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56" r:id="rId2"/>
    <p:sldId id="375" r:id="rId3"/>
    <p:sldId id="376" r:id="rId4"/>
    <p:sldId id="380" r:id="rId5"/>
    <p:sldId id="377" r:id="rId6"/>
    <p:sldId id="378" r:id="rId7"/>
    <p:sldId id="379" r:id="rId8"/>
    <p:sldId id="381" r:id="rId9"/>
    <p:sldId id="382" r:id="rId10"/>
    <p:sldId id="383" r:id="rId11"/>
    <p:sldId id="384" r:id="rId12"/>
    <p:sldId id="411" r:id="rId13"/>
    <p:sldId id="385" r:id="rId14"/>
    <p:sldId id="386" r:id="rId15"/>
    <p:sldId id="387" r:id="rId16"/>
    <p:sldId id="412" r:id="rId17"/>
    <p:sldId id="388" r:id="rId18"/>
    <p:sldId id="389" r:id="rId19"/>
    <p:sldId id="390" r:id="rId20"/>
    <p:sldId id="391" r:id="rId21"/>
    <p:sldId id="410" r:id="rId22"/>
    <p:sldId id="392" r:id="rId2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min Čengić" initials="EČ" lastIdx="1" clrIdx="0">
    <p:extLst>
      <p:ext uri="{19B8F6BF-5375-455C-9EA6-DF929625EA0E}">
        <p15:presenceInfo xmlns:p15="http://schemas.microsoft.com/office/powerpoint/2012/main" userId="Ermin Čengić" providerId="None"/>
      </p:ext>
    </p:extLst>
  </p:cmAuthor>
  <p:cmAuthor id="2" name="Ermin Cengic" initials="EC" lastIdx="1" clrIdx="1">
    <p:extLst>
      <p:ext uri="{19B8F6BF-5375-455C-9EA6-DF929625EA0E}">
        <p15:presenceInfo xmlns:p15="http://schemas.microsoft.com/office/powerpoint/2012/main" userId="2e50144f3ae74c8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241482"/>
    <a:srgbClr val="3920D2"/>
    <a:srgbClr val="F1E605"/>
    <a:srgbClr val="211278"/>
    <a:srgbClr val="2F2FFF"/>
    <a:srgbClr val="000099"/>
    <a:srgbClr val="FAEE06"/>
    <a:srgbClr val="FFFF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5556" autoAdjust="0"/>
  </p:normalViewPr>
  <p:slideViewPr>
    <p:cSldViewPr snapToGrid="0">
      <p:cViewPr varScale="1">
        <p:scale>
          <a:sx n="62" d="100"/>
          <a:sy n="62" d="100"/>
        </p:scale>
        <p:origin x="6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-112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5844E-0261-489E-8F72-6479B2CB42C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B953C4-3E03-42C3-8583-02698E6BC2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9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0:00–0:20 · Pozdrav i tema. Najavite u jednoj rečenici: troškovi šteta rastu brže od opšte inflacije, u kasku je premija to ispratila, u autoodgovornosti nije.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0:20–1:15 · Cijelo izlaganje stane u ova četiri broja. Zadržite se na posljednjem redu: razlika između kaska i AO je cijela poenta.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1:15–2:25 · Jedan grafikon nosi tačku 1. Žuta linija je opšta inflacija — ona nije mjerilo ni za tarifu ni za rezervisanje. Obratite pažnju da je plava linija (rezervisana šteta u AO) visoko.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5:20–6:15 · Prođite tabelu brzo. Zadržite se na frekvenci: računamo je na broj osiguranih vozila. Spomenite da taj podatak nedostaje u javnoj statistici Agencije, iako se nalazi na svakom ugovoru — to je konkretan prijedlog prema regulatoru, koji se ponavlja u smjernicama.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88293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2:25–3:20 · Ne čitajte tabelu. Uzmite dva reda: prosječno isplaćena u kasku i prosječno rezervisana u AO. Poenta je u okviru ispod tabele.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3:20–4:20 · Ovo je najsvježiji podatak koji imate i vrijedi ga naglasiti. Redoslijed: prvih sedam mjeseci 2025, pa cijela 2025 — vidi se da druga polovina godine diže prosjek. Zatim prvih sedam mjeseci 2026, koji su već iznad cijele prošle godine. Šrafirani stupac je procjena, recite to izričito.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4:20–5:20 · Ovo su najnoviji zvanični podaci tržišta. Lijevo: premija je u 2025. korigovana najviše tamo gdje raste broj šteta (zdravstveno +18,8%), a najmanje u AO — ispod prosjeka tržišta. Desno: gotovo polovina rezervisanih šteta u AO je u sporu. To su dva lica istog problema.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6:15–7:10 · Dva panela, dvije rečenice. Lijevo: učestalost raste. Desno: kvota ipak miruje. Postavite pitanje naglas — zašto? — i pređite dalje.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7:10–8:20 · Najvažniji slajd u prvom dijelu. Vodite ih stupac po stupac: 66,8 — gore za frekvencu — gore za visinu štete — dolje za premiju — i nazad na 66,9.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8:20–9:15 · Ogledalo prethodnog slučaja. Frekvenca mirna, kvota raste — uzrok je isključivo cijena štete. Spomenite rezervisanu štetu: najava sudskih sporova i skupljih nematerijalnih šteta.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9:15–10:20 · Isti dijagram kao za kasko — to olakšava poređenje. U kasku je zeleni stupac bio duži od narandžastog; ovdje je kraći. Cijela razlika između dvije vrste stane u tu jednu sliku.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Recite izričito da su tri donje vrijednosti vaša procjena, a ne izmjereni podatak — šrafirani stupci. Poenta je u okviru na dnu: kod ove tri vrste cijenu štete određuje neko izvan osiguranja.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10:20–11:20 · Ne čitajte svih osam. Imenujte ih redom, a razvijte tri: cijenu sata rada, advokatsku tarifu i strukturu voznog parka. Zatvorite dodatnim faktorom u okviru.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11:20–12:10 · Pustite klip (24 s) i ćutite dok traje. Nakon udara jedna rečenica: ovo je jedna šteta koja u rezervama stoji koliko i premija nekoliko hiljada polica.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12:10–13:05 · Slajd koji auditorij pamti, jer je konkretan. Pokažite zadnji red, pa 'Potrošni materijal +30,8%' i 'Rad +20%'.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Ovo je scenarij izveden iz onoga što je već ostvareno u 2026, a ne iz pretpostavke. Zato je jači od sljedećeg slajda: ne pitamo šta bi bilo ako, nego šta slijedi ako se ništa ne promijeni.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13:05–13:55 · Naglasite da je ovo analiza osjetljivosti, a ne prognoza. Poruka: pri rastu štete od 8% godišnje ni korekcija premije od 6% nije dovoljna — kvota i tada ide na 46%.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13:55–14:35 · Lijevu kolonu pročitajte brzo, desnu polako. Rečenica koju treba izgovoriti doslovno: rezanje šteta ne smanjuje trošak, nego ga odgađa i poskupljuje.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14:35–15:00 · Idite tačku po tačku, ne čitajući ih doslovno. Druga tačka je jedina upućena Agenciji — zadržite se na njoj sekundu duže. Zatim pređite na slogan i završite njime.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Izgovorite ga polako i završite. Ne dodajte ništa poslije.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7437" y="1876125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dirty="0"/>
              <a:t>Click to edit Master title style</a:t>
            </a:r>
            <a:endParaRPr lang="bs-Latn-B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63484" y="6146289"/>
            <a:ext cx="2110945" cy="365125"/>
          </a:xfrm>
        </p:spPr>
        <p:txBody>
          <a:bodyPr/>
          <a:lstStyle>
            <a:lvl1pPr>
              <a:defRPr sz="1400" b="1">
                <a:solidFill>
                  <a:srgbClr val="241482"/>
                </a:solidFill>
              </a:defRPr>
            </a:lvl1pPr>
          </a:lstStyle>
          <a:p>
            <a:r>
              <a:rPr lang="bs-Latn-BA" dirty="0"/>
              <a:t>www.udofbih.ba</a:t>
            </a:r>
          </a:p>
        </p:txBody>
      </p:sp>
    </p:spTree>
    <p:extLst>
      <p:ext uri="{BB962C8B-B14F-4D97-AF65-F5344CB8AC3E}">
        <p14:creationId xmlns:p14="http://schemas.microsoft.com/office/powerpoint/2010/main" val="886069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170407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33408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939413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57953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27910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194120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110491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933464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949651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041764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3000"/>
            <a:lum/>
          </a:blip>
          <a:srcRect/>
          <a:stretch>
            <a:fillRect l="3000" t="3000" r="2000" b="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4DC69A-6ACC-4946-A727-A98FB964E930}" type="datetimeFigureOut">
              <a:rPr lang="bs-Latn-BA" smtClean="0"/>
              <a:t>16. 9. 2026.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13ABF-0D53-4337-853E-C52F8BF059FB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75564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5840" y="2103120"/>
            <a:ext cx="8595360" cy="4107508"/>
          </a:xfrm>
        </p:spPr>
        <p:txBody>
          <a:bodyPr wrap="square" anchor="ctr">
            <a:no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3800" b="1" dirty="0">
                <a:solidFill>
                  <a:srgbClr val="44418B"/>
                </a:solidFill>
                <a:latin typeface="Cambria"/>
              </a:rPr>
              <a:t>RAST TROŠKOVA ŠTETA</a:t>
            </a:r>
            <a:endParaRPr lang="bs-Latn-BA" sz="2000" dirty="0"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l">
              <a:spcBef>
                <a:spcPts val="0"/>
              </a:spcBef>
              <a:spcAft>
                <a:spcPts val="1600"/>
              </a:spcAft>
            </a:pPr>
            <a:r>
              <a:rPr sz="2200" b="0" dirty="0" err="1">
                <a:solidFill>
                  <a:srgbClr val="52514E"/>
                </a:solidFill>
                <a:latin typeface="Cambria"/>
              </a:rPr>
              <a:t>konstanta</a:t>
            </a:r>
            <a:r>
              <a:rPr sz="2200" b="0" dirty="0">
                <a:solidFill>
                  <a:srgbClr val="52514E"/>
                </a:solidFill>
                <a:latin typeface="Cambria"/>
              </a:rPr>
              <a:t> </a:t>
            </a:r>
            <a:r>
              <a:rPr sz="2200" b="0" dirty="0" err="1">
                <a:solidFill>
                  <a:srgbClr val="52514E"/>
                </a:solidFill>
                <a:latin typeface="Cambria"/>
              </a:rPr>
              <a:t>ili</a:t>
            </a:r>
            <a:r>
              <a:rPr sz="2200" b="0" dirty="0">
                <a:solidFill>
                  <a:srgbClr val="52514E"/>
                </a:solidFill>
                <a:latin typeface="Cambria"/>
              </a:rPr>
              <a:t> </a:t>
            </a:r>
            <a:r>
              <a:rPr sz="2200" b="0" dirty="0" err="1">
                <a:solidFill>
                  <a:srgbClr val="52514E"/>
                </a:solidFill>
                <a:latin typeface="Cambria"/>
              </a:rPr>
              <a:t>izazov</a:t>
            </a:r>
            <a:r>
              <a:rPr sz="2200" b="0" dirty="0">
                <a:solidFill>
                  <a:srgbClr val="52514E"/>
                </a:solidFill>
                <a:latin typeface="Cambria"/>
              </a:rPr>
              <a:t>…</a:t>
            </a:r>
          </a:p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1400"/>
              </a:spcAft>
            </a:pPr>
            <a:r>
              <a:rPr sz="1250" b="0" dirty="0" err="1">
                <a:solidFill>
                  <a:srgbClr val="52514E"/>
                </a:solidFill>
                <a:latin typeface="Calibri"/>
              </a:rPr>
              <a:t>Analiza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kretanja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šteta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u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kasko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i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AO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osiguranju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2023–2026,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uz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osvrt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na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zdravstvena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i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imovinska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osiguranja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i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na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cijenu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popravke</a:t>
            </a:r>
            <a:r>
              <a:rPr sz="12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52514E"/>
                </a:solidFill>
                <a:latin typeface="Calibri"/>
              </a:rPr>
              <a:t>vozila</a:t>
            </a:r>
            <a:endParaRPr sz="1250" b="0" dirty="0">
              <a:solidFill>
                <a:srgbClr val="52514E"/>
              </a:solidFill>
              <a:latin typeface="Calibri"/>
            </a:endParaRPr>
          </a:p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300" b="1" dirty="0">
                <a:solidFill>
                  <a:srgbClr val="5C509C"/>
                </a:solidFill>
                <a:latin typeface="Calibri"/>
              </a:rPr>
              <a:t>DANI OSIGURANJA U </a:t>
            </a:r>
            <a:r>
              <a:rPr sz="1300" b="1" dirty="0" err="1">
                <a:solidFill>
                  <a:srgbClr val="5C509C"/>
                </a:solidFill>
                <a:latin typeface="Calibri"/>
              </a:rPr>
              <a:t>BiH</a:t>
            </a:r>
            <a:r>
              <a:rPr sz="1300" b="1" dirty="0">
                <a:solidFill>
                  <a:srgbClr val="5C509C"/>
                </a:solidFill>
                <a:latin typeface="Calibri"/>
              </a:rPr>
              <a:t>   ·   Sarajevo, 2026.</a:t>
            </a:r>
            <a:br>
              <a:rPr lang="bs-Latn-BA" sz="1300" b="1" dirty="0">
                <a:solidFill>
                  <a:srgbClr val="5C509C"/>
                </a:solidFill>
                <a:latin typeface="Calibri"/>
              </a:rPr>
            </a:br>
            <a:br>
              <a:rPr lang="bs-Latn-BA" sz="1300" b="1" dirty="0">
                <a:solidFill>
                  <a:srgbClr val="5C509C"/>
                </a:solidFill>
                <a:latin typeface="Calibri"/>
              </a:rPr>
            </a:br>
            <a:br>
              <a:rPr lang="bs-Latn-BA" sz="1300" b="1" dirty="0">
                <a:solidFill>
                  <a:srgbClr val="5C509C"/>
                </a:solidFill>
                <a:latin typeface="Calibri"/>
              </a:rPr>
            </a:br>
            <a:br>
              <a:rPr lang="bs-Latn-BA" sz="1300" b="1" dirty="0">
                <a:solidFill>
                  <a:srgbClr val="5C509C"/>
                </a:solidFill>
                <a:latin typeface="Calibri"/>
              </a:rPr>
            </a:br>
            <a:r>
              <a:rPr lang="bs-Latn-BA" sz="1600" b="1" dirty="0">
                <a:solidFill>
                  <a:srgbClr val="5C509C"/>
                </a:solidFill>
                <a:latin typeface="Calibri"/>
              </a:rPr>
              <a:t>Arnes Hažiosmanović</a:t>
            </a:r>
            <a:br>
              <a:rPr lang="bs-Latn-BA" sz="1600" b="1" dirty="0">
                <a:solidFill>
                  <a:srgbClr val="5C509C"/>
                </a:solidFill>
                <a:latin typeface="Calibri"/>
              </a:rPr>
            </a:br>
            <a:r>
              <a:rPr lang="bs-Latn-BA" sz="1600" b="1" dirty="0">
                <a:solidFill>
                  <a:srgbClr val="5C509C"/>
                </a:solidFill>
                <a:latin typeface="Calibri"/>
              </a:rPr>
              <a:t>Član Uprave/Izvršni direktor</a:t>
            </a:r>
            <a:br>
              <a:rPr lang="bs-Latn-BA" sz="1600" b="1" dirty="0">
                <a:solidFill>
                  <a:srgbClr val="5C509C"/>
                </a:solidFill>
                <a:latin typeface="Calibri"/>
              </a:rPr>
            </a:br>
            <a:r>
              <a:rPr lang="bs-Latn-BA" sz="1600" b="1" dirty="0">
                <a:solidFill>
                  <a:srgbClr val="5C509C"/>
                </a:solidFill>
                <a:latin typeface="Calibri"/>
              </a:rPr>
              <a:t>Asa Central osiguranje d.d.</a:t>
            </a:r>
            <a:endParaRPr sz="1600" b="1" dirty="0">
              <a:solidFill>
                <a:srgbClr val="5C509C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254018" y="6210628"/>
            <a:ext cx="193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dirty="0">
                <a:ln w="0"/>
                <a:solidFill>
                  <a:srgbClr val="00009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www.udofbih.ba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6812E8F3-1019-2D96-DF30-4EFFE86DF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7869" y="278040"/>
            <a:ext cx="2391800" cy="139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235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96EA8A13-1760-17CE-C23C-924206E83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891" y="298537"/>
            <a:ext cx="2391800" cy="1392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057400" y="329184"/>
            <a:ext cx="7315200" cy="12984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2400" b="1">
                <a:solidFill>
                  <a:srgbClr val="44418B"/>
                </a:solidFill>
                <a:latin typeface="Cambria"/>
              </a:rPr>
              <a:t>Ključni nalazi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965960"/>
            <a:ext cx="2658618" cy="1828800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3000" b="1">
                <a:solidFill>
                  <a:srgbClr val="44418B"/>
                </a:solidFill>
                <a:latin typeface="Cambria"/>
              </a:rPr>
              <a:t>+18,5%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52514E"/>
                </a:solidFill>
                <a:latin typeface="Calibri"/>
              </a:rPr>
              <a:t>Rast prosječno isplaćene štete u kasku, 2023 → 2026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44418" y="1965960"/>
            <a:ext cx="2658618" cy="1828800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3000" b="1">
                <a:solidFill>
                  <a:srgbClr val="44418B"/>
                </a:solidFill>
                <a:latin typeface="Cambria"/>
              </a:rPr>
              <a:t>+10,6%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52514E"/>
                </a:solidFill>
                <a:latin typeface="Calibri"/>
              </a:rPr>
              <a:t>Opšta inflacija u BiH u istom periodu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85916" y="1965960"/>
            <a:ext cx="2658618" cy="1828800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3000" b="1" dirty="0">
                <a:solidFill>
                  <a:srgbClr val="44418B"/>
                </a:solidFill>
                <a:latin typeface="Cambria"/>
              </a:rPr>
              <a:t>+23,2%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 dirty="0" err="1">
                <a:solidFill>
                  <a:srgbClr val="52514E"/>
                </a:solidFill>
                <a:latin typeface="Calibri"/>
              </a:rPr>
              <a:t>Poskupljenje</a:t>
            </a:r>
            <a:r>
              <a:rPr sz="11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52514E"/>
                </a:solidFill>
                <a:latin typeface="Calibri"/>
              </a:rPr>
              <a:t>iznosa</a:t>
            </a:r>
            <a:r>
              <a:rPr sz="11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52514E"/>
                </a:solidFill>
                <a:latin typeface="Calibri"/>
              </a:rPr>
              <a:t>popravke</a:t>
            </a:r>
            <a:r>
              <a:rPr sz="11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lang="bs-Latn-BA" sz="1150" b="0" dirty="0">
                <a:solidFill>
                  <a:srgbClr val="52514E"/>
                </a:solidFill>
                <a:latin typeface="Calibri"/>
              </a:rPr>
              <a:t>identičnih oštećenja na vozilu</a:t>
            </a:r>
            <a:r>
              <a:rPr sz="1150" b="0" dirty="0">
                <a:solidFill>
                  <a:srgbClr val="52514E"/>
                </a:solidFill>
                <a:latin typeface="Calibri"/>
              </a:rPr>
              <a:t> u </a:t>
            </a:r>
            <a:r>
              <a:rPr lang="bs-Latn-BA" sz="1150" b="0" dirty="0">
                <a:solidFill>
                  <a:srgbClr val="52514E"/>
                </a:solidFill>
                <a:latin typeface="Calibri"/>
              </a:rPr>
              <a:t>četiri</a:t>
            </a:r>
            <a:r>
              <a:rPr sz="11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52514E"/>
                </a:solidFill>
                <a:latin typeface="Calibri"/>
              </a:rPr>
              <a:t>godine</a:t>
            </a:r>
            <a:endParaRPr sz="1150" b="0" dirty="0">
              <a:solidFill>
                <a:srgbClr val="52514E"/>
              </a:solidFill>
              <a:latin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027414" y="1965960"/>
            <a:ext cx="2658618" cy="1828800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3000" b="1">
                <a:solidFill>
                  <a:srgbClr val="44418B"/>
                </a:solidFill>
                <a:latin typeface="Cambria"/>
              </a:rPr>
              <a:t>42,7%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400"/>
              </a:spcAft>
            </a:pPr>
            <a:r>
              <a:rPr sz="1150" b="0">
                <a:solidFill>
                  <a:srgbClr val="52514E"/>
                </a:solidFill>
                <a:latin typeface="Calibri"/>
              </a:rPr>
              <a:t>Kvota šteta u AO u 2026 — najviša u posmatranom periodu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069080"/>
            <a:ext cx="11183112" cy="1234440"/>
          </a:xfrm>
          <a:prstGeom prst="roundRect">
            <a:avLst>
              <a:gd name="adj" fmla="val 6000"/>
            </a:avLst>
          </a:prstGeom>
          <a:solidFill>
            <a:srgbClr val="FDF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450" b="1" dirty="0">
                <a:solidFill>
                  <a:srgbClr val="44418B"/>
                </a:solidFill>
                <a:latin typeface="Calibri"/>
              </a:rPr>
              <a:t>U </a:t>
            </a:r>
            <a:r>
              <a:rPr sz="1450" b="1" dirty="0" err="1">
                <a:solidFill>
                  <a:srgbClr val="44418B"/>
                </a:solidFill>
                <a:latin typeface="Calibri"/>
              </a:rPr>
              <a:t>kasku</a:t>
            </a:r>
            <a:r>
              <a:rPr sz="1450" b="1" dirty="0">
                <a:solidFill>
                  <a:srgbClr val="44418B"/>
                </a:solidFill>
                <a:latin typeface="Calibri"/>
              </a:rPr>
              <a:t> je </a:t>
            </a:r>
            <a:r>
              <a:rPr sz="1450" b="1" dirty="0" err="1">
                <a:solidFill>
                  <a:srgbClr val="44418B"/>
                </a:solidFill>
                <a:latin typeface="Calibri"/>
              </a:rPr>
              <a:t>premija</a:t>
            </a:r>
            <a:r>
              <a:rPr sz="14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44418B"/>
                </a:solidFill>
                <a:latin typeface="Calibri"/>
              </a:rPr>
              <a:t>pratila</a:t>
            </a:r>
            <a:r>
              <a:rPr sz="14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44418B"/>
                </a:solidFill>
                <a:latin typeface="Calibri"/>
              </a:rPr>
              <a:t>troškove</a:t>
            </a:r>
            <a:r>
              <a:rPr sz="14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44418B"/>
                </a:solidFill>
                <a:latin typeface="Calibri"/>
              </a:rPr>
              <a:t>šteta</a:t>
            </a:r>
            <a:r>
              <a:rPr sz="1450" b="0" dirty="0">
                <a:solidFill>
                  <a:srgbClr val="1A1A1A"/>
                </a:solidFill>
                <a:latin typeface="Calibri"/>
              </a:rPr>
              <a:t> — </a:t>
            </a:r>
            <a:r>
              <a:rPr sz="1450" b="0" dirty="0" err="1">
                <a:solidFill>
                  <a:srgbClr val="1A1A1A"/>
                </a:solidFill>
                <a:latin typeface="Calibri"/>
              </a:rPr>
              <a:t>premija</a:t>
            </a:r>
            <a:r>
              <a:rPr sz="1450" b="0" dirty="0">
                <a:solidFill>
                  <a:srgbClr val="1A1A1A"/>
                </a:solidFill>
                <a:latin typeface="Calibri"/>
              </a:rPr>
              <a:t> po </a:t>
            </a:r>
            <a:r>
              <a:rPr sz="1450" b="0" dirty="0" err="1">
                <a:solidFill>
                  <a:srgbClr val="1A1A1A"/>
                </a:solidFill>
                <a:latin typeface="Calibri"/>
              </a:rPr>
              <a:t>vozilu</a:t>
            </a:r>
            <a:r>
              <a:rPr sz="1450" b="0" dirty="0">
                <a:solidFill>
                  <a:srgbClr val="1A1A1A"/>
                </a:solidFill>
                <a:latin typeface="Calibri"/>
              </a:rPr>
              <a:t> +26,2%, </a:t>
            </a:r>
            <a:r>
              <a:rPr sz="1450" b="0" dirty="0" err="1">
                <a:solidFill>
                  <a:srgbClr val="1A1A1A"/>
                </a:solidFill>
                <a:latin typeface="Calibri"/>
              </a:rPr>
              <a:t>šteta</a:t>
            </a:r>
            <a:r>
              <a:rPr sz="1450" b="0" dirty="0">
                <a:solidFill>
                  <a:srgbClr val="1A1A1A"/>
                </a:solidFill>
                <a:latin typeface="Calibri"/>
              </a:rPr>
              <a:t> po </a:t>
            </a:r>
            <a:r>
              <a:rPr sz="1450" b="0" dirty="0" err="1">
                <a:solidFill>
                  <a:srgbClr val="1A1A1A"/>
                </a:solidFill>
                <a:latin typeface="Calibri"/>
              </a:rPr>
              <a:t>vozilu</a:t>
            </a:r>
            <a:r>
              <a:rPr sz="1450" b="0" dirty="0">
                <a:solidFill>
                  <a:srgbClr val="1A1A1A"/>
                </a:solidFill>
                <a:latin typeface="Calibri"/>
              </a:rPr>
              <a:t> +26,5%, </a:t>
            </a:r>
            <a:r>
              <a:rPr sz="1450" b="0" dirty="0" err="1">
                <a:solidFill>
                  <a:srgbClr val="1A1A1A"/>
                </a:solidFill>
                <a:latin typeface="Calibri"/>
              </a:rPr>
              <a:t>kvota</a:t>
            </a:r>
            <a:r>
              <a:rPr sz="14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lang="bs-Latn-BA" sz="1450" b="0" dirty="0">
                <a:solidFill>
                  <a:srgbClr val="1A1A1A"/>
                </a:solidFill>
                <a:latin typeface="Calibri"/>
              </a:rPr>
              <a:t>šteta </a:t>
            </a:r>
            <a:r>
              <a:rPr sz="1450" b="0" dirty="0" err="1">
                <a:solidFill>
                  <a:srgbClr val="1A1A1A"/>
                </a:solidFill>
                <a:latin typeface="Calibri"/>
              </a:rPr>
              <a:t>nepromijenjena</a:t>
            </a:r>
            <a:r>
              <a:rPr sz="1450" b="0" dirty="0">
                <a:solidFill>
                  <a:srgbClr val="1A1A1A"/>
                </a:solidFill>
                <a:latin typeface="Calibri"/>
              </a:rPr>
              <a:t>
</a:t>
            </a:r>
            <a:r>
              <a:rPr sz="1450" b="1" dirty="0">
                <a:solidFill>
                  <a:srgbClr val="C24E1B"/>
                </a:solidFill>
                <a:latin typeface="Calibri"/>
              </a:rPr>
              <a:t>U </a:t>
            </a:r>
            <a:r>
              <a:rPr sz="1450" b="1" dirty="0" err="1">
                <a:solidFill>
                  <a:srgbClr val="C24E1B"/>
                </a:solidFill>
                <a:latin typeface="Calibri"/>
              </a:rPr>
              <a:t>autoodgovornosti</a:t>
            </a:r>
            <a:r>
              <a:rPr sz="1450" b="1" dirty="0">
                <a:solidFill>
                  <a:srgbClr val="C24E1B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C24E1B"/>
                </a:solidFill>
                <a:latin typeface="Calibri"/>
              </a:rPr>
              <a:t>nije</a:t>
            </a:r>
            <a:r>
              <a:rPr sz="1450" b="0" dirty="0">
                <a:solidFill>
                  <a:srgbClr val="1A1A1A"/>
                </a:solidFill>
                <a:latin typeface="Calibri"/>
              </a:rPr>
              <a:t> — </a:t>
            </a:r>
            <a:r>
              <a:rPr sz="1450" b="0" dirty="0" err="1">
                <a:solidFill>
                  <a:srgbClr val="1A1A1A"/>
                </a:solidFill>
                <a:latin typeface="Calibri"/>
              </a:rPr>
              <a:t>šteta</a:t>
            </a:r>
            <a:r>
              <a:rPr sz="1450" b="0" dirty="0">
                <a:solidFill>
                  <a:srgbClr val="1A1A1A"/>
                </a:solidFill>
                <a:latin typeface="Calibri"/>
              </a:rPr>
              <a:t> po </a:t>
            </a:r>
            <a:r>
              <a:rPr sz="1450" b="0" dirty="0" err="1">
                <a:solidFill>
                  <a:srgbClr val="1A1A1A"/>
                </a:solidFill>
                <a:latin typeface="Calibri"/>
              </a:rPr>
              <a:t>vozilu</a:t>
            </a:r>
            <a:r>
              <a:rPr sz="1450" b="0" dirty="0">
                <a:solidFill>
                  <a:srgbClr val="1A1A1A"/>
                </a:solidFill>
                <a:latin typeface="Calibri"/>
              </a:rPr>
              <a:t> +21,7%, </a:t>
            </a:r>
            <a:r>
              <a:rPr sz="1450" b="0" dirty="0" err="1">
                <a:solidFill>
                  <a:srgbClr val="1A1A1A"/>
                </a:solidFill>
                <a:latin typeface="Calibri"/>
              </a:rPr>
              <a:t>premija</a:t>
            </a:r>
            <a:r>
              <a:rPr sz="1450" b="0" dirty="0">
                <a:solidFill>
                  <a:srgbClr val="1A1A1A"/>
                </a:solidFill>
                <a:latin typeface="Calibri"/>
              </a:rPr>
              <a:t> po </a:t>
            </a:r>
            <a:r>
              <a:rPr sz="1450" b="0" dirty="0" err="1">
                <a:solidFill>
                  <a:srgbClr val="1A1A1A"/>
                </a:solidFill>
                <a:latin typeface="Calibri"/>
              </a:rPr>
              <a:t>vozilu</a:t>
            </a:r>
            <a:r>
              <a:rPr sz="1450" b="0" dirty="0">
                <a:solidFill>
                  <a:srgbClr val="1A1A1A"/>
                </a:solidFill>
                <a:latin typeface="Calibri"/>
              </a:rPr>
              <a:t> +12,5%. </a:t>
            </a:r>
            <a:r>
              <a:rPr sz="1450" b="0" dirty="0" err="1">
                <a:solidFill>
                  <a:srgbClr val="1A1A1A"/>
                </a:solidFill>
                <a:latin typeface="Calibri"/>
              </a:rPr>
              <a:t>Razlika</a:t>
            </a:r>
            <a:r>
              <a:rPr sz="1450" b="0" dirty="0">
                <a:solidFill>
                  <a:srgbClr val="1A1A1A"/>
                </a:solidFill>
                <a:latin typeface="Calibri"/>
              </a:rPr>
              <a:t> se </a:t>
            </a:r>
            <a:r>
              <a:rPr lang="bs-Latn-BA" sz="1450" b="0" dirty="0">
                <a:solidFill>
                  <a:srgbClr val="1A1A1A"/>
                </a:solidFill>
                <a:latin typeface="Calibri"/>
              </a:rPr>
              <a:t>najbolje vidi na kvoti šteta</a:t>
            </a:r>
            <a:r>
              <a:rPr sz="1450" b="0" dirty="0">
                <a:solidFill>
                  <a:srgbClr val="1A1A1A"/>
                </a:solidFill>
                <a:latin typeface="Calibri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5532120"/>
            <a:ext cx="11183112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9B9A96"/>
                </a:solidFill>
                <a:latin typeface="Calibri"/>
              </a:rPr>
              <a:t>Podaci za 2026. obuhvataju prvih sedam mjeseci. Pokazatelji po jedinici štete i omjeri su uporedivi s punim godinama; apsolutni iznosi nisu.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2 / 20</a:t>
            </a:r>
          </a:p>
        </p:txBody>
      </p:sp>
    </p:spTree>
    <p:extLst>
      <p:ext uri="{BB962C8B-B14F-4D97-AF65-F5344CB8AC3E}">
        <p14:creationId xmlns:p14="http://schemas.microsoft.com/office/powerpoint/2010/main" val="218002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>
                <a:solidFill>
                  <a:srgbClr val="44418B"/>
                </a:solidFill>
                <a:latin typeface="Cambria"/>
              </a:rPr>
              <a:t>Troškovi šteta rastu brže od opšte inflacije</a:t>
            </a: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TAČKA 1 · OPŠTA INFLACIJA I RAST TROŠKOVA ŠTETA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3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55648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50" b="0">
                <a:solidFill>
                  <a:srgbClr val="52514E"/>
                </a:solidFill>
                <a:latin typeface="Calibri"/>
              </a:rPr>
              <a:t>Kumulativno 2023 → 2026: opšta inflacija </a:t>
            </a:r>
            <a:r>
              <a:rPr sz="1450" b="1">
                <a:solidFill>
                  <a:srgbClr val="44418B"/>
                </a:solidFill>
                <a:latin typeface="Calibri"/>
              </a:rPr>
              <a:t>+10,6%</a:t>
            </a:r>
            <a:r>
              <a:rPr sz="1450" b="0">
                <a:solidFill>
                  <a:srgbClr val="52514E"/>
                </a:solidFill>
                <a:latin typeface="Calibri"/>
              </a:rPr>
              <a:t>, prosječno isplaćena šteta u kasku </a:t>
            </a:r>
            <a:r>
              <a:rPr sz="1450" b="1">
                <a:solidFill>
                  <a:srgbClr val="C24E1B"/>
                </a:solidFill>
                <a:latin typeface="Calibri"/>
              </a:rPr>
              <a:t>+18,5%</a:t>
            </a:r>
            <a:r>
              <a:rPr sz="1450" b="0">
                <a:solidFill>
                  <a:srgbClr val="52514E"/>
                </a:solidFill>
                <a:latin typeface="Calibri"/>
              </a:rPr>
              <a:t>, prosječno rezervisana šteta u AO </a:t>
            </a:r>
            <a:r>
              <a:rPr sz="1450" b="1">
                <a:solidFill>
                  <a:srgbClr val="C24E1B"/>
                </a:solidFill>
                <a:latin typeface="Calibri"/>
              </a:rPr>
              <a:t>+17,6%</a:t>
            </a:r>
            <a:r>
              <a:rPr sz="1450" b="0">
                <a:solidFill>
                  <a:srgbClr val="52514E"/>
                </a:solidFill>
                <a:latin typeface="Calibri"/>
              </a:rPr>
              <a:t>, iznos popravke </a:t>
            </a:r>
            <a:r>
              <a:rPr sz="1450" b="1">
                <a:solidFill>
                  <a:srgbClr val="C24E1B"/>
                </a:solidFill>
                <a:latin typeface="Calibri"/>
              </a:rPr>
              <a:t>+23,2%</a:t>
            </a:r>
            <a:r>
              <a:rPr sz="1450" b="0">
                <a:solidFill>
                  <a:srgbClr val="52514E"/>
                </a:solidFill>
                <a:latin typeface="Calibri"/>
              </a:rPr>
              <a:t>.</a:t>
            </a:r>
          </a:p>
        </p:txBody>
      </p:sp>
      <p:pic>
        <p:nvPicPr>
          <p:cNvPr id="8" name="Picture 7" descr="v4_c2_indek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84" y="2377440"/>
            <a:ext cx="9144000" cy="38927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2920" y="6309360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Opšta inflacija: BHAS, prosječne godišnje stope (2023. 6,1% · 2024. 1,7% · 2025. 4,0% · 2026. oko 4,6%). Štete: vlastita statistika. * 2026: januar–juli.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 dirty="0">
                <a:solidFill>
                  <a:srgbClr val="44418B"/>
                </a:solidFill>
                <a:latin typeface="Cambria"/>
              </a:rPr>
              <a:t>Bez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ovih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pokazatelja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lang="bs-Latn-BA" sz="2400" b="1" dirty="0">
                <a:solidFill>
                  <a:srgbClr val="44418B"/>
                </a:solidFill>
                <a:latin typeface="Cambria"/>
              </a:rPr>
              <a:t>premija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nije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izračun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,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nego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pretpostavka</a:t>
            </a:r>
            <a:endParaRPr sz="2400" b="1" dirty="0">
              <a:solidFill>
                <a:srgbClr val="44418B"/>
              </a:solidFill>
              <a:latin typeface="Cambr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TAČKA 3 · ZNAČAJ ANALIZE PODATAKA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4 / 20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727186"/>
              </p:ext>
            </p:extLst>
          </p:nvPr>
        </p:nvGraphicFramePr>
        <p:xfrm>
          <a:off x="502920" y="1965960"/>
          <a:ext cx="11183112" cy="347472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017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593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Pokazatelj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Kako se računa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Šta nam govori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Frekvenca šteta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broj šteta / broj osiguranih vozila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koliko se često rizik ostvaruje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Kvota šteta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štete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(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isplaćen</a:t>
                      </a:r>
                      <a:r>
                        <a:rPr lang="bs-Latn-BA"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i iznos šteta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+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promjena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rezervi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) /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premija</a:t>
                      </a:r>
                      <a:endParaRPr sz="1250" b="0" dirty="0">
                        <a:solidFill>
                          <a:srgbClr val="1A1A1A"/>
                        </a:solidFill>
                        <a:latin typeface="Calibri"/>
                      </a:endParaRP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koliki dio premije odlazi na štete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Prosječno isplaćena šteta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I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splaćen</a:t>
                      </a:r>
                      <a:r>
                        <a:rPr lang="bs-Latn-BA"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i iznos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štet</a:t>
                      </a:r>
                      <a:r>
                        <a:rPr lang="bs-Latn-BA"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a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/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broj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isplaćenih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šteta</a:t>
                      </a:r>
                      <a:endParaRPr sz="1250" b="0" dirty="0">
                        <a:solidFill>
                          <a:srgbClr val="1A1A1A"/>
                        </a:solidFill>
                        <a:latin typeface="Calibri"/>
                      </a:endParaRP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S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tvarn</a:t>
                      </a:r>
                      <a:r>
                        <a:rPr lang="bs-Latn-BA"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i iznos isplaćene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štete</a:t>
                      </a:r>
                      <a:endParaRPr sz="1250" b="0" dirty="0">
                        <a:solidFill>
                          <a:srgbClr val="1A1A1A"/>
                        </a:solidFill>
                        <a:latin typeface="Calibri"/>
                      </a:endParaRP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Prosječno rezervisana šteta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s-Latn-BA"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Iznos rezervisanih šteta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/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broj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rezervisanih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šteta</a:t>
                      </a:r>
                      <a:endParaRPr sz="1250" b="0" dirty="0">
                        <a:solidFill>
                          <a:srgbClr val="1A1A1A"/>
                        </a:solidFill>
                        <a:latin typeface="Calibri"/>
                      </a:endParaRP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očekivana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cijena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nezavršenih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šteta</a:t>
                      </a:r>
                      <a:endParaRPr sz="1250" b="0" dirty="0">
                        <a:solidFill>
                          <a:srgbClr val="1A1A1A"/>
                        </a:solidFill>
                        <a:latin typeface="Calibri"/>
                      </a:endParaRP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Prosječna premija po vozilu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zaračunata premija / broj osiguranih vozila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cijena rizika koju naplaćujemo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920">
                <a:tc>
                  <a:txBody>
                    <a:bodyPr/>
                    <a:lstStyle/>
                    <a:p>
                      <a:pPr algn="l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Šteta po vozilu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frekvenca × prosječna šteta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stvarni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trošak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rizika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po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jednom</a:t>
                      </a:r>
                      <a:r>
                        <a:rPr sz="1250" b="0" dirty="0">
                          <a:solidFill>
                            <a:srgbClr val="1A1A1A"/>
                          </a:solidFill>
                          <a:latin typeface="Calibri"/>
                        </a:rPr>
                        <a:t> </a:t>
                      </a:r>
                      <a:r>
                        <a:rPr sz="1250" b="0" dirty="0" err="1">
                          <a:solidFill>
                            <a:srgbClr val="1A1A1A"/>
                          </a:solidFill>
                          <a:latin typeface="Calibri"/>
                        </a:rPr>
                        <a:t>vozilu</a:t>
                      </a:r>
                      <a:endParaRPr sz="1250" b="0" dirty="0">
                        <a:solidFill>
                          <a:srgbClr val="1A1A1A"/>
                        </a:solidFill>
                        <a:latin typeface="Calibri"/>
                      </a:endParaRP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02920" y="5669280"/>
            <a:ext cx="11183112" cy="548640"/>
          </a:xfrm>
          <a:prstGeom prst="roundRect">
            <a:avLst>
              <a:gd name="adj" fmla="val 6000"/>
            </a:avLst>
          </a:prstGeom>
          <a:solidFill>
            <a:srgbClr val="FDF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250" b="1" dirty="0" err="1">
                <a:solidFill>
                  <a:srgbClr val="44418B"/>
                </a:solidFill>
                <a:latin typeface="Calibri"/>
              </a:rPr>
              <a:t>Frekvencu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računamo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na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broj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osiguranih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vozila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, a ne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na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broj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ugovora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.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Izvještaji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lang="bs-Latn-BA" sz="1250" b="0" dirty="0">
                <a:solidFill>
                  <a:srgbClr val="1A1A1A"/>
                </a:solidFill>
                <a:latin typeface="Calibri"/>
              </a:rPr>
              <a:t>regulatora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lang="bs-Latn-BA" sz="1250" b="0" dirty="0">
                <a:solidFill>
                  <a:srgbClr val="1A1A1A"/>
                </a:solidFill>
                <a:latin typeface="Calibri"/>
              </a:rPr>
              <a:t>ne omogućavaju da sve ove gore navedene pokazatelje možemo analizirati.</a:t>
            </a:r>
            <a:endParaRPr sz="1250" b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2920" y="6309360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U statistici objavljenoj na stranici Agencije za nadzor osiguranja podatak o broju osiguranih vozila nije dostupan — objavljuje se broj ugovora, iako se broj osiguranih vozila mora nalaziti na samom ugovoru. Zbog toga tržišna frekvenca nije direktno uporediva s vlastitom.</a:t>
            </a:r>
          </a:p>
        </p:txBody>
      </p:sp>
    </p:spTree>
    <p:extLst>
      <p:ext uri="{BB962C8B-B14F-4D97-AF65-F5344CB8AC3E}">
        <p14:creationId xmlns:p14="http://schemas.microsoft.com/office/powerpoint/2010/main" val="3117360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>
                <a:solidFill>
                  <a:srgbClr val="44418B"/>
                </a:solidFill>
                <a:latin typeface="Cambria"/>
              </a:rPr>
              <a:t>Kasko: raste isplaćena šteta. AO: raste rezervisana.</a:t>
            </a: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TAČKA 2 · RAST TROŠKOVA PO VRSTAMA OSIGURANJA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5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55648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50" b="1">
                <a:solidFill>
                  <a:srgbClr val="1A1A1A"/>
                </a:solidFill>
                <a:latin typeface="Calibri"/>
              </a:rPr>
              <a:t>Dvije vrste, dva različita signala. </a:t>
            </a:r>
            <a:r>
              <a:rPr sz="1450" b="0">
                <a:solidFill>
                  <a:srgbClr val="52514E"/>
                </a:solidFill>
                <a:latin typeface="Calibri"/>
              </a:rPr>
              <a:t>U kasku je premija po vozilu porasla +26,2%, više od isplaćene štete (+18,5%). U AO je premija +12,5%, a rezervisana šteta +17,6% — trošak koji tek dolazi na naplatu.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02920" y="2450592"/>
          <a:ext cx="11183111" cy="2761488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960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80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8562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Vrsta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Pokazatelj (KM)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2026*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Rast 2023→2026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Kasko</a:t>
                      </a:r>
                    </a:p>
                  </a:txBody>
                  <a:tcPr marL="82296" marR="82296" marT="27432" marB="27432" anchor="ctr">
                    <a:solidFill>
                      <a:srgbClr val="FD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Prosječna premija po vozilu</a:t>
                      </a:r>
                    </a:p>
                  </a:txBody>
                  <a:tcPr marL="82296" marR="82296" marT="27432" marB="27432" anchor="ctr">
                    <a:solidFill>
                      <a:srgbClr val="FD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964</a:t>
                      </a:r>
                    </a:p>
                  </a:txBody>
                  <a:tcPr marL="82296" marR="82296" marT="27432" marB="27432" anchor="ctr">
                    <a:solidFill>
                      <a:srgbClr val="FD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1.095</a:t>
                      </a:r>
                    </a:p>
                  </a:txBody>
                  <a:tcPr marL="82296" marR="82296" marT="27432" marB="27432" anchor="ctr">
                    <a:solidFill>
                      <a:srgbClr val="FD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1.174</a:t>
                      </a:r>
                    </a:p>
                  </a:txBody>
                  <a:tcPr marL="82296" marR="82296" marT="27432" marB="27432" anchor="ctr">
                    <a:solidFill>
                      <a:srgbClr val="FD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1.216</a:t>
                      </a:r>
                    </a:p>
                  </a:txBody>
                  <a:tcPr marL="82296" marR="82296" marT="27432" marB="27432" anchor="ctr">
                    <a:solidFill>
                      <a:srgbClr val="FD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+26,2%</a:t>
                      </a:r>
                    </a:p>
                  </a:txBody>
                  <a:tcPr marL="82296" marR="82296" marT="27432" marB="27432" anchor="ctr">
                    <a:solidFill>
                      <a:srgbClr val="FD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Kasko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Prosječno isplaćena šteta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2.485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2.726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2.883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2.944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+18,5%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Kasko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Prosječno rezervisana šteta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2.677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2.621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2.784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2.725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+1,8%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AO</a:t>
                      </a:r>
                    </a:p>
                  </a:txBody>
                  <a:tcPr marL="82296" marR="82296" marT="27432" marB="27432" anchor="ctr">
                    <a:solidFill>
                      <a:srgbClr val="FD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Prosječna premija po vozilu</a:t>
                      </a:r>
                    </a:p>
                  </a:txBody>
                  <a:tcPr marL="82296" marR="82296" marT="27432" marB="27432" anchor="ctr">
                    <a:solidFill>
                      <a:srgbClr val="FD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337</a:t>
                      </a:r>
                    </a:p>
                  </a:txBody>
                  <a:tcPr marL="82296" marR="82296" marT="27432" marB="27432" anchor="ctr">
                    <a:solidFill>
                      <a:srgbClr val="FD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360</a:t>
                      </a:r>
                    </a:p>
                  </a:txBody>
                  <a:tcPr marL="82296" marR="82296" marT="27432" marB="27432" anchor="ctr">
                    <a:solidFill>
                      <a:srgbClr val="FD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371</a:t>
                      </a:r>
                    </a:p>
                  </a:txBody>
                  <a:tcPr marL="82296" marR="82296" marT="27432" marB="27432" anchor="ctr">
                    <a:solidFill>
                      <a:srgbClr val="FD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379</a:t>
                      </a:r>
                    </a:p>
                  </a:txBody>
                  <a:tcPr marL="82296" marR="82296" marT="27432" marB="27432" anchor="ctr">
                    <a:solidFill>
                      <a:srgbClr val="FDF3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+12,5%</a:t>
                      </a:r>
                    </a:p>
                  </a:txBody>
                  <a:tcPr marL="82296" marR="82296" marT="27432" marB="27432" anchor="ctr">
                    <a:solidFill>
                      <a:srgbClr val="FDF3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AO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Prosječno isplaćena šteta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2.796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2.822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2.962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3.149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+12,6%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250" b="1">
                          <a:solidFill>
                            <a:srgbClr val="1A1A1A"/>
                          </a:solidFill>
                          <a:latin typeface="Calibri"/>
                        </a:rPr>
                        <a:t>AO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Prosječno rezervisana šteta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7.222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7.635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8.074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8.496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50" b="0">
                          <a:solidFill>
                            <a:srgbClr val="1A1A1A"/>
                          </a:solidFill>
                          <a:latin typeface="Calibri"/>
                        </a:rPr>
                        <a:t>+17,6%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02920" y="5468112"/>
            <a:ext cx="11183112" cy="566928"/>
          </a:xfrm>
          <a:prstGeom prst="roundRect">
            <a:avLst>
              <a:gd name="adj" fmla="val 6000"/>
            </a:avLst>
          </a:prstGeom>
          <a:solidFill>
            <a:srgbClr val="FDF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300" b="1" dirty="0" err="1">
                <a:solidFill>
                  <a:srgbClr val="44418B"/>
                </a:solidFill>
                <a:latin typeface="Calibri"/>
              </a:rPr>
              <a:t>Zašto</a:t>
            </a:r>
            <a:r>
              <a:rPr sz="1300" b="1" dirty="0">
                <a:solidFill>
                  <a:srgbClr val="44418B"/>
                </a:solidFill>
                <a:latin typeface="Calibri"/>
              </a:rPr>
              <a:t> je to </a:t>
            </a:r>
            <a:r>
              <a:rPr sz="1300" b="1" dirty="0" err="1">
                <a:solidFill>
                  <a:srgbClr val="44418B"/>
                </a:solidFill>
                <a:latin typeface="Calibri"/>
              </a:rPr>
              <a:t>važno</a:t>
            </a:r>
            <a:r>
              <a:rPr sz="1300" b="1" dirty="0">
                <a:solidFill>
                  <a:srgbClr val="44418B"/>
                </a:solidFill>
                <a:latin typeface="Calibri"/>
              </a:rPr>
              <a:t>: </a:t>
            </a:r>
            <a:r>
              <a:rPr sz="1300" b="0" dirty="0" err="1">
                <a:solidFill>
                  <a:srgbClr val="1A1A1A"/>
                </a:solidFill>
                <a:latin typeface="Calibri"/>
              </a:rPr>
              <a:t>rezervisana</a:t>
            </a:r>
            <a:r>
              <a:rPr sz="130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1A1A1A"/>
                </a:solidFill>
                <a:latin typeface="Calibri"/>
              </a:rPr>
              <a:t>šteta</a:t>
            </a:r>
            <a:r>
              <a:rPr sz="1300" b="0" dirty="0">
                <a:solidFill>
                  <a:srgbClr val="1A1A1A"/>
                </a:solidFill>
                <a:latin typeface="Calibri"/>
              </a:rPr>
              <a:t> je </a:t>
            </a:r>
            <a:r>
              <a:rPr sz="1300" b="0" dirty="0" err="1">
                <a:solidFill>
                  <a:srgbClr val="1A1A1A"/>
                </a:solidFill>
                <a:latin typeface="Calibri"/>
              </a:rPr>
              <a:t>procjena</a:t>
            </a:r>
            <a:r>
              <a:rPr sz="130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1A1A1A"/>
                </a:solidFill>
                <a:latin typeface="Calibri"/>
              </a:rPr>
              <a:t>troška</a:t>
            </a:r>
            <a:r>
              <a:rPr sz="130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1A1A1A"/>
                </a:solidFill>
                <a:latin typeface="Calibri"/>
              </a:rPr>
              <a:t>koji</a:t>
            </a:r>
            <a:r>
              <a:rPr sz="1300" b="0" dirty="0">
                <a:solidFill>
                  <a:srgbClr val="1A1A1A"/>
                </a:solidFill>
                <a:latin typeface="Calibri"/>
              </a:rPr>
              <a:t> je </a:t>
            </a:r>
            <a:r>
              <a:rPr sz="1300" b="0" dirty="0" err="1">
                <a:solidFill>
                  <a:srgbClr val="1A1A1A"/>
                </a:solidFill>
                <a:latin typeface="Calibri"/>
              </a:rPr>
              <a:t>već</a:t>
            </a:r>
            <a:r>
              <a:rPr sz="130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1A1A1A"/>
                </a:solidFill>
                <a:latin typeface="Calibri"/>
              </a:rPr>
              <a:t>nastao</a:t>
            </a:r>
            <a:r>
              <a:rPr sz="1300" b="0" dirty="0">
                <a:solidFill>
                  <a:srgbClr val="1A1A1A"/>
                </a:solidFill>
                <a:latin typeface="Calibri"/>
              </a:rPr>
              <a:t>, </a:t>
            </a:r>
            <a:r>
              <a:rPr sz="1300" b="0" dirty="0" err="1">
                <a:solidFill>
                  <a:srgbClr val="1A1A1A"/>
                </a:solidFill>
                <a:latin typeface="Calibri"/>
              </a:rPr>
              <a:t>ali</a:t>
            </a:r>
            <a:r>
              <a:rPr sz="130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1A1A1A"/>
                </a:solidFill>
                <a:latin typeface="Calibri"/>
              </a:rPr>
              <a:t>još</a:t>
            </a:r>
            <a:r>
              <a:rPr sz="130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1A1A1A"/>
                </a:solidFill>
                <a:latin typeface="Calibri"/>
              </a:rPr>
              <a:t>nije</a:t>
            </a:r>
            <a:r>
              <a:rPr sz="130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300" b="0" dirty="0" err="1">
                <a:solidFill>
                  <a:srgbClr val="1A1A1A"/>
                </a:solidFill>
                <a:latin typeface="Calibri"/>
              </a:rPr>
              <a:t>plaćen</a:t>
            </a:r>
            <a:r>
              <a:rPr sz="1300" b="0" dirty="0">
                <a:solidFill>
                  <a:srgbClr val="1A1A1A"/>
                </a:solidFill>
                <a:latin typeface="Calibri"/>
              </a:rPr>
              <a:t>. </a:t>
            </a:r>
            <a:r>
              <a:rPr lang="bs-Latn-BA" sz="1300" dirty="0">
                <a:solidFill>
                  <a:srgbClr val="1A1A1A"/>
                </a:solidFill>
                <a:latin typeface="Calibri"/>
              </a:rPr>
              <a:t>Po mom mišljenju osiguravači imaju preoptimističan način rezervisanja šteta</a:t>
            </a:r>
            <a:endParaRPr sz="1300" b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" y="6163056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* 2026: januar–juli. Premija po vozilu = zaračunata premija / broj osiguranih vozila.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>
                <a:solidFill>
                  <a:srgbClr val="44418B"/>
                </a:solidFill>
                <a:latin typeface="Cambria"/>
              </a:rPr>
              <a:t>Prvih sedam mjeseci 2026. već su iznad cijele 2025.</a:t>
            </a: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TAČKA 2 · RAST TROŠKOVA PO VRSTAMA OSIGURANJA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6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19072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50" b="1" dirty="0">
                <a:solidFill>
                  <a:srgbClr val="1A1A1A"/>
                </a:solidFill>
                <a:latin typeface="Calibri"/>
              </a:rPr>
              <a:t>U 2025. je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prosječno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isplaćena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šteta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u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posljednjih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pet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mjeseci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podigla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godišnji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prosjek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za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oko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3%.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Ako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 se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taj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obrazac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ponovi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,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godišnji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prosjek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 2026.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biće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oko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 3.038 KM u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kasku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i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 3.256 KM u AO.</a:t>
            </a:r>
          </a:p>
        </p:txBody>
      </p:sp>
      <p:pic>
        <p:nvPicPr>
          <p:cNvPr id="8" name="Picture 7" descr="v5_c22_sed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544" y="2304288"/>
            <a:ext cx="9326880" cy="3422883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02920" y="5779008"/>
            <a:ext cx="11183112" cy="676656"/>
          </a:xfrm>
          <a:prstGeom prst="roundRect">
            <a:avLst>
              <a:gd name="adj" fmla="val 6000"/>
            </a:avLst>
          </a:prstGeom>
          <a:solidFill>
            <a:srgbClr val="FDF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250" b="1">
                <a:solidFill>
                  <a:srgbClr val="44418B"/>
                </a:solidFill>
                <a:latin typeface="Calibri"/>
              </a:rPr>
              <a:t>Zaključak: </a:t>
            </a:r>
            <a:r>
              <a:rPr sz="1250" b="0">
                <a:solidFill>
                  <a:srgbClr val="1A1A1A"/>
                </a:solidFill>
                <a:latin typeface="Calibri"/>
              </a:rPr>
              <a:t>prosječno isplaćena šteta u prvih sedam mjeseci 2026. veća je za </a:t>
            </a:r>
            <a:r>
              <a:rPr sz="1250" b="1">
                <a:solidFill>
                  <a:srgbClr val="C24E1B"/>
                </a:solidFill>
                <a:latin typeface="Calibri"/>
              </a:rPr>
              <a:t>5,4% u kasku</a:t>
            </a:r>
            <a:r>
              <a:rPr sz="1250" b="0">
                <a:solidFill>
                  <a:srgbClr val="1A1A1A"/>
                </a:solidFill>
                <a:latin typeface="Calibri"/>
              </a:rPr>
              <a:t> i </a:t>
            </a:r>
            <a:r>
              <a:rPr sz="1250" b="1">
                <a:solidFill>
                  <a:srgbClr val="C24E1B"/>
                </a:solidFill>
                <a:latin typeface="Calibri"/>
              </a:rPr>
              <a:t>9,9% u AO</a:t>
            </a:r>
            <a:r>
              <a:rPr sz="1250" b="0">
                <a:solidFill>
                  <a:srgbClr val="1A1A1A"/>
                </a:solidFill>
                <a:latin typeface="Calibri"/>
              </a:rPr>
              <a:t> nego u istom periodu 2025. Šrafirani stupac je procjena — dobijena primjenom sezonskog obrasca iz 2025. na ostvarenje prvih sedam mjeseci 2026.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>
                <a:solidFill>
                  <a:srgbClr val="44418B"/>
                </a:solidFill>
                <a:latin typeface="Cambria"/>
              </a:rPr>
              <a:t>Tržište u 2025: gdje raste premija, a gdje stoje rezerve</a:t>
            </a: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TAČKA 2 · RAST TROŠKOVA PO VRSTAMA OSIGURANJA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7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691640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50" b="1">
                <a:solidFill>
                  <a:srgbClr val="1A1A1A"/>
                </a:solidFill>
                <a:latin typeface="Calibri"/>
              </a:rPr>
              <a:t>Premija neživotnih osiguranja +11,0%, ali AO samo +10,3% — ispod prosjeka tržišta. </a:t>
            </a:r>
            <a:r>
              <a:rPr sz="1450" b="0">
                <a:solidFill>
                  <a:srgbClr val="52514E"/>
                </a:solidFill>
                <a:latin typeface="Calibri"/>
              </a:rPr>
              <a:t>Istovremeno AO nosi 63,6% svih rezervisanih šteta, a gotovo polovina njih (47,9%) je u sporu.</a:t>
            </a:r>
          </a:p>
        </p:txBody>
      </p:sp>
      <p:pic>
        <p:nvPicPr>
          <p:cNvPr id="8" name="Picture 7" descr="v6_c4c_trziste20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9664" y="2331720"/>
            <a:ext cx="9692640" cy="357853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2920" y="6053328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Društva sa sjedištem u FBiH. Ukupno rezervisano 129,4 mil. KM, od čega je u sporu 51,6 mil. KM ili 39,8%; AO čini 76,4% svih rezervisanih šteta u sporu. Izvor: Agencija za nadzor osiguranja FBiH, Bilten za 2025. (Tabele 3.2. i 9.3).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>
                <a:solidFill>
                  <a:srgbClr val="44418B"/>
                </a:solidFill>
                <a:latin typeface="Cambria"/>
              </a:rPr>
              <a:t>Kasko: skoro svaka treća polica završi štetom</a:t>
            </a: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TAČKA 4 · KASKO OSIGURANJE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8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55648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50" b="1">
                <a:solidFill>
                  <a:srgbClr val="1A1A1A"/>
                </a:solidFill>
                <a:latin typeface="Calibri"/>
              </a:rPr>
              <a:t>Frekvenca je porasla sa 28,48% na 30,71%, a kvota šteta je ostala stabilna oko 67%. </a:t>
            </a:r>
            <a:r>
              <a:rPr sz="1450" b="0">
                <a:solidFill>
                  <a:srgbClr val="52514E"/>
                </a:solidFill>
                <a:latin typeface="Calibri"/>
              </a:rPr>
              <a:t>Stabilna kvota nije posljedica mirnih šteta, nego korekcije premije.</a:t>
            </a:r>
          </a:p>
        </p:txBody>
      </p:sp>
      <p:pic>
        <p:nvPicPr>
          <p:cNvPr id="8" name="Picture 7" descr="v5_c6_kasko_f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544" y="2468880"/>
            <a:ext cx="9326880" cy="38356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2920" y="6309360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Frekvenca = broj šteta / broj osiguranih vozila. * 2026: januar–juli.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>
                <a:solidFill>
                  <a:srgbClr val="44418B"/>
                </a:solidFill>
                <a:latin typeface="Cambria"/>
              </a:rPr>
              <a:t>Kasko: šta je stvarno pomjerilo kvotu šteta</a:t>
            </a: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TAČKA 4 · KASKO OSIGURANJE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9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55648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50" b="1">
                <a:solidFill>
                  <a:srgbClr val="1A1A1A"/>
                </a:solidFill>
                <a:latin typeface="Calibri"/>
              </a:rPr>
              <a:t>Frekvenca i visina štete zajedno su podigle kvotu za 17,7 postotnih poena. </a:t>
            </a:r>
            <a:r>
              <a:rPr sz="1450" b="0">
                <a:solidFill>
                  <a:srgbClr val="52514E"/>
                </a:solidFill>
                <a:latin typeface="Calibri"/>
              </a:rPr>
              <a:t>Korekcija premije vratila ju je na polaznu vrijednost — to je cijeli rezultat.</a:t>
            </a:r>
          </a:p>
        </p:txBody>
      </p:sp>
      <p:pic>
        <p:nvPicPr>
          <p:cNvPr id="8" name="Picture 7" descr="v5_c19_kasko_w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9744" y="2468880"/>
            <a:ext cx="8412480" cy="38080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2920" y="6263640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Multiplikativna dekompozicija kvote šteta na frekvencu, prosječnu štetu i premiju po vozilu; doprinosi su izraženi u postotnim poenima kvote, redom primjene. Definicije u prilogu. * 2026: januar–juli.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>
                <a:solidFill>
                  <a:srgbClr val="44418B"/>
                </a:solidFill>
                <a:latin typeface="Cambria"/>
              </a:rPr>
              <a:t>AO: frekvenca miruje, ali kvota šteta raste</a:t>
            </a: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TAČKA 5 · AUTOODGOVORNOST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10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55648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50" b="1">
                <a:solidFill>
                  <a:srgbClr val="1A1A1A"/>
                </a:solidFill>
                <a:latin typeface="Calibri"/>
              </a:rPr>
              <a:t>Frekvenca 5,24% → 5,40%, a kvota šteta sa 39,5% na 42,7%. </a:t>
            </a:r>
            <a:r>
              <a:rPr sz="1450" b="0">
                <a:solidFill>
                  <a:srgbClr val="52514E"/>
                </a:solidFill>
                <a:latin typeface="Calibri"/>
              </a:rPr>
              <a:t>Prosječno rezervisana šteta je 8.496 KM — 2,7 puta viša od isplaćene i raste +17,6%.</a:t>
            </a:r>
          </a:p>
        </p:txBody>
      </p:sp>
      <p:pic>
        <p:nvPicPr>
          <p:cNvPr id="8" name="Picture 7" descr="v5_c9_ao_f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2544" y="2468880"/>
            <a:ext cx="9326880" cy="388056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2920" y="6309360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Frekvenca = broj šteta / broj osiguranih vozila. * 2026: januar–juli.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>
                <a:solidFill>
                  <a:srgbClr val="44418B"/>
                </a:solidFill>
                <a:latin typeface="Cambria"/>
              </a:rPr>
              <a:t>AO: premija pokriva samo dvije trećine rasta štete</a:t>
            </a: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TAČKA 5 · AUTOODGOVORNOST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11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55648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50" b="1">
                <a:solidFill>
                  <a:srgbClr val="C24E1B"/>
                </a:solidFill>
                <a:latin typeface="Calibri"/>
              </a:rPr>
              <a:t>Visina štete je podigla kvotu za 7,4 postotna poena, a korekcija premije vratila je samo 5,3. </a:t>
            </a:r>
            <a:r>
              <a:rPr sz="1450" b="0">
                <a:solidFill>
                  <a:srgbClr val="52514E"/>
                </a:solidFill>
                <a:latin typeface="Calibri"/>
              </a:rPr>
              <a:t>Razlika od 3,2 postotna poena trajno je ugrađena u rezultat — i seli se u rezerve: na 31.12.2025. čak 47,9% rezervisanih šteta u AO je u sporu.</a:t>
            </a:r>
          </a:p>
        </p:txBody>
      </p:sp>
      <p:pic>
        <p:nvPicPr>
          <p:cNvPr id="8" name="Picture 7" descr="v5_c20_ao_wf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9744" y="2468880"/>
            <a:ext cx="8412480" cy="38080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2920" y="6263640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Multiplikativna dekompozicija kvote šteta na frekvencu, prosječnu štetu i premiju po vozilu; doprinosi su izraženi u postotnim poenima kvote, redom primjene. Definicije u prilogu. * 2026: januar–juli.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 dirty="0" err="1">
                <a:solidFill>
                  <a:srgbClr val="44418B"/>
                </a:solidFill>
                <a:latin typeface="Cambria"/>
              </a:rPr>
              <a:t>Procjena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rasta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šteta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: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zdravstveno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i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imovina</a:t>
            </a:r>
            <a:endParaRPr sz="2400" b="1" dirty="0">
              <a:solidFill>
                <a:srgbClr val="44418B"/>
              </a:solidFill>
              <a:latin typeface="Cambr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PROCJENA RASTA ŠTETA PO VRSTAMA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691640"/>
            <a:ext cx="11155680" cy="2416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50" b="1" dirty="0" err="1">
                <a:solidFill>
                  <a:srgbClr val="1A1A1A"/>
                </a:solidFill>
                <a:latin typeface="Calibri"/>
              </a:rPr>
              <a:t>Izvještaji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lang="bs-Latn-BA" sz="1450" b="1" dirty="0">
                <a:solidFill>
                  <a:srgbClr val="1A1A1A"/>
                </a:solidFill>
                <a:latin typeface="Calibri"/>
              </a:rPr>
              <a:t>regulatora 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ne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daju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podatke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o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štetama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za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ove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vrste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osiguranja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.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Procjena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 je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izvedena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iz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analize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šteta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vlastitog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450" b="0" dirty="0" err="1">
                <a:solidFill>
                  <a:srgbClr val="52514E"/>
                </a:solidFill>
                <a:latin typeface="Calibri"/>
              </a:rPr>
              <a:t>portfelja</a:t>
            </a:r>
            <a:r>
              <a:rPr sz="1450" b="0" dirty="0">
                <a:solidFill>
                  <a:srgbClr val="52514E"/>
                </a:solidFill>
                <a:latin typeface="Calibri"/>
              </a:rPr>
              <a:t>, 2023 → 2026.</a:t>
            </a:r>
          </a:p>
        </p:txBody>
      </p:sp>
      <p:pic>
        <p:nvPicPr>
          <p:cNvPr id="7" name="Picture 6" descr="v7_c25_procjen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2212848"/>
            <a:ext cx="5669280" cy="350554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6400800" y="2212848"/>
            <a:ext cx="5285232" cy="1078992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50" b="1">
                <a:solidFill>
                  <a:srgbClr val="44418B"/>
                </a:solidFill>
                <a:latin typeface="Calibri"/>
              </a:rPr>
              <a:t>Dobrovoljno zdravstveno   ·   +20%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Cijene specijalističkih pregleda i dijagnostike rastu brže od opšte inflacije — CPI zdravstvo: +3,1% (2023), +6,0% (2025), +6,3% (mart 2026) — uz sve veću učestalost korištenja.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400800" y="3383280"/>
            <a:ext cx="5285232" cy="1078992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50" b="1" dirty="0" err="1">
                <a:solidFill>
                  <a:srgbClr val="44418B"/>
                </a:solidFill>
                <a:latin typeface="Calibri"/>
              </a:rPr>
              <a:t>Putničko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zdravstveno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  ·   +25%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dirty="0" err="1">
                <a:solidFill>
                  <a:srgbClr val="1A1A1A"/>
                </a:solidFill>
                <a:latin typeface="Calibri"/>
              </a:rPr>
              <a:t>Šteta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se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plaća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po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cijeni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zdravstvene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usluge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u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zemlji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liječenja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.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Domaći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osiguravač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na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tu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cijenu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nema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lang="bs-Latn-BA" sz="1050" b="0" dirty="0">
                <a:solidFill>
                  <a:srgbClr val="1A1A1A"/>
                </a:solidFill>
                <a:latin typeface="Calibri"/>
              </a:rPr>
              <a:t>gotovo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nikakav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uticaj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4553712"/>
            <a:ext cx="5285232" cy="1078992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50" b="1">
                <a:solidFill>
                  <a:srgbClr val="44418B"/>
                </a:solidFill>
                <a:latin typeface="Calibri"/>
              </a:rPr>
              <a:t>Imovinske štete   ·   +30%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1A1A1A"/>
                </a:solidFill>
                <a:latin typeface="Calibri"/>
              </a:rPr>
              <a:t>Sanacija zavisi od cijene građevinskog materijala i sata rada — CPI stanovanje i režije: +7,4% (2023), +2,2% (2025), +9,4% (mart 2026).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5779008"/>
            <a:ext cx="11183112" cy="566928"/>
          </a:xfrm>
          <a:prstGeom prst="roundRect">
            <a:avLst>
              <a:gd name="adj" fmla="val 6000"/>
            </a:avLst>
          </a:prstGeom>
          <a:solidFill>
            <a:srgbClr val="FDF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200" b="1">
                <a:solidFill>
                  <a:srgbClr val="44418B"/>
                </a:solidFill>
                <a:latin typeface="Calibri"/>
              </a:rPr>
              <a:t>Zajednička crta sve tri vrste: </a:t>
            </a:r>
            <a:r>
              <a:rPr sz="1200" b="0">
                <a:solidFill>
                  <a:srgbClr val="1A1A1A"/>
                </a:solidFill>
                <a:latin typeface="Calibri"/>
              </a:rPr>
              <a:t>cijenu štete određuje neko izvan osiguranja — zdravstvena ustanova, klinika u inostranstvu ili građevinsko tržište. Za razliku od šteta na vozilima, ovdje nema mreže ugovorenih servisa kojom bi se trošak mogao kontrolisati.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00800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Procjena rasta prosječne štete — vlastita analiza portfelja. Izmjereni podaci: BHAS (CPI) i vlastita statistika kasko i AO, 2023 → 2026 (januar–juli).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12 / 20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 dirty="0" err="1">
                <a:solidFill>
                  <a:srgbClr val="44418B"/>
                </a:solidFill>
                <a:latin typeface="Cambria"/>
              </a:rPr>
              <a:t>Zašto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štete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poskupljuju</a:t>
            </a:r>
            <a:endParaRPr sz="2400" b="1" dirty="0">
              <a:solidFill>
                <a:srgbClr val="44418B"/>
              </a:solidFill>
              <a:latin typeface="Cambr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RAZLOZI RASTA TROŠKOVA ŠTETA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13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691640"/>
            <a:ext cx="11155680" cy="2416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50" b="1" dirty="0" err="1">
                <a:solidFill>
                  <a:srgbClr val="1A1A1A"/>
                </a:solidFill>
                <a:latin typeface="Calibri"/>
              </a:rPr>
              <a:t>Rast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troška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štete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nije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lang="bs-Latn-BA" sz="1450" b="1" dirty="0">
                <a:solidFill>
                  <a:srgbClr val="1A1A1A"/>
                </a:solidFill>
                <a:latin typeface="Calibri"/>
              </a:rPr>
              <a:t>rezultat promjene jedne okolnosti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,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nego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lang="bs-Latn-BA" sz="1450" b="1" dirty="0">
                <a:solidFill>
                  <a:srgbClr val="1A1A1A"/>
                </a:solidFill>
                <a:latin typeface="Calibri"/>
              </a:rPr>
              <a:t>više njih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koji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djeluju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istovremeno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—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i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 </a:t>
            </a:r>
            <a:r>
              <a:rPr sz="1450" b="1" dirty="0" err="1">
                <a:solidFill>
                  <a:srgbClr val="1A1A1A"/>
                </a:solidFill>
                <a:latin typeface="Calibri"/>
              </a:rPr>
              <a:t>nijed</a:t>
            </a:r>
            <a:r>
              <a:rPr lang="bs-Latn-BA" sz="1450" b="1" dirty="0">
                <a:solidFill>
                  <a:srgbClr val="1A1A1A"/>
                </a:solidFill>
                <a:latin typeface="Calibri"/>
              </a:rPr>
              <a:t>na okolnost nije privremena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148840"/>
            <a:ext cx="3636568" cy="1152144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 dirty="0" err="1">
                <a:solidFill>
                  <a:srgbClr val="44418B"/>
                </a:solidFill>
                <a:latin typeface="Calibri"/>
              </a:rPr>
              <a:t>Cijena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4418B"/>
                </a:solidFill>
                <a:latin typeface="Calibri"/>
              </a:rPr>
              <a:t>rezervnih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4418B"/>
                </a:solidFill>
                <a:latin typeface="Calibri"/>
              </a:rPr>
              <a:t>dijelova</a:t>
            </a:r>
            <a:endParaRPr sz="1200" b="1" dirty="0">
              <a:solidFill>
                <a:srgbClr val="44418B"/>
              </a:solidFill>
              <a:latin typeface="Calibri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dirty="0">
                <a:solidFill>
                  <a:srgbClr val="52514E"/>
                </a:solidFill>
                <a:latin typeface="Calibri"/>
              </a:rPr>
              <a:t>+23,8% u tri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godine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na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istoj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kalkulaciji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.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Očekivani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godišnji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rast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lang="bs-Latn-BA" sz="1050" b="0" dirty="0">
                <a:solidFill>
                  <a:srgbClr val="52514E"/>
                </a:solidFill>
                <a:latin typeface="Calibri"/>
              </a:rPr>
              <a:t>oko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10%.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76648" y="2148840"/>
            <a:ext cx="3636568" cy="1152144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 dirty="0" err="1">
                <a:solidFill>
                  <a:srgbClr val="44418B"/>
                </a:solidFill>
                <a:latin typeface="Calibri"/>
              </a:rPr>
              <a:t>Cijena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4418B"/>
                </a:solidFill>
                <a:latin typeface="Calibri"/>
              </a:rPr>
              <a:t>sata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4418B"/>
                </a:solidFill>
                <a:latin typeface="Calibri"/>
              </a:rPr>
              <a:t>rada</a:t>
            </a:r>
            <a:endParaRPr sz="1200" b="1" dirty="0">
              <a:solidFill>
                <a:srgbClr val="44418B"/>
              </a:solidFill>
              <a:latin typeface="Calibri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bs-Latn-BA" sz="1050" b="0" dirty="0">
                <a:solidFill>
                  <a:srgbClr val="52514E"/>
                </a:solidFill>
                <a:latin typeface="Calibri"/>
              </a:rPr>
              <a:t>Manje promjene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do</a:t>
            </a:r>
            <a:r>
              <a:rPr lang="bs-Latn-BA" sz="1050" b="0" dirty="0">
                <a:solidFill>
                  <a:srgbClr val="52514E"/>
                </a:solidFill>
                <a:latin typeface="Calibri"/>
              </a:rPr>
              <a:t> sredine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2025.</a:t>
            </a:r>
            <a:r>
              <a:rPr lang="bs-Latn-BA" sz="1050" b="0" dirty="0">
                <a:solidFill>
                  <a:srgbClr val="52514E"/>
                </a:solidFill>
                <a:latin typeface="Calibri"/>
              </a:rPr>
              <a:t> Poslije toga primjetan znatan rast cijene sata rada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.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Očekivan</a:t>
            </a:r>
            <a:r>
              <a:rPr lang="bs-Latn-BA" sz="1050" b="0" dirty="0">
                <a:solidFill>
                  <a:srgbClr val="52514E"/>
                </a:solidFill>
                <a:latin typeface="Calibri"/>
              </a:rPr>
              <a:t>a cijena sata rada za 4 godine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120–150 KM.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50377" y="2148840"/>
            <a:ext cx="3636568" cy="1152144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 dirty="0" err="1">
                <a:solidFill>
                  <a:srgbClr val="44418B"/>
                </a:solidFill>
                <a:latin typeface="Calibri"/>
              </a:rPr>
              <a:t>Tehnološka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4418B"/>
                </a:solidFill>
                <a:latin typeface="Calibri"/>
              </a:rPr>
              <a:t>složenost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4418B"/>
                </a:solidFill>
                <a:latin typeface="Calibri"/>
              </a:rPr>
              <a:t>vozila</a:t>
            </a:r>
            <a:endParaRPr sz="1200" b="1" dirty="0">
              <a:solidFill>
                <a:srgbClr val="44418B"/>
              </a:solidFill>
              <a:latin typeface="Calibri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dirty="0" err="1">
                <a:solidFill>
                  <a:srgbClr val="52514E"/>
                </a:solidFill>
                <a:latin typeface="Calibri"/>
              </a:rPr>
              <a:t>Senzori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,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kamere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i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asistencijski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sistemi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: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i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mala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oštećenja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traže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zamjenu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skupih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sklopova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i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kalibraciju</a:t>
            </a:r>
            <a:r>
              <a:rPr lang="bs-Latn-BA" sz="1050" b="0" dirty="0">
                <a:solidFill>
                  <a:srgbClr val="52514E"/>
                </a:solidFill>
                <a:latin typeface="Calibri"/>
              </a:rPr>
              <a:t> istih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2920" y="3429000"/>
            <a:ext cx="3636568" cy="1152144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 dirty="0" err="1">
                <a:solidFill>
                  <a:srgbClr val="44418B"/>
                </a:solidFill>
                <a:latin typeface="Calibri"/>
              </a:rPr>
              <a:t>Korekcija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4418B"/>
                </a:solidFill>
                <a:latin typeface="Calibri"/>
              </a:rPr>
              <a:t>advokatske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4418B"/>
                </a:solidFill>
                <a:latin typeface="Calibri"/>
              </a:rPr>
              <a:t>tarife</a:t>
            </a:r>
            <a:endParaRPr sz="1200" b="1" dirty="0">
              <a:solidFill>
                <a:srgbClr val="44418B"/>
              </a:solidFill>
              <a:latin typeface="Calibri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dirty="0" err="1">
                <a:solidFill>
                  <a:srgbClr val="52514E"/>
                </a:solidFill>
                <a:latin typeface="Calibri"/>
              </a:rPr>
              <a:t>Podiže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trošak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lang="bs-Latn-BA" sz="1050" b="0" dirty="0">
                <a:solidFill>
                  <a:srgbClr val="52514E"/>
                </a:solidFill>
                <a:latin typeface="Calibri"/>
              </a:rPr>
              <a:t>štete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i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stimuliše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sudsko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rješavanje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. Na 31.12.2025. u AO je 47,9%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rezervisanih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šteta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u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sporu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76648" y="3429000"/>
            <a:ext cx="3636568" cy="1152144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 dirty="0" err="1">
                <a:solidFill>
                  <a:srgbClr val="44418B"/>
                </a:solidFill>
                <a:latin typeface="Calibri"/>
              </a:rPr>
              <a:t>Struktura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4418B"/>
                </a:solidFill>
                <a:latin typeface="Calibri"/>
              </a:rPr>
              <a:t>osiguranih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4418B"/>
                </a:solidFill>
                <a:latin typeface="Calibri"/>
              </a:rPr>
              <a:t>vozila</a:t>
            </a:r>
            <a:endParaRPr sz="1200" b="1" dirty="0">
              <a:solidFill>
                <a:srgbClr val="44418B"/>
              </a:solidFill>
              <a:latin typeface="Calibri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dirty="0" err="1">
                <a:solidFill>
                  <a:srgbClr val="52514E"/>
                </a:solidFill>
                <a:latin typeface="Calibri"/>
              </a:rPr>
              <a:t>Sve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više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vozila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veće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snage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.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Veći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kilovati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znače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skuplje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dijelove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i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teže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posljedice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sudara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50377" y="3429000"/>
            <a:ext cx="3636568" cy="1152144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 dirty="0" err="1">
                <a:solidFill>
                  <a:srgbClr val="44418B"/>
                </a:solidFill>
                <a:latin typeface="Calibri"/>
              </a:rPr>
              <a:t>Starosna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4418B"/>
                </a:solidFill>
                <a:latin typeface="Calibri"/>
              </a:rPr>
              <a:t>struktura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4418B"/>
                </a:solidFill>
                <a:latin typeface="Calibri"/>
              </a:rPr>
              <a:t>voznog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parka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bs-Latn-BA" sz="1050" b="0" dirty="0">
                <a:solidFill>
                  <a:srgbClr val="52514E"/>
                </a:solidFill>
                <a:latin typeface="Calibri"/>
              </a:rPr>
              <a:t>Novija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52514E"/>
                </a:solidFill>
                <a:latin typeface="Calibri"/>
              </a:rPr>
              <a:t>vozila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: </a:t>
            </a:r>
            <a:r>
              <a:rPr lang="bs-Latn-BA" sz="1050" b="0" dirty="0">
                <a:solidFill>
                  <a:srgbClr val="52514E"/>
                </a:solidFill>
                <a:latin typeface="Calibri"/>
              </a:rPr>
              <a:t>sve veći broj vozila se popravlja u ovlaštenim servisima</a:t>
            </a:r>
            <a:endParaRPr sz="1050" b="0" dirty="0">
              <a:solidFill>
                <a:srgbClr val="52514E"/>
              </a:solidFill>
              <a:latin typeface="Calibri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02920" y="4709160"/>
            <a:ext cx="3636568" cy="1152144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>
                <a:solidFill>
                  <a:srgbClr val="44418B"/>
                </a:solidFill>
                <a:latin typeface="Calibri"/>
              </a:rPr>
              <a:t>Skuplje štete zelene karte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52514E"/>
                </a:solidFill>
                <a:latin typeface="Calibri"/>
              </a:rPr>
              <a:t>Naknade i troškovi obrade u EU rastu brže od domaćih, a obračunavaju se po pravu mjesta nastanka štete.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76648" y="4709160"/>
            <a:ext cx="3636568" cy="1152144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lang="bs-Latn-BA" sz="1200" b="1" dirty="0">
                <a:solidFill>
                  <a:srgbClr val="44418B"/>
                </a:solidFill>
                <a:latin typeface="Calibri"/>
              </a:rPr>
              <a:t>Povećanje nematerijalne štete</a:t>
            </a:r>
            <a:endParaRPr sz="1200" b="1" dirty="0">
              <a:solidFill>
                <a:srgbClr val="44418B"/>
              </a:solidFill>
              <a:latin typeface="Calibri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lang="bs-Latn-BA" sz="1050" b="0" dirty="0">
                <a:solidFill>
                  <a:srgbClr val="52514E"/>
                </a:solidFill>
                <a:latin typeface="Calibri"/>
              </a:rPr>
              <a:t>U skladu sa Zakonom o obaveznim osiguranjima u saobraćaju svake godine se povećava naknada nematerijalne štete</a:t>
            </a:r>
            <a:r>
              <a:rPr sz="1050" b="0" dirty="0">
                <a:solidFill>
                  <a:srgbClr val="52514E"/>
                </a:solidFill>
                <a:latin typeface="Calibri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2920" y="5943600"/>
            <a:ext cx="11183112" cy="530352"/>
          </a:xfrm>
          <a:prstGeom prst="roundRect">
            <a:avLst>
              <a:gd name="adj" fmla="val 6000"/>
            </a:avLst>
          </a:prstGeom>
          <a:solidFill>
            <a:srgbClr val="FDF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250" b="1" dirty="0" err="1">
                <a:solidFill>
                  <a:srgbClr val="44418B"/>
                </a:solidFill>
                <a:latin typeface="Calibri"/>
              </a:rPr>
              <a:t>Dodatni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faktor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: </a:t>
            </a:r>
            <a:r>
              <a:rPr lang="bs-Latn-BA" sz="1250" b="0" dirty="0">
                <a:solidFill>
                  <a:srgbClr val="1A1A1A"/>
                </a:solidFill>
                <a:latin typeface="Calibri"/>
              </a:rPr>
              <a:t>Sve masovnija pojava Kineskih vozila na tržištu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—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niža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nabavna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cijena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vozila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obara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premiju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kaska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,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dok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su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dijelovi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lang="bs-Latn-BA" sz="1250" b="0" dirty="0">
                <a:solidFill>
                  <a:srgbClr val="1A1A1A"/>
                </a:solidFill>
                <a:latin typeface="Calibri"/>
              </a:rPr>
              <a:t>znatno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skuplji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.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Kombinacija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koja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pogoršava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kvotu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s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obje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strane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50377" y="4709160"/>
            <a:ext cx="3636568" cy="1152144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00" b="1" dirty="0" err="1">
                <a:solidFill>
                  <a:srgbClr val="44418B"/>
                </a:solidFill>
                <a:latin typeface="Calibri"/>
              </a:rPr>
              <a:t>Zdravstvene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4418B"/>
                </a:solidFill>
                <a:latin typeface="Calibri"/>
              </a:rPr>
              <a:t>i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4418B"/>
                </a:solidFill>
                <a:latin typeface="Calibri"/>
              </a:rPr>
              <a:t>imovinske</a:t>
            </a:r>
            <a:r>
              <a:rPr sz="120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44418B"/>
                </a:solidFill>
                <a:latin typeface="Calibri"/>
              </a:rPr>
              <a:t>štete</a:t>
            </a:r>
            <a:endParaRPr sz="1200" b="1" dirty="0">
              <a:solidFill>
                <a:srgbClr val="44418B"/>
              </a:solidFill>
              <a:latin typeface="Calibri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dirty="0" err="1">
                <a:solidFill>
                  <a:srgbClr val="1A1A1A"/>
                </a:solidFill>
                <a:latin typeface="Calibri"/>
              </a:rPr>
              <a:t>Povećanje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cijena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specijalističkih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pregleda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u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BiH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i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izvan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BiH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,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rast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cijena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rada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i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lang="bs-Latn-BA" sz="1050" b="0" dirty="0">
                <a:solidFill>
                  <a:srgbClr val="1A1A1A"/>
                </a:solidFill>
                <a:latin typeface="Calibri"/>
              </a:rPr>
              <a:t>ostalih troškova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za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sanaciju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imovinskih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50" b="0" dirty="0" err="1">
                <a:solidFill>
                  <a:srgbClr val="1A1A1A"/>
                </a:solidFill>
                <a:latin typeface="Calibri"/>
              </a:rPr>
              <a:t>šteta</a:t>
            </a:r>
            <a:r>
              <a:rPr sz="1050" b="0" dirty="0">
                <a:solidFill>
                  <a:srgbClr val="1A1A1A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 dirty="0" err="1">
                <a:solidFill>
                  <a:srgbClr val="44418B"/>
                </a:solidFill>
                <a:latin typeface="Cambria"/>
              </a:rPr>
              <a:t>Kada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jedna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šteta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pojede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premiju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lang="bs-Latn-BA" sz="2400" b="1" dirty="0">
                <a:solidFill>
                  <a:srgbClr val="44418B"/>
                </a:solidFill>
                <a:latin typeface="Cambria"/>
              </a:rPr>
              <a:t>više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hiljada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polica</a:t>
            </a:r>
            <a:endParaRPr sz="2400" b="1" dirty="0">
              <a:solidFill>
                <a:srgbClr val="44418B"/>
              </a:solidFill>
              <a:latin typeface="Cambr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RAZLOZI RASTA TROŠKOVA ŠTETA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14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691640"/>
            <a:ext cx="11155680" cy="2416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lang="bs-Latn-BA" sz="1450" b="1" dirty="0">
                <a:solidFill>
                  <a:srgbClr val="1A1A1A"/>
                </a:solidFill>
                <a:latin typeface="Calibri"/>
              </a:rPr>
              <a:t>Kompletna prezentacija je analizirala prosjek tržišta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. </a:t>
            </a:r>
            <a:r>
              <a:rPr lang="bs-Latn-BA" sz="1450" b="1" dirty="0">
                <a:solidFill>
                  <a:srgbClr val="1A1A1A"/>
                </a:solidFill>
                <a:latin typeface="Calibri"/>
              </a:rPr>
              <a:t>Međutim, vrlo bitno je da osiguravači prate, analiziraju, kvantifikuju „velike“ štete</a:t>
            </a:r>
            <a:r>
              <a:rPr sz="1450" b="1" dirty="0">
                <a:solidFill>
                  <a:srgbClr val="1A1A1A"/>
                </a:solidFill>
                <a:latin typeface="Calibri"/>
              </a:rPr>
              <a:t>.</a:t>
            </a:r>
          </a:p>
        </p:txBody>
      </p:sp>
      <p:pic>
        <p:nvPicPr>
          <p:cNvPr id="8" name="prelaz_klip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02920" y="2103120"/>
            <a:ext cx="5486400" cy="399592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263640" y="2103120"/>
            <a:ext cx="5422392" cy="3995928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t"/>
          <a:lstStyle/>
          <a:p>
            <a:pPr algn="l">
              <a:spcBef>
                <a:spcPts val="0"/>
              </a:spcBef>
              <a:spcAft>
                <a:spcPts val="700"/>
              </a:spcAft>
            </a:pPr>
            <a:r>
              <a:rPr sz="1350" b="1" dirty="0" err="1">
                <a:solidFill>
                  <a:srgbClr val="44418B"/>
                </a:solidFill>
                <a:latin typeface="Calibri"/>
              </a:rPr>
              <a:t>Šta</a:t>
            </a:r>
            <a:r>
              <a:rPr sz="13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350" b="1" dirty="0" err="1">
                <a:solidFill>
                  <a:srgbClr val="44418B"/>
                </a:solidFill>
                <a:latin typeface="Calibri"/>
              </a:rPr>
              <a:t>ovakav</a:t>
            </a:r>
            <a:r>
              <a:rPr sz="13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350" b="1" dirty="0" err="1">
                <a:solidFill>
                  <a:srgbClr val="44418B"/>
                </a:solidFill>
                <a:latin typeface="Calibri"/>
              </a:rPr>
              <a:t>događaj</a:t>
            </a:r>
            <a:r>
              <a:rPr sz="13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350" b="1" dirty="0" err="1">
                <a:solidFill>
                  <a:srgbClr val="44418B"/>
                </a:solidFill>
                <a:latin typeface="Calibri"/>
              </a:rPr>
              <a:t>znači</a:t>
            </a:r>
            <a:r>
              <a:rPr sz="1350" b="1" dirty="0">
                <a:solidFill>
                  <a:srgbClr val="44418B"/>
                </a:solidFill>
                <a:latin typeface="Calibri"/>
              </a:rPr>
              <a:t> za </a:t>
            </a:r>
            <a:r>
              <a:rPr sz="1350" b="1" dirty="0" err="1">
                <a:solidFill>
                  <a:srgbClr val="44418B"/>
                </a:solidFill>
                <a:latin typeface="Calibri"/>
              </a:rPr>
              <a:t>osiguravača</a:t>
            </a:r>
            <a:endParaRPr sz="1350" b="1" dirty="0">
              <a:solidFill>
                <a:srgbClr val="44418B"/>
              </a:solidFill>
              <a:latin typeface="Calibri"/>
            </a:endParaRP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 dirty="0">
                <a:solidFill>
                  <a:srgbClr val="5C509C"/>
                </a:solidFill>
                <a:latin typeface="Calibri"/>
              </a:rPr>
              <a:t>▪ 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Jedan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događaj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,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više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osnova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: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šteta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na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vozilu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i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teretu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,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šteta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na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vozu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i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infrastrukturi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,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tjelesne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povrede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putnika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, </a:t>
            </a:r>
            <a:r>
              <a:rPr lang="bs-Latn-BA" sz="1150" b="0" dirty="0">
                <a:solidFill>
                  <a:srgbClr val="1A1A1A"/>
                </a:solidFill>
                <a:latin typeface="Calibri"/>
              </a:rPr>
              <a:t>izgubljena zarada, </a:t>
            </a:r>
            <a:r>
              <a:rPr lang="bs-Latn-BA" sz="1150" b="0">
                <a:solidFill>
                  <a:srgbClr val="1A1A1A"/>
                </a:solidFill>
                <a:latin typeface="Calibri"/>
              </a:rPr>
              <a:t>čišćenje terena, obrađivačka provizija ino partnera...</a:t>
            </a:r>
            <a:r>
              <a:rPr sz="1150" b="0">
                <a:solidFill>
                  <a:srgbClr val="1A1A1A"/>
                </a:solidFill>
                <a:latin typeface="Calibri"/>
              </a:rPr>
              <a:t>.</a:t>
            </a:r>
            <a:endParaRPr sz="1150" b="0" dirty="0">
              <a:solidFill>
                <a:srgbClr val="1A1A1A"/>
              </a:solidFill>
              <a:latin typeface="Calibri"/>
            </a:endParaRP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 dirty="0">
                <a:solidFill>
                  <a:srgbClr val="5C509C"/>
                </a:solidFill>
                <a:latin typeface="Calibri"/>
              </a:rPr>
              <a:t>▪ 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Nematerijalne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štete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i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lang="bs-Latn-BA" sz="1150" b="0" dirty="0">
                <a:solidFill>
                  <a:srgbClr val="1A1A1A"/>
                </a:solidFill>
                <a:latin typeface="Calibri"/>
              </a:rPr>
              <a:t>eventualni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sudski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postupci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—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dio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troška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se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plaća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godinama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,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uvećan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za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kamate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.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 dirty="0">
                <a:solidFill>
                  <a:srgbClr val="5C509C"/>
                </a:solidFill>
                <a:latin typeface="Calibri"/>
              </a:rPr>
              <a:t>▪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lang="bs-Latn-BA" sz="1150" b="0" dirty="0">
                <a:solidFill>
                  <a:srgbClr val="1A1A1A"/>
                </a:solidFill>
                <a:latin typeface="Calibri"/>
              </a:rPr>
              <a:t>O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bračun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ide po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pravu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mjesta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nastanka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štete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, po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cijenama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tog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tržišta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.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 dirty="0">
                <a:solidFill>
                  <a:srgbClr val="5C509C"/>
                </a:solidFill>
                <a:latin typeface="Calibri"/>
              </a:rPr>
              <a:t>▪ 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Takva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šteta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godinama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stoji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 u </a:t>
            </a:r>
            <a:r>
              <a:rPr sz="1150" b="0" dirty="0" err="1">
                <a:solidFill>
                  <a:srgbClr val="1A1A1A"/>
                </a:solidFill>
                <a:latin typeface="Calibri"/>
              </a:rPr>
              <a:t>rezervama</a:t>
            </a:r>
            <a:r>
              <a:rPr sz="1150" b="0" dirty="0">
                <a:solidFill>
                  <a:srgbClr val="1A1A1A"/>
                </a:solidFill>
                <a:latin typeface="Calibri"/>
              </a:rPr>
              <a:t>. </a:t>
            </a:r>
            <a:endParaRPr lang="bs-Latn-BA" sz="1150" b="0" dirty="0">
              <a:solidFill>
                <a:srgbClr val="1A1A1A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" y="6199632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Snimak sa željezničkog prijelaza, izvor: Polskie Linie Kolejowe S.A. Klip traje 24 sekunde, bez zvuka.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>
                <a:solidFill>
                  <a:srgbClr val="44418B"/>
                </a:solidFill>
                <a:latin typeface="Cambria"/>
              </a:rPr>
              <a:t>Isto vozilo, ista oštećenja, 1.731 KM skuplja popravka</a:t>
            </a: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TAČKA 6 · IZNOS POPRAVKE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15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55648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50" b="1">
                <a:solidFill>
                  <a:srgbClr val="1A1A1A"/>
                </a:solidFill>
                <a:latin typeface="Calibri"/>
              </a:rPr>
              <a:t>Popravka Škode Octavie 2023. godište: 7.463 → 9.194 KM za tri godine, </a:t>
            </a:r>
            <a:r>
              <a:rPr sz="1450" b="0">
                <a:solidFill>
                  <a:srgbClr val="52514E"/>
                </a:solidFill>
                <a:latin typeface="Calibri"/>
              </a:rPr>
              <a:t>odnosno +23,2% — više nego dvostruko u odnosu na opštu inflaciju (+10,6%).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22960" y="2377440"/>
          <a:ext cx="10515600" cy="3273552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20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Pozicija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</a:rPr>
                        <a:t>Rast 2026/2023</a:t>
                      </a:r>
                    </a:p>
                  </a:txBody>
                  <a:tcPr marL="82296" marR="82296" marT="27432" marB="27432" anchor="ctr">
                    <a:solidFill>
                      <a:srgbClr val="4441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Vrata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1.693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1.969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2.004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2.080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+22,9%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Vjetrobransko staklo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681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755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770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828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+21,5%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Obloga branika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858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929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1.000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1.071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+24,9%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Far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2.151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2.460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2.572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2.683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+24,7%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Rad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1.755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1.755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1.755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2.106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+20,0%</a:t>
                      </a:r>
                    </a:p>
                  </a:txBody>
                  <a:tcPr marL="82296" marR="82296" marT="27432" marB="2743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A1A1A"/>
                          </a:solidFill>
                          <a:latin typeface="Calibri"/>
                        </a:rPr>
                        <a:t>Potrošni materijal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325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364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397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425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1A1A1A"/>
                          </a:solidFill>
                          <a:latin typeface="Calibri"/>
                        </a:rPr>
                        <a:t>+30,8%</a:t>
                      </a:r>
                    </a:p>
                  </a:txBody>
                  <a:tcPr marL="82296" marR="82296" marT="27432" marB="27432" anchor="ctr">
                    <a:solidFill>
                      <a:srgbClr val="F1F0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2336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UKUPNO POPRAVKA</a:t>
                      </a:r>
                    </a:p>
                  </a:txBody>
                  <a:tcPr marL="82296" marR="82296" marT="27432" marB="27432" anchor="ctr">
                    <a:solidFill>
                      <a:srgbClr val="5C50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7.463</a:t>
                      </a:r>
                    </a:p>
                  </a:txBody>
                  <a:tcPr marL="82296" marR="82296" marT="27432" marB="27432" anchor="ctr">
                    <a:solidFill>
                      <a:srgbClr val="5C50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8.231</a:t>
                      </a:r>
                    </a:p>
                  </a:txBody>
                  <a:tcPr marL="82296" marR="82296" marT="27432" marB="27432" anchor="ctr">
                    <a:solidFill>
                      <a:srgbClr val="5C50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8.498</a:t>
                      </a:r>
                    </a:p>
                  </a:txBody>
                  <a:tcPr marL="82296" marR="82296" marT="27432" marB="27432" anchor="ctr">
                    <a:solidFill>
                      <a:srgbClr val="5C50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9.194</a:t>
                      </a:r>
                    </a:p>
                  </a:txBody>
                  <a:tcPr marL="82296" marR="82296" marT="27432" marB="27432" anchor="ctr">
                    <a:solidFill>
                      <a:srgbClr val="5C509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FFFFFF"/>
                          </a:solidFill>
                          <a:latin typeface="Calibri"/>
                        </a:rPr>
                        <a:t>+23,2%</a:t>
                      </a:r>
                    </a:p>
                  </a:txBody>
                  <a:tcPr marL="82296" marR="82296" marT="27432" marB="27432" anchor="ctr">
                    <a:solidFill>
                      <a:srgbClr val="5C50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02920" y="6172200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Iznosi u KM, prema kalkulaciji popravke za identičan obim oštećenja. Cijena sata rada bila je nepromijenjena od 2023. do 2025., a u 2026. korigovana za 20%.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>
                <a:solidFill>
                  <a:srgbClr val="44418B"/>
                </a:solidFill>
                <a:latin typeface="Cambria"/>
              </a:rPr>
              <a:t>Ako se stope iz 2026. nastave, kvota u AO je 57%</a:t>
            </a: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TAČKA 7 · OČEKIVANA KRETANJA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691640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50" b="1">
                <a:solidFill>
                  <a:srgbClr val="1A1A1A"/>
                </a:solidFill>
                <a:latin typeface="Calibri"/>
              </a:rPr>
              <a:t>U prvih sedam mjeseci 2026. prosječno isplaćena šteta u AO raste 9,9%, a premija po vozilu 2,1%. </a:t>
            </a:r>
            <a:r>
              <a:rPr sz="1450" b="0">
                <a:solidFill>
                  <a:srgbClr val="52514E"/>
                </a:solidFill>
                <a:latin typeface="Calibri"/>
              </a:rPr>
              <a:t>Razlika od 7,8 postotnih poena godišnje ne nestaje sama — ona se svake godine ugrađuje u kvotu.</a:t>
            </a:r>
          </a:p>
        </p:txBody>
      </p:sp>
      <p:pic>
        <p:nvPicPr>
          <p:cNvPr id="7" name="Picture 6" descr="v7_c26_kvota203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8344" y="2267712"/>
            <a:ext cx="7955279" cy="3443744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02920" y="5797296"/>
            <a:ext cx="11183112" cy="548640"/>
          </a:xfrm>
          <a:prstGeom prst="roundRect">
            <a:avLst>
              <a:gd name="adj" fmla="val 6000"/>
            </a:avLst>
          </a:prstGeom>
          <a:solidFill>
            <a:srgbClr val="FDF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lnSpc>
                <a:spcPct val="120000"/>
              </a:lnSpc>
              <a:spcAft>
                <a:spcPts val="400"/>
              </a:spcAft>
            </a:pPr>
            <a:r>
              <a:rPr sz="1250" b="1">
                <a:solidFill>
                  <a:srgbClr val="44418B"/>
                </a:solidFill>
                <a:latin typeface="Calibri"/>
              </a:rPr>
              <a:t>Da bi kvota ostala na 42,7%, premija bi morala rasti istih 9,9% godišnje. </a:t>
            </a:r>
            <a:r>
              <a:rPr sz="1250" b="0">
                <a:solidFill>
                  <a:srgbClr val="1A1A1A"/>
                </a:solidFill>
                <a:latin typeface="Calibri"/>
              </a:rPr>
              <a:t>Pri stopama koje su već ostvarene u 2026., kvota šteta u AO u 2030. iznosi 57,3% — 14,6 postotnih poena više nego danas.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00800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Projekcija uz konstantnu frekvencu i produženje stopa ostvarenih u prvih sedam mjeseci 2026. Ilustrativna analiza osjetljivosti, ne prognoza.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16 / 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>
                <a:solidFill>
                  <a:srgbClr val="44418B"/>
                </a:solidFill>
                <a:latin typeface="Cambria"/>
              </a:rPr>
              <a:t>Bez korekcije premije kvota u AO ide prema 58%</a:t>
            </a: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TAČKA 7 · OČEKIVANA KRETANJA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17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55648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50" b="1">
                <a:solidFill>
                  <a:srgbClr val="1A1A1A"/>
                </a:solidFill>
                <a:latin typeface="Calibri"/>
              </a:rPr>
              <a:t>Projekcija uz rast prosječne štete od 8% godišnje i nepromijenjenu frekvencu. </a:t>
            </a:r>
            <a:r>
              <a:rPr sz="1450" b="0">
                <a:solidFill>
                  <a:srgbClr val="52514E"/>
                </a:solidFill>
                <a:latin typeface="Calibri"/>
              </a:rPr>
              <a:t>Ni korekcija premije od 6% godišnje ne zadržava kvotu na današnjem nivou.</a:t>
            </a:r>
          </a:p>
        </p:txBody>
      </p:sp>
      <p:pic>
        <p:nvPicPr>
          <p:cNvPr id="8" name="Picture 7" descr="v5_c21_scenarij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8304" y="2423160"/>
            <a:ext cx="8595360" cy="372082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2920" y="6263640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Pretpostavke: prosječna šteta +8,0% godišnje (u skladu s najavljenim rastom cijena dijelova preko 10%, korekcijom sata rada i izmjenom advokatske tarife), frekvenca konstantna na 5,40%, polazna kvota 42,7%. Ilustrativna analiza osjetljivosti, ne prognoza.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>
                <a:solidFill>
                  <a:srgbClr val="44418B"/>
                </a:solidFill>
                <a:latin typeface="Cambria"/>
              </a:rPr>
              <a:t>Rast troškova šteta se ne rješava „rezanjem“ šteta</a:t>
            </a: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TAČKA 8 · UPRAVLJANJE RASTOM TROŠKOVA ŠTETA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18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755648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50" b="1">
                <a:solidFill>
                  <a:srgbClr val="1A1A1A"/>
                </a:solidFill>
                <a:latin typeface="Calibri"/>
              </a:rPr>
              <a:t>Umanjenje osnovane štete ne smanjuje trošak. </a:t>
            </a:r>
            <a:r>
              <a:rPr sz="1450" b="0">
                <a:solidFill>
                  <a:srgbClr val="52514E"/>
                </a:solidFill>
                <a:latin typeface="Calibri"/>
              </a:rPr>
              <a:t>Samo ga odgađa i uvećava za kamate, sudske i advokatske troškove.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377440"/>
            <a:ext cx="5440680" cy="3200400"/>
          </a:xfrm>
          <a:prstGeom prst="roundRect">
            <a:avLst>
              <a:gd name="adj" fmla="val 6000"/>
            </a:avLst>
          </a:prstGeom>
          <a:solidFill>
            <a:srgbClr val="FDF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600" b="1" dirty="0" err="1">
                <a:solidFill>
                  <a:srgbClr val="C24E1B"/>
                </a:solidFill>
                <a:latin typeface="Calibri"/>
              </a:rPr>
              <a:t>Pogrešan</a:t>
            </a:r>
            <a:r>
              <a:rPr sz="1600" b="1" dirty="0">
                <a:solidFill>
                  <a:srgbClr val="C24E1B"/>
                </a:solidFill>
                <a:latin typeface="Calibri"/>
              </a:rPr>
              <a:t> </a:t>
            </a:r>
            <a:r>
              <a:rPr sz="1600" b="1" dirty="0" err="1">
                <a:solidFill>
                  <a:srgbClr val="C24E1B"/>
                </a:solidFill>
                <a:latin typeface="Calibri"/>
              </a:rPr>
              <a:t>pristup</a:t>
            </a:r>
            <a:endParaRPr sz="1600" b="1" dirty="0">
              <a:solidFill>
                <a:srgbClr val="C24E1B"/>
              </a:solidFill>
              <a:latin typeface="Calibri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 dirty="0">
                <a:solidFill>
                  <a:srgbClr val="C24E1B"/>
                </a:solidFill>
                <a:latin typeface="Calibri"/>
              </a:rPr>
              <a:t>✕ 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Sistemsko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umanjivanje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osnovanih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odštetnih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zahtjeva</a:t>
            </a:r>
            <a:endParaRPr sz="1250" b="0" dirty="0">
              <a:solidFill>
                <a:srgbClr val="1A1A1A"/>
              </a:solidFill>
              <a:latin typeface="Calibri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 dirty="0">
                <a:solidFill>
                  <a:srgbClr val="C24E1B"/>
                </a:solidFill>
                <a:latin typeface="Calibri"/>
              </a:rPr>
              <a:t>✕ 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Odugovlačenje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likvidacije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radi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odgađanja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isplate</a:t>
            </a:r>
            <a:endParaRPr sz="1250" b="0" dirty="0">
              <a:solidFill>
                <a:srgbClr val="1A1A1A"/>
              </a:solidFill>
              <a:latin typeface="Calibri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 dirty="0">
                <a:solidFill>
                  <a:srgbClr val="C24E1B"/>
                </a:solidFill>
                <a:latin typeface="Calibri"/>
              </a:rPr>
              <a:t>✕ 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Podrezervisanost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radi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ljepšeg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tekućeg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rezultata</a:t>
            </a:r>
            <a:endParaRPr sz="1250" b="0" dirty="0">
              <a:solidFill>
                <a:srgbClr val="1A1A1A"/>
              </a:solidFill>
              <a:latin typeface="Calibri"/>
            </a:endParaRP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 dirty="0">
                <a:solidFill>
                  <a:srgbClr val="C24E1B"/>
                </a:solidFill>
                <a:latin typeface="Calibri"/>
              </a:rPr>
              <a:t>✕ 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Premija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određena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prema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konkurenciji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, a ne </a:t>
            </a:r>
            <a:r>
              <a:rPr sz="1250" b="0" dirty="0" err="1">
                <a:solidFill>
                  <a:srgbClr val="1A1A1A"/>
                </a:solidFill>
                <a:latin typeface="Calibri"/>
              </a:rPr>
              <a:t>prema</a:t>
            </a:r>
            <a:r>
              <a:rPr sz="1250" b="0" dirty="0">
                <a:solidFill>
                  <a:srgbClr val="1A1A1A"/>
                </a:solidFill>
                <a:latin typeface="Calibri"/>
              </a:rPr>
              <a:t> </a:t>
            </a:r>
            <a:r>
              <a:rPr lang="bs-Latn-BA" sz="1250" b="0" dirty="0">
                <a:solidFill>
                  <a:srgbClr val="1A1A1A"/>
                </a:solidFill>
                <a:latin typeface="Calibri"/>
              </a:rPr>
              <a:t>stvarnom procijenjenom riziku</a:t>
            </a:r>
            <a:endParaRPr sz="1250" b="0" dirty="0">
              <a:solidFill>
                <a:srgbClr val="1A1A1A"/>
              </a:solidFill>
              <a:latin typeface="Calibri"/>
            </a:endParaRPr>
          </a:p>
          <a:p>
            <a:pPr algn="l">
              <a:lnSpc>
                <a:spcPct val="112000"/>
              </a:lnSpc>
              <a:spcBef>
                <a:spcPts val="600"/>
              </a:spcBef>
              <a:spcAft>
                <a:spcPts val="400"/>
              </a:spcAft>
            </a:pPr>
            <a:r>
              <a:rPr sz="1200" b="0" dirty="0" err="1">
                <a:solidFill>
                  <a:srgbClr val="52514E"/>
                </a:solidFill>
                <a:latin typeface="Calibri"/>
              </a:rPr>
              <a:t>Posljedica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: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gubitak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povjerenja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tržišta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,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rast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broja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sudskih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sporova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,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veći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ukupan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trošak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štete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uvećan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 za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kamate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,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sudske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i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advokatske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52514E"/>
                </a:solidFill>
                <a:latin typeface="Calibri"/>
              </a:rPr>
              <a:t>troškove</a:t>
            </a:r>
            <a:r>
              <a:rPr sz="1200" b="0" dirty="0">
                <a:solidFill>
                  <a:srgbClr val="52514E"/>
                </a:solidFill>
                <a:latin typeface="Calibri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2377440"/>
            <a:ext cx="5440680" cy="3200400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ctr"/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147A55"/>
                </a:solidFill>
                <a:latin typeface="Calibri"/>
              </a:rPr>
              <a:t>Ispravan pristup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>
                <a:solidFill>
                  <a:srgbClr val="147A55"/>
                </a:solidFill>
                <a:latin typeface="Calibri"/>
              </a:rPr>
              <a:t>✓  </a:t>
            </a:r>
            <a:r>
              <a:rPr sz="1250" b="0">
                <a:solidFill>
                  <a:srgbClr val="1A1A1A"/>
                </a:solidFill>
                <a:latin typeface="Calibri"/>
              </a:rPr>
              <a:t>Praćenje adekvatnosti premije u odnosu na štetu po vozilu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>
                <a:solidFill>
                  <a:srgbClr val="147A55"/>
                </a:solidFill>
                <a:latin typeface="Calibri"/>
              </a:rPr>
              <a:t>✓  </a:t>
            </a:r>
            <a:r>
              <a:rPr sz="1250" b="0">
                <a:solidFill>
                  <a:srgbClr val="1A1A1A"/>
                </a:solidFill>
                <a:latin typeface="Calibri"/>
              </a:rPr>
              <a:t>Redovna procjena očekivane frekvence i prosječne štete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>
                <a:solidFill>
                  <a:srgbClr val="147A55"/>
                </a:solidFill>
                <a:latin typeface="Calibri"/>
              </a:rPr>
              <a:t>✓  </a:t>
            </a:r>
            <a:r>
              <a:rPr sz="1250" b="0">
                <a:solidFill>
                  <a:srgbClr val="1A1A1A"/>
                </a:solidFill>
                <a:latin typeface="Calibri"/>
              </a:rPr>
              <a:t>Brža i kvalitetnija obrada šteta — manje sporova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>
                <a:solidFill>
                  <a:srgbClr val="147A55"/>
                </a:solidFill>
                <a:latin typeface="Calibri"/>
              </a:rPr>
              <a:t>✓  </a:t>
            </a:r>
            <a:r>
              <a:rPr sz="1250" b="0">
                <a:solidFill>
                  <a:srgbClr val="1A1A1A"/>
                </a:solidFill>
                <a:latin typeface="Calibri"/>
              </a:rPr>
              <a:t>Realno rezervisanje i praćenje razvoja rezervi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250" b="1">
                <a:solidFill>
                  <a:srgbClr val="147A55"/>
                </a:solidFill>
                <a:latin typeface="Calibri"/>
              </a:rPr>
              <a:t>✓  </a:t>
            </a:r>
            <a:r>
              <a:rPr sz="1250" b="0">
                <a:solidFill>
                  <a:srgbClr val="1A1A1A"/>
                </a:solidFill>
                <a:latin typeface="Calibri"/>
              </a:rPr>
              <a:t>Kontrola troška popravke kroz mrežu servisa i nabavku dijelova</a:t>
            </a:r>
          </a:p>
          <a:p>
            <a:pPr algn="l">
              <a:lnSpc>
                <a:spcPct val="112000"/>
              </a:lnSpc>
              <a:spcBef>
                <a:spcPts val="600"/>
              </a:spcBef>
              <a:spcAft>
                <a:spcPts val="400"/>
              </a:spcAft>
            </a:pPr>
            <a:r>
              <a:rPr sz="1200" b="0">
                <a:solidFill>
                  <a:srgbClr val="52514E"/>
                </a:solidFill>
                <a:latin typeface="Calibri"/>
              </a:rPr>
              <a:t>Posljedica: stabilna kvota šteta, predvidiv rezultat i zadržano povjerenje osiguranika.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 dirty="0" err="1">
                <a:solidFill>
                  <a:srgbClr val="44418B"/>
                </a:solidFill>
                <a:latin typeface="Cambria"/>
              </a:rPr>
              <a:t>Zaključak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i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prijedlog</a:t>
            </a:r>
            <a:r>
              <a:rPr sz="2400" b="1" dirty="0">
                <a:solidFill>
                  <a:srgbClr val="44418B"/>
                </a:solidFill>
                <a:latin typeface="Cambria"/>
              </a:rPr>
              <a:t> </a:t>
            </a:r>
            <a:r>
              <a:rPr sz="2400" b="1" dirty="0" err="1">
                <a:solidFill>
                  <a:srgbClr val="44418B"/>
                </a:solidFill>
                <a:latin typeface="Cambria"/>
              </a:rPr>
              <a:t>smjernica</a:t>
            </a:r>
            <a:endParaRPr sz="2400" b="1" dirty="0">
              <a:solidFill>
                <a:srgbClr val="44418B"/>
              </a:solidFill>
              <a:latin typeface="Cambr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TAČKA 9 · ZAKLJUČAK I SMJERNICE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19 / 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664208"/>
            <a:ext cx="1115568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400"/>
              </a:spcAft>
            </a:pPr>
            <a:r>
              <a:rPr sz="1450" b="1">
                <a:solidFill>
                  <a:srgbClr val="1A1A1A"/>
                </a:solidFill>
                <a:latin typeface="Calibri"/>
              </a:rPr>
              <a:t>U kasku je premija pratila troškove šteta, u autoodgovornosti nije. </a:t>
            </a:r>
            <a:r>
              <a:rPr sz="1450" b="0">
                <a:solidFill>
                  <a:srgbClr val="52514E"/>
                </a:solidFill>
                <a:latin typeface="Calibri"/>
              </a:rPr>
              <a:t>Šest koraka koji iz toga slijede: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176272"/>
            <a:ext cx="5527548" cy="1298448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685800" y="2350008"/>
            <a:ext cx="384048" cy="384048"/>
          </a:xfrm>
          <a:prstGeom prst="ellipse">
            <a:avLst/>
          </a:prstGeom>
          <a:solidFill>
            <a:srgbClr val="4441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2322576"/>
            <a:ext cx="4658868" cy="104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50" b="1">
                <a:solidFill>
                  <a:srgbClr val="44418B"/>
                </a:solidFill>
                <a:latin typeface="Calibri"/>
              </a:rPr>
              <a:t>Pratiti se u odnosu na tržište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80" b="0">
                <a:solidFill>
                  <a:srgbClr val="1A1A1A"/>
                </a:solidFill>
                <a:latin typeface="Calibri"/>
              </a:rPr>
              <a:t>Osiguravači svoje osnovne pokazatelje šteta moraju pratiti u odnosu na cjelokupno tržište, prateći trend rasta i razvoja šteta, ali sa znatno većim pogledom na budućnost i prognozirana kretanja.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58483" y="2176272"/>
            <a:ext cx="5527548" cy="1298448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341364" y="2350008"/>
            <a:ext cx="384048" cy="384048"/>
          </a:xfrm>
          <a:prstGeom prst="ellipse">
            <a:avLst/>
          </a:prstGeom>
          <a:solidFill>
            <a:srgbClr val="4441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44283" y="2322576"/>
            <a:ext cx="4658868" cy="9529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50" b="1" dirty="0" err="1">
                <a:solidFill>
                  <a:srgbClr val="44418B"/>
                </a:solidFill>
                <a:latin typeface="Calibri"/>
              </a:rPr>
              <a:t>Proširiti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statistiku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Agencije</a:t>
            </a:r>
            <a:endParaRPr sz="1250" b="1" dirty="0">
              <a:solidFill>
                <a:srgbClr val="44418B"/>
              </a:solidFill>
              <a:latin typeface="Calibri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80" b="0" dirty="0" err="1">
                <a:solidFill>
                  <a:srgbClr val="1A1A1A"/>
                </a:solidFill>
                <a:latin typeface="Calibri"/>
              </a:rPr>
              <a:t>Kod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kasko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rezultata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prikazivati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i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broj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osiguranih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vozila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pored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broja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ugovora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,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tražiti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precizniju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dostavu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podataka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,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prikazivati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sve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vrste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i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podvrste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lang="bs-Latn-BA" sz="1080" b="0" dirty="0">
                <a:solidFill>
                  <a:srgbClr val="1A1A1A"/>
                </a:solidFill>
                <a:latin typeface="Calibri"/>
              </a:rPr>
              <a:t>osiguranja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te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razdvojiti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kasko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po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vrstama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vozila</a:t>
            </a:r>
            <a:r>
              <a:rPr lang="bs-Latn-BA" sz="1080" dirty="0">
                <a:solidFill>
                  <a:srgbClr val="1A1A1A"/>
                </a:solidFill>
                <a:latin typeface="Calibri"/>
              </a:rPr>
              <a:t>: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putnička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,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teretna</a:t>
            </a:r>
            <a:r>
              <a:rPr lang="bs-Latn-BA" sz="1080" b="0" dirty="0">
                <a:solidFill>
                  <a:srgbClr val="1A1A1A"/>
                </a:solidFill>
                <a:latin typeface="Calibri"/>
              </a:rPr>
              <a:t> (do 1 t i preko 1t)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,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autobusi</a:t>
            </a:r>
            <a:r>
              <a:rPr lang="bs-Latn-BA" sz="1080" dirty="0">
                <a:solidFill>
                  <a:srgbClr val="1A1A1A"/>
                </a:solidFill>
                <a:latin typeface="Calibri"/>
              </a:rPr>
              <a:t>, radna vozila ...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3602736"/>
            <a:ext cx="5527548" cy="1298448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685800" y="3776472"/>
            <a:ext cx="384048" cy="384048"/>
          </a:xfrm>
          <a:prstGeom prst="ellipse">
            <a:avLst/>
          </a:prstGeom>
          <a:solidFill>
            <a:srgbClr val="4441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8720" y="3749039"/>
            <a:ext cx="4658868" cy="58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50" b="1" dirty="0" err="1">
                <a:solidFill>
                  <a:srgbClr val="44418B"/>
                </a:solidFill>
                <a:latin typeface="Calibri"/>
              </a:rPr>
              <a:t>Analizirati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rast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premije</a:t>
            </a:r>
            <a:endParaRPr sz="1250" b="1" dirty="0">
              <a:solidFill>
                <a:srgbClr val="44418B"/>
              </a:solidFill>
              <a:latin typeface="Calibri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80" b="0" dirty="0" err="1">
                <a:solidFill>
                  <a:srgbClr val="1A1A1A"/>
                </a:solidFill>
                <a:latin typeface="Calibri"/>
              </a:rPr>
              <a:t>Detaljnije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analizirati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rast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premije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osiguranja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i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utvrditi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da li je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posljedica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promjene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strukture</a:t>
            </a:r>
            <a:r>
              <a:rPr lang="bs-Latn-BA" sz="1080" b="0" dirty="0">
                <a:solidFill>
                  <a:srgbClr val="1A1A1A"/>
                </a:solidFill>
                <a:latin typeface="Calibri"/>
              </a:rPr>
              <a:t> - snage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vozila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ili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drugih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okolnosti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58483" y="3602736"/>
            <a:ext cx="5527548" cy="1298448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341364" y="3776472"/>
            <a:ext cx="384048" cy="384048"/>
          </a:xfrm>
          <a:prstGeom prst="ellipse">
            <a:avLst/>
          </a:prstGeom>
          <a:solidFill>
            <a:srgbClr val="4441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44283" y="3749039"/>
            <a:ext cx="4658868" cy="58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50" b="1" dirty="0" err="1">
                <a:solidFill>
                  <a:srgbClr val="44418B"/>
                </a:solidFill>
                <a:latin typeface="Calibri"/>
              </a:rPr>
              <a:t>Provjeriti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adekvatnost</a:t>
            </a:r>
            <a:r>
              <a:rPr sz="1250" b="1" dirty="0">
                <a:solidFill>
                  <a:srgbClr val="44418B"/>
                </a:solidFill>
                <a:latin typeface="Calibri"/>
              </a:rPr>
              <a:t> </a:t>
            </a:r>
            <a:r>
              <a:rPr sz="1250" b="1" dirty="0" err="1">
                <a:solidFill>
                  <a:srgbClr val="44418B"/>
                </a:solidFill>
                <a:latin typeface="Calibri"/>
              </a:rPr>
              <a:t>premije</a:t>
            </a:r>
            <a:endParaRPr sz="1250" b="1" dirty="0">
              <a:solidFill>
                <a:srgbClr val="44418B"/>
              </a:solidFill>
              <a:latin typeface="Calibri"/>
            </a:endParaRP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80" b="0" dirty="0" err="1">
                <a:solidFill>
                  <a:srgbClr val="1A1A1A"/>
                </a:solidFill>
                <a:latin typeface="Calibri"/>
              </a:rPr>
              <a:t>Analizirati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adekvatnost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premije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spram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rasta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troškova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šteta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,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uzimajući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u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obzir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lang="bs-Latn-BA" sz="1080" b="0" dirty="0">
                <a:solidFill>
                  <a:srgbClr val="1A1A1A"/>
                </a:solidFill>
                <a:latin typeface="Calibri"/>
              </a:rPr>
              <a:t>očekivanu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kvotu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 </a:t>
            </a:r>
            <a:r>
              <a:rPr sz="1080" b="0" dirty="0" err="1">
                <a:solidFill>
                  <a:srgbClr val="1A1A1A"/>
                </a:solidFill>
                <a:latin typeface="Calibri"/>
              </a:rPr>
              <a:t>šteta</a:t>
            </a:r>
            <a:r>
              <a:rPr sz="1080" b="0" dirty="0">
                <a:solidFill>
                  <a:srgbClr val="1A1A1A"/>
                </a:solidFill>
                <a:latin typeface="Calibri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5029200"/>
            <a:ext cx="5527548" cy="1298448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685800" y="5202936"/>
            <a:ext cx="384048" cy="384048"/>
          </a:xfrm>
          <a:prstGeom prst="ellipse">
            <a:avLst/>
          </a:prstGeom>
          <a:solidFill>
            <a:srgbClr val="4441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88720" y="5175504"/>
            <a:ext cx="4658868" cy="104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50" b="1">
                <a:solidFill>
                  <a:srgbClr val="44418B"/>
                </a:solidFill>
                <a:latin typeface="Calibri"/>
              </a:rPr>
              <a:t>Racionalizovati obradu šteta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80" b="0">
                <a:solidFill>
                  <a:srgbClr val="1A1A1A"/>
                </a:solidFill>
                <a:latin typeface="Calibri"/>
              </a:rPr>
              <a:t>Upravljanjem štetama, razvojem digitalizacije i boljom komunikacijom sa oštećenicima — radi jačanja povjerenja u industriju osiguranja i stabilnosti poslovanja.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58483" y="5029200"/>
            <a:ext cx="5527548" cy="1298448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341364" y="5202936"/>
            <a:ext cx="384048" cy="384048"/>
          </a:xfrm>
          <a:prstGeom prst="ellipse">
            <a:avLst/>
          </a:prstGeom>
          <a:solidFill>
            <a:srgbClr val="4441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44283" y="5175504"/>
            <a:ext cx="4658868" cy="10424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300"/>
              </a:spcAft>
            </a:pPr>
            <a:r>
              <a:rPr sz="1250" b="1">
                <a:solidFill>
                  <a:srgbClr val="44418B"/>
                </a:solidFill>
                <a:latin typeface="Calibri"/>
              </a:rPr>
              <a:t>Pratiti razvoj rezervi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400"/>
              </a:spcAft>
            </a:pPr>
            <a:r>
              <a:rPr sz="1080" b="0">
                <a:solidFill>
                  <a:srgbClr val="1A1A1A"/>
                </a:solidFill>
                <a:latin typeface="Calibri"/>
              </a:rPr>
              <a:t>Pratiti rezervisane štete po godištima nastanka: rast troška prvo se pojavi u rezervama, a tek godinu ili dvije kasnije u isplatama.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737360"/>
            <a:ext cx="12198096" cy="5138928"/>
          </a:xfrm>
          <a:prstGeom prst="rect">
            <a:avLst/>
          </a:prstGeom>
          <a:solidFill>
            <a:srgbClr val="4441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8720" y="2331720"/>
            <a:ext cx="9784080" cy="3840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22000"/>
              </a:lnSpc>
              <a:spcBef>
                <a:spcPts val="0"/>
              </a:spcBef>
              <a:spcAft>
                <a:spcPts val="2000"/>
              </a:spcAft>
            </a:pPr>
            <a:r>
              <a:rPr sz="2500" b="1">
                <a:solidFill>
                  <a:srgbClr val="FFFFFF"/>
                </a:solidFill>
                <a:latin typeface="Cambria"/>
              </a:rPr>
              <a:t>Osiguranje je industrija koja danas određuje cijenu nečega što će možda biti plaćeno za godinu, dvije ili deset godina.</a:t>
            </a:r>
          </a:p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0">
                <a:solidFill>
                  <a:srgbClr val="E2DFF3"/>
                </a:solidFill>
                <a:latin typeface="Cambria"/>
              </a:rPr>
              <a:t>Zato inflacija za nas nije samo makroekonomski podatak. Ona je rizik da današnja premija sutra više neće biti dovoljna da ispuni obećanje koje smo dali osiguraniku.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B6B1DA"/>
                </a:solidFill>
                <a:latin typeface="Calibri"/>
              </a:rPr>
              <a:t>20 /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>
                <a:solidFill>
                  <a:srgbClr val="44418B"/>
                </a:solidFill>
                <a:latin typeface="Cambria"/>
              </a:rPr>
              <a:t>Metodologija i izvori</a:t>
            </a:r>
          </a:p>
        </p:txBody>
      </p:sp>
      <p:sp>
        <p:nvSpPr>
          <p:cNvPr id="3" name="Rectangle 2"/>
          <p:cNvSpPr/>
          <p:nvPr/>
        </p:nvSpPr>
        <p:spPr>
          <a:xfrm>
            <a:off x="7726679" y="1783080"/>
            <a:ext cx="4526280" cy="51206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920" y="6547104"/>
            <a:ext cx="64008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850" b="0">
                <a:solidFill>
                  <a:srgbClr val="9B9A96"/>
                </a:solidFill>
                <a:latin typeface="Calibri"/>
              </a:rPr>
              <a:t>PRILOG · REZERVNI SLAJDOVI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92640" y="6528816"/>
            <a:ext cx="2057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PRILOG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874519"/>
            <a:ext cx="5495544" cy="3977639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t"/>
          <a:lstStyle/>
          <a:p>
            <a:pPr algn="l">
              <a:spcBef>
                <a:spcPts val="0"/>
              </a:spcBef>
              <a:spcAft>
                <a:spcPts val="700"/>
              </a:spcAft>
            </a:pPr>
            <a:r>
              <a:rPr sz="1400" b="1">
                <a:solidFill>
                  <a:srgbClr val="44418B"/>
                </a:solidFill>
                <a:latin typeface="Calibri"/>
              </a:rPr>
              <a:t>Metodologija</a:t>
            </a:r>
          </a:p>
          <a:p>
            <a:pPr algn="l">
              <a:lnSpc>
                <a:spcPct val="110000"/>
              </a:lnSpc>
              <a:spcAft>
                <a:spcPts val="500"/>
              </a:spcAft>
            </a:pPr>
            <a:r>
              <a:rPr sz="1050" b="0">
                <a:solidFill>
                  <a:srgbClr val="5C509C"/>
                </a:solidFill>
                <a:latin typeface="Calibri"/>
              </a:rPr>
              <a:t>▪  </a:t>
            </a:r>
            <a:r>
              <a:rPr sz="1050" b="0">
                <a:solidFill>
                  <a:srgbClr val="1A1A1A"/>
                </a:solidFill>
                <a:latin typeface="Calibri"/>
              </a:rPr>
              <a:t>Kasko i AO: vlastita statistika šteta i osiguranih vozila, 2023–2026. Podaci za 2026. obuhvataju prvih sedam mjeseci; omjeri i pokazatelji po jedinici štete uporedivi su s punim godinama, apsolutni iznosi nisu.</a:t>
            </a:r>
          </a:p>
          <a:p>
            <a:pPr algn="l">
              <a:lnSpc>
                <a:spcPct val="110000"/>
              </a:lnSpc>
              <a:spcAft>
                <a:spcPts val="500"/>
              </a:spcAft>
            </a:pPr>
            <a:r>
              <a:rPr sz="1050" b="0">
                <a:solidFill>
                  <a:srgbClr val="5C509C"/>
                </a:solidFill>
                <a:latin typeface="Calibri"/>
              </a:rPr>
              <a:t>▪  </a:t>
            </a:r>
            <a:r>
              <a:rPr sz="1050" b="0">
                <a:solidFill>
                  <a:srgbClr val="1A1A1A"/>
                </a:solidFill>
                <a:latin typeface="Calibri"/>
              </a:rPr>
              <a:t>Frekvenca = broj šteta / broj osiguranih vozila. Jedna polica u posmatranom portfelju pokriva jedno vozilo.</a:t>
            </a:r>
          </a:p>
          <a:p>
            <a:pPr algn="l">
              <a:lnSpc>
                <a:spcPct val="110000"/>
              </a:lnSpc>
              <a:spcAft>
                <a:spcPts val="500"/>
              </a:spcAft>
            </a:pPr>
            <a:r>
              <a:rPr sz="1050" b="0">
                <a:solidFill>
                  <a:srgbClr val="5C509C"/>
                </a:solidFill>
                <a:latin typeface="Calibri"/>
              </a:rPr>
              <a:t>▪  </a:t>
            </a:r>
            <a:r>
              <a:rPr sz="1050" b="0">
                <a:solidFill>
                  <a:srgbClr val="1A1A1A"/>
                </a:solidFill>
                <a:latin typeface="Calibri"/>
              </a:rPr>
              <a:t>Kvota šteta = štete (isplaćene uvećane za promjenu rezervi) / zaračunata premija. Prosječna šteta = te štete podijeljene brojem šteta.</a:t>
            </a:r>
          </a:p>
          <a:p>
            <a:pPr algn="l">
              <a:lnSpc>
                <a:spcPct val="110000"/>
              </a:lnSpc>
              <a:spcAft>
                <a:spcPts val="500"/>
              </a:spcAft>
            </a:pPr>
            <a:r>
              <a:rPr sz="1050" b="0">
                <a:solidFill>
                  <a:srgbClr val="5C509C"/>
                </a:solidFill>
                <a:latin typeface="Calibri"/>
              </a:rPr>
              <a:t>▪  </a:t>
            </a:r>
            <a:r>
              <a:rPr sz="1050" b="0">
                <a:solidFill>
                  <a:srgbClr val="1A1A1A"/>
                </a:solidFill>
                <a:latin typeface="Calibri"/>
              </a:rPr>
              <a:t>Dekompozicija kvote je multiplikativna, po redoslijedu: frekvenca → prosječna šteta → premija po vozilu; doprinosi su izraženi u postotnim poenima kvote.</a:t>
            </a:r>
          </a:p>
          <a:p>
            <a:pPr algn="l">
              <a:lnSpc>
                <a:spcPct val="110000"/>
              </a:lnSpc>
              <a:spcAft>
                <a:spcPts val="500"/>
              </a:spcAft>
            </a:pPr>
            <a:r>
              <a:rPr sz="1050" b="0">
                <a:solidFill>
                  <a:srgbClr val="5C509C"/>
                </a:solidFill>
                <a:latin typeface="Calibri"/>
              </a:rPr>
              <a:t>▪  </a:t>
            </a:r>
            <a:r>
              <a:rPr sz="1050" b="0">
                <a:solidFill>
                  <a:srgbClr val="1A1A1A"/>
                </a:solidFill>
                <a:latin typeface="Calibri"/>
              </a:rPr>
              <a:t>Zdravstveno i imovinska osiguranja: zvanična statistika tržišta. Broj i iznos riješenih šteta po vrstama posljednji put su objavljeni za 2023. (tržište BiH); za 2025. je iz biltena FBiH raspoloživa premija po vrstama i rezervisane štete po vrstama, ali ne i riješene štete po vrstama.</a:t>
            </a:r>
          </a:p>
          <a:p>
            <a:pPr algn="l">
              <a:lnSpc>
                <a:spcPct val="110000"/>
              </a:lnSpc>
              <a:spcAft>
                <a:spcPts val="500"/>
              </a:spcAft>
            </a:pPr>
            <a:r>
              <a:rPr sz="1050" b="0">
                <a:solidFill>
                  <a:srgbClr val="5C509C"/>
                </a:solidFill>
                <a:latin typeface="Calibri"/>
              </a:rPr>
              <a:t>▪  </a:t>
            </a:r>
            <a:r>
              <a:rPr sz="1050" b="0">
                <a:solidFill>
                  <a:srgbClr val="1A1A1A"/>
                </a:solidFill>
                <a:latin typeface="Calibri"/>
              </a:rPr>
              <a:t>Projekcije (prosječna šteta 2026. i kvota u AO do 2030.) su ilustrativne analize osjetljivosti, ne prognoze.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90488" y="1874519"/>
            <a:ext cx="5495544" cy="3977639"/>
          </a:xfrm>
          <a:prstGeom prst="roundRect">
            <a:avLst>
              <a:gd name="adj" fmla="val 6000"/>
            </a:avLst>
          </a:prstGeom>
          <a:solidFill>
            <a:srgbClr val="F1F0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201168" tIns="128016" rIns="164592" bIns="109728" rtlCol="0" anchor="t"/>
          <a:lstStyle/>
          <a:p>
            <a:pPr algn="l">
              <a:spcBef>
                <a:spcPts val="0"/>
              </a:spcBef>
              <a:spcAft>
                <a:spcPts val="700"/>
              </a:spcAft>
            </a:pPr>
            <a:r>
              <a:rPr sz="1400" b="1">
                <a:solidFill>
                  <a:srgbClr val="44418B"/>
                </a:solidFill>
                <a:latin typeface="Calibri"/>
              </a:rPr>
              <a:t>Izvori</a:t>
            </a:r>
          </a:p>
          <a:p>
            <a:pPr algn="l">
              <a:lnSpc>
                <a:spcPct val="110000"/>
              </a:lnSpc>
              <a:spcAft>
                <a:spcPts val="500"/>
              </a:spcAft>
            </a:pPr>
            <a:r>
              <a:rPr sz="1050" b="0">
                <a:solidFill>
                  <a:srgbClr val="5C509C"/>
                </a:solidFill>
                <a:latin typeface="Calibri"/>
              </a:rPr>
              <a:t>▪  </a:t>
            </a:r>
            <a:r>
              <a:rPr sz="1050" b="0">
                <a:solidFill>
                  <a:srgbClr val="1A1A1A"/>
                </a:solidFill>
                <a:latin typeface="Calibri"/>
              </a:rPr>
              <a:t>Agencija za statistiku BiH (BHAS) — Indeks potrošačkih cijena u BiH, godišnji bilteni 2023. i 2025., te mjesečna saopćenja za 2026.</a:t>
            </a:r>
          </a:p>
          <a:p>
            <a:pPr algn="l">
              <a:lnSpc>
                <a:spcPct val="110000"/>
              </a:lnSpc>
              <a:spcAft>
                <a:spcPts val="500"/>
              </a:spcAft>
            </a:pPr>
            <a:r>
              <a:rPr sz="1050" b="0">
                <a:solidFill>
                  <a:srgbClr val="5C509C"/>
                </a:solidFill>
                <a:latin typeface="Calibri"/>
              </a:rPr>
              <a:t>▪  </a:t>
            </a:r>
            <a:r>
              <a:rPr sz="1050" b="0">
                <a:solidFill>
                  <a:srgbClr val="1A1A1A"/>
                </a:solidFill>
                <a:latin typeface="Calibri"/>
              </a:rPr>
              <a:t>Agencija za osiguranje u BiH — Statistika tržišta osiguranja, godišnji bilteni 2023. i 2024.</a:t>
            </a:r>
          </a:p>
          <a:p>
            <a:pPr algn="l">
              <a:lnSpc>
                <a:spcPct val="110000"/>
              </a:lnSpc>
              <a:spcAft>
                <a:spcPts val="500"/>
              </a:spcAft>
            </a:pPr>
            <a:r>
              <a:rPr sz="1050" b="0">
                <a:solidFill>
                  <a:srgbClr val="5C509C"/>
                </a:solidFill>
                <a:latin typeface="Calibri"/>
              </a:rPr>
              <a:t>▪  </a:t>
            </a:r>
            <a:r>
              <a:rPr sz="1050" b="0">
                <a:solidFill>
                  <a:srgbClr val="1A1A1A"/>
                </a:solidFill>
                <a:latin typeface="Calibri"/>
              </a:rPr>
              <a:t>Agencija za nadzor osiguranja Federacije BiH — Bilten za 2025. godinu: premija po vrstama osiguranja (Tabela 3.2) i rezervisane štete po vrstama sa udjelom šteta u sporu na 31.12.2025. (Tabela 9.3).</a:t>
            </a:r>
          </a:p>
          <a:p>
            <a:pPr algn="l">
              <a:lnSpc>
                <a:spcPct val="110000"/>
              </a:lnSpc>
              <a:spcAft>
                <a:spcPts val="500"/>
              </a:spcAft>
            </a:pPr>
            <a:r>
              <a:rPr sz="1050" b="0">
                <a:solidFill>
                  <a:srgbClr val="5C509C"/>
                </a:solidFill>
                <a:latin typeface="Calibri"/>
              </a:rPr>
              <a:t>▪  </a:t>
            </a:r>
            <a:r>
              <a:rPr sz="1050" b="0">
                <a:solidFill>
                  <a:srgbClr val="1A1A1A"/>
                </a:solidFill>
                <a:latin typeface="Calibri"/>
              </a:rPr>
              <a:t>Vlastita statistika šteta i osiguranih vozila za kasko i autoodgovornost, 2023–2026, uključujući prilog za prvih sedam mjeseci 2025. i 2026.</a:t>
            </a:r>
          </a:p>
          <a:p>
            <a:pPr algn="l">
              <a:lnSpc>
                <a:spcPct val="110000"/>
              </a:lnSpc>
              <a:spcAft>
                <a:spcPts val="500"/>
              </a:spcAft>
            </a:pPr>
            <a:r>
              <a:rPr sz="1050" b="0">
                <a:solidFill>
                  <a:srgbClr val="5C509C"/>
                </a:solidFill>
                <a:latin typeface="Calibri"/>
              </a:rPr>
              <a:t>▪  </a:t>
            </a:r>
            <a:r>
              <a:rPr sz="1050" b="0">
                <a:solidFill>
                  <a:srgbClr val="1A1A1A"/>
                </a:solidFill>
                <a:latin typeface="Calibri"/>
              </a:rPr>
              <a:t>Kalkulacija popravke vozila Škoda Octavia 2023. godište, za identičan obim oštećenja, 2023–2026.</a:t>
            </a:r>
          </a:p>
          <a:p>
            <a:pPr algn="l">
              <a:lnSpc>
                <a:spcPct val="110000"/>
              </a:lnSpc>
              <a:spcAft>
                <a:spcPts val="500"/>
              </a:spcAft>
            </a:pPr>
            <a:r>
              <a:rPr sz="1050" b="0">
                <a:solidFill>
                  <a:srgbClr val="5C509C"/>
                </a:solidFill>
                <a:latin typeface="Calibri"/>
              </a:rPr>
              <a:t>▪  </a:t>
            </a:r>
            <a:r>
              <a:rPr sz="1050" b="0">
                <a:solidFill>
                  <a:srgbClr val="1A1A1A"/>
                </a:solidFill>
                <a:latin typeface="Calibri"/>
              </a:rPr>
              <a:t>Videozapis sa željezničkog prijelaza: Polskie Linie Kolejowe S.A.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035040"/>
            <a:ext cx="102412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950" b="0">
                <a:solidFill>
                  <a:srgbClr val="9B9A96"/>
                </a:solidFill>
                <a:latin typeface="Calibri"/>
              </a:rPr>
              <a:t>Jedno odstupanje u izvornoj tabeli ispravljeno je u analizi: broj isplaćenih šteta u kasku za 2025. iznosi 25.345, a ne 24.345 kako je upisano u ćeliji.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329184"/>
            <a:ext cx="7315200" cy="1298448"/>
          </a:xfrm>
        </p:spPr>
        <p:txBody>
          <a:bodyPr wrap="square" lIns="0" rIns="0" anchor="ctr"/>
          <a:lstStyle/>
          <a:p>
            <a:pPr algn="l"/>
            <a:r>
              <a:rPr sz="2400" b="1">
                <a:solidFill>
                  <a:srgbClr val="44418B"/>
                </a:solidFill>
                <a:latin typeface="Cambria"/>
              </a:rPr>
              <a:t>Hvala na pažnji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8891" y="298537"/>
            <a:ext cx="2391800" cy="13921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57400" y="2331720"/>
            <a:ext cx="6766560" cy="1463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1400"/>
              </a:spcAft>
            </a:pPr>
            <a:r>
              <a:rPr sz="2000" b="0">
                <a:solidFill>
                  <a:srgbClr val="52514E"/>
                </a:solidFill>
                <a:latin typeface="Cambria"/>
              </a:rPr>
              <a:t>Pitanja i diskusija</a:t>
            </a:r>
          </a:p>
          <a:p>
            <a:pPr algn="l">
              <a:spcAft>
                <a:spcPts val="400"/>
              </a:spcAft>
            </a:pPr>
            <a:r>
              <a:rPr sz="1300" b="0">
                <a:solidFill>
                  <a:srgbClr val="5C509C"/>
                </a:solidFill>
                <a:latin typeface="Calibri"/>
              </a:rPr>
              <a:t>Dani osiguranja u BiH   ·   Sarajevo, 2026.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wrap="square">
        <a:spAutoFit/>
      </a:bodyPr>
      <a:lstStyle>
        <a:defPPr>
          <a:defRPr sz="1600" b="1" dirty="0" smtClean="0"/>
        </a:defPPr>
      </a:lstStyle>
    </a:spDef>
  </a:objectDefaults>
  <a:extraClrSchemeLst/>
  <a:extLst>
    <a:ext uri="{05A4C25C-085E-4340-85A3-A5531E510DB2}">
      <thm15:themeFamily xmlns:thm15="http://schemas.microsoft.com/office/thememl/2012/main" name="Template UDO FBiH 1" id="{49AF1D10-2285-479F-A536-28C7DF05C99A}" vid="{B7968A30-9C31-4E0F-9682-9B18D0747E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</TotalTime>
  <Words>3679</Words>
  <Application>Microsoft Office PowerPoint</Application>
  <PresentationFormat>Widescreen</PresentationFormat>
  <Paragraphs>325</Paragraphs>
  <Slides>22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Cambria</vt:lpstr>
      <vt:lpstr>Office Theme</vt:lpstr>
      <vt:lpstr>RAST TROŠKOVA ŠTETA konstanta ili izazov… Analiza kretanja šteta u kasko i AO osiguranju 2023–2026, uz osvrt na zdravstvena i imovinska osiguranja i na cijenu popravke vozila DANI OSIGURANJA U BiH   ·   Sarajevo, 2026.    Arnes Hažiosmanović Član Uprave/Izvršni direktor Asa Central osiguranje d.d.</vt:lpstr>
      <vt:lpstr>PowerPoint Presentation</vt:lpstr>
      <vt:lpstr>Troškovi šteta rastu brže od opšte inflacije</vt:lpstr>
      <vt:lpstr>Bez ovih pokazatelja premija nije izračun, nego pretpostavka</vt:lpstr>
      <vt:lpstr>Kasko: raste isplaćena šteta. AO: raste rezervisana.</vt:lpstr>
      <vt:lpstr>Prvih sedam mjeseci 2026. već su iznad cijele 2025.</vt:lpstr>
      <vt:lpstr>Tržište u 2025: gdje raste premija, a gdje stoje rezerve</vt:lpstr>
      <vt:lpstr>Kasko: skoro svaka treća polica završi štetom</vt:lpstr>
      <vt:lpstr>Kasko: šta je stvarno pomjerilo kvotu šteta</vt:lpstr>
      <vt:lpstr>AO: frekvenca miruje, ali kvota šteta raste</vt:lpstr>
      <vt:lpstr>AO: premija pokriva samo dvije trećine rasta štete</vt:lpstr>
      <vt:lpstr>Procjena rasta šteta: zdravstveno i imovina</vt:lpstr>
      <vt:lpstr>Zašto štete poskupljuju</vt:lpstr>
      <vt:lpstr>Kada jedna šteta pojede premiju više hiljada polica</vt:lpstr>
      <vt:lpstr>Isto vozilo, ista oštećenja, 1.731 KM skuplja popravka</vt:lpstr>
      <vt:lpstr>Ako se stope iz 2026. nastave, kvota u AO je 57%</vt:lpstr>
      <vt:lpstr>Bez korekcije premije kvota u AO ide prema 58%</vt:lpstr>
      <vt:lpstr>Rast troškova šteta se ne rješava „rezanjem“ šteta</vt:lpstr>
      <vt:lpstr>Zaključak i prijedlog smjernica</vt:lpstr>
      <vt:lpstr>PowerPoint Presentation</vt:lpstr>
      <vt:lpstr>Metodologija i izvori</vt:lpstr>
      <vt:lpstr>Hvala na pažnji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Ermin Cengic</dc:creator>
  <cp:lastModifiedBy>Arnes Laptop</cp:lastModifiedBy>
  <cp:revision>485</cp:revision>
  <cp:lastPrinted>2021-07-05T11:39:21Z</cp:lastPrinted>
  <dcterms:created xsi:type="dcterms:W3CDTF">2019-02-06T09:38:29Z</dcterms:created>
  <dcterms:modified xsi:type="dcterms:W3CDTF">2026-09-16T21:23:54Z</dcterms:modified>
</cp:coreProperties>
</file>