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0" r:id="rId4"/>
    <p:sldId id="262" r:id="rId5"/>
    <p:sldId id="258" r:id="rId6"/>
    <p:sldId id="259" r:id="rId7"/>
    <p:sldId id="263" r:id="rId8"/>
    <p:sldId id="264" r:id="rId9"/>
    <p:sldId id="265" r:id="rId10"/>
    <p:sldId id="286" r:id="rId11"/>
    <p:sldId id="271" r:id="rId12"/>
    <p:sldId id="272" r:id="rId13"/>
    <p:sldId id="273" r:id="rId14"/>
    <p:sldId id="274" r:id="rId15"/>
    <p:sldId id="276" r:id="rId16"/>
    <p:sldId id="278" r:id="rId17"/>
    <p:sldId id="294" r:id="rId18"/>
    <p:sldId id="289" r:id="rId19"/>
    <p:sldId id="291" r:id="rId20"/>
    <p:sldId id="292" r:id="rId21"/>
    <p:sldId id="293" r:id="rId22"/>
    <p:sldId id="285" r:id="rId2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A7A7A"/>
    <a:srgbClr val="0B2E5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44" autoAdjust="0"/>
    <p:restoredTop sz="94660"/>
  </p:normalViewPr>
  <p:slideViewPr>
    <p:cSldViewPr snapToGrid="0" snapToObjects="1">
      <p:cViewPr varScale="1">
        <p:scale>
          <a:sx n="116" d="100"/>
          <a:sy n="11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hr-HR"/>
  <c:roundedCorners val="1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DEA A3</c:v>
                </c:pt>
              </c:strCache>
            </c:strRef>
          </c:tx>
          <c:invertIfNegative val="1"/>
          <c:dPt>
            <c:idx val="0"/>
            <c:invertIfNegative val="1"/>
            <c:spPr>
              <a:solidFill>
                <a:srgbClr val="173F6A"/>
              </a:solidFill>
              <a:ln>
                <a:solidFill>
                  <a:srgbClr val="173F6A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FA-43F5-A166-B353FA79EE61}"/>
              </c:ext>
            </c:extLst>
          </c:dPt>
          <c:dPt>
            <c:idx val="1"/>
            <c:invertIfNegative val="1"/>
            <c:spPr>
              <a:solidFill>
                <a:srgbClr val="4B8D2C"/>
              </a:solidFill>
              <a:ln>
                <a:solidFill>
                  <a:srgbClr val="4B8D2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FA-43F5-A166-B353FA79EE61}"/>
              </c:ext>
            </c:extLst>
          </c:dPt>
          <c:dPt>
            <c:idx val="2"/>
            <c:invertIfNegative val="1"/>
            <c:spPr>
              <a:solidFill>
                <a:srgbClr val="B9343D"/>
              </a:solidFill>
              <a:ln>
                <a:solidFill>
                  <a:srgbClr val="B9343D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CFA-43F5-A166-B353FA79EE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4B8D2C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sr-Latn-C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Komp.
neživot</c:v>
                </c:pt>
                <c:pt idx="1">
                  <c:v>Komp.
život</c:v>
                </c:pt>
                <c:pt idx="2">
                  <c:v>Neživot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0.80380000000000029</c:v>
                </c:pt>
                <c:pt idx="1">
                  <c:v>0.88040000000000029</c:v>
                </c:pt>
                <c:pt idx="2">
                  <c:v>0.6498000000000006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CFA-43F5-A166-B353FA79EE61}"/>
            </c:ext>
          </c:extLst>
        </c:ser>
        <c:dLbls>
          <c:showVal val="1"/>
        </c:dLbls>
        <c:axId val="70131072"/>
        <c:axId val="70132864"/>
      </c:barChart>
      <c:catAx>
        <c:axId val="70131072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rgbClr val="AEB9C1"/>
            </a:solidFill>
          </a:ln>
        </c:spPr>
        <c:txPr>
          <a:bodyPr/>
          <a:lstStyle/>
          <a:p>
            <a:pPr>
              <a:defRPr sz="900">
                <a:solidFill>
                  <a:srgbClr val="071D35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r-Latn-CS"/>
          </a:p>
        </c:txPr>
        <c:crossAx val="70132864"/>
        <c:crosses val="autoZero"/>
        <c:auto val="1"/>
        <c:lblAlgn val="ctr"/>
        <c:lblOffset val="100"/>
      </c:catAx>
      <c:valAx>
        <c:axId val="70132864"/>
        <c:scaling>
          <c:orientation val="minMax"/>
          <c:max val="1"/>
          <c:min val="0"/>
        </c:scaling>
        <c:axPos val="l"/>
        <c:majorGridlines>
          <c:spPr>
            <a:ln>
              <a:solidFill>
                <a:srgbClr val="E8EDF1"/>
              </a:solidFill>
            </a:ln>
          </c:spPr>
        </c:majorGridlines>
        <c:numFmt formatCode="General" sourceLinked="1"/>
        <c:tickLblPos val="nextTo"/>
        <c:spPr>
          <a:ln>
            <a:solidFill>
              <a:srgbClr val="AEB9C1"/>
            </a:solidFill>
          </a:ln>
        </c:spPr>
        <c:txPr>
          <a:bodyPr/>
          <a:lstStyle/>
          <a:p>
            <a:pPr>
              <a:defRPr sz="840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r-Latn-CS"/>
          </a:p>
        </c:txPr>
        <c:crossAx val="70131072"/>
        <c:crosses val="autoZero"/>
        <c:crossBetween val="between"/>
        <c:majorUnit val="0.25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sr-Latn-C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r-HR"/>
  <c:roundedCorners val="1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DEA A3</c:v>
                </c:pt>
              </c:strCache>
            </c:strRef>
          </c:tx>
          <c:invertIfNegative val="1"/>
          <c:dPt>
            <c:idx val="0"/>
            <c:invertIfNegative val="1"/>
            <c:spPr>
              <a:solidFill>
                <a:srgbClr val="173F6A"/>
              </a:solidFill>
              <a:ln>
                <a:solidFill>
                  <a:srgbClr val="173F6A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15-48C4-8318-8C01BA732CC4}"/>
              </c:ext>
            </c:extLst>
          </c:dPt>
          <c:dPt>
            <c:idx val="1"/>
            <c:invertIfNegative val="1"/>
            <c:spPr>
              <a:solidFill>
                <a:srgbClr val="4B8D2C"/>
              </a:solidFill>
              <a:ln>
                <a:solidFill>
                  <a:srgbClr val="4B8D2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D15-48C4-8318-8C01BA732CC4}"/>
              </c:ext>
            </c:extLst>
          </c:dPt>
          <c:dPt>
            <c:idx val="2"/>
            <c:invertIfNegative val="1"/>
            <c:spPr>
              <a:solidFill>
                <a:srgbClr val="6FA641"/>
              </a:solidFill>
              <a:ln>
                <a:solidFill>
                  <a:srgbClr val="6FA64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D15-48C4-8318-8C01BA732CC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4B8D2C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sr-Latn-C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Mala</c:v>
                </c:pt>
                <c:pt idx="1">
                  <c:v>Srednja</c:v>
                </c:pt>
                <c:pt idx="2">
                  <c:v>Velika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0.61400000000000032</c:v>
                </c:pt>
                <c:pt idx="1">
                  <c:v>0.85500000000000032</c:v>
                </c:pt>
                <c:pt idx="2">
                  <c:v>0.86600000000000033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D15-48C4-8318-8C01BA732CC4}"/>
            </c:ext>
          </c:extLst>
        </c:ser>
        <c:dLbls>
          <c:showVal val="1"/>
        </c:dLbls>
        <c:axId val="70175744"/>
        <c:axId val="185275136"/>
      </c:barChart>
      <c:catAx>
        <c:axId val="70175744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rgbClr val="AEB9C1"/>
            </a:solidFill>
          </a:ln>
        </c:spPr>
        <c:txPr>
          <a:bodyPr/>
          <a:lstStyle/>
          <a:p>
            <a:pPr>
              <a:defRPr sz="1100">
                <a:solidFill>
                  <a:srgbClr val="071D35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r-Latn-CS"/>
          </a:p>
        </c:txPr>
        <c:crossAx val="185275136"/>
        <c:crosses val="autoZero"/>
        <c:auto val="1"/>
        <c:lblAlgn val="ctr"/>
        <c:lblOffset val="100"/>
      </c:catAx>
      <c:valAx>
        <c:axId val="185275136"/>
        <c:scaling>
          <c:orientation val="minMax"/>
          <c:max val="1"/>
          <c:min val="0"/>
        </c:scaling>
        <c:axPos val="l"/>
        <c:majorGridlines>
          <c:spPr>
            <a:ln>
              <a:solidFill>
                <a:srgbClr val="E8EDF1"/>
              </a:solidFill>
            </a:ln>
          </c:spPr>
        </c:majorGridlines>
        <c:numFmt formatCode="General" sourceLinked="1"/>
        <c:tickLblPos val="nextTo"/>
        <c:spPr>
          <a:ln>
            <a:solidFill>
              <a:srgbClr val="AEB9C1"/>
            </a:solidFill>
          </a:ln>
        </c:spPr>
        <c:txPr>
          <a:bodyPr/>
          <a:lstStyle/>
          <a:p>
            <a:pPr>
              <a:defRPr sz="900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r-Latn-CS"/>
          </a:p>
        </c:txPr>
        <c:crossAx val="70175744"/>
        <c:crosses val="autoZero"/>
        <c:crossBetween val="between"/>
        <c:majorUnit val="0.25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sr-Latn-C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r-HR"/>
  <c:roundedCorners val="1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DEA A3</c:v>
                </c:pt>
              </c:strCache>
            </c:strRef>
          </c:tx>
          <c:invertIfNegative val="1"/>
          <c:dPt>
            <c:idx val="0"/>
            <c:invertIfNegative val="1"/>
            <c:spPr>
              <a:solidFill>
                <a:srgbClr val="173F6A"/>
              </a:solidFill>
              <a:ln>
                <a:solidFill>
                  <a:srgbClr val="173F6A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3A-4D3B-8428-DBC7F4596A3C}"/>
              </c:ext>
            </c:extLst>
          </c:dPt>
          <c:dPt>
            <c:idx val="1"/>
            <c:invertIfNegative val="1"/>
            <c:spPr>
              <a:solidFill>
                <a:srgbClr val="4B8D2C"/>
              </a:solidFill>
              <a:ln>
                <a:solidFill>
                  <a:srgbClr val="4B8D2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33A-4D3B-8428-DBC7F4596A3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4B8D2C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sr-Latn-C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Prije/
bez</c:v>
                </c:pt>
                <c:pt idx="1">
                  <c:v>Nakon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0.71160000000000034</c:v>
                </c:pt>
                <c:pt idx="1">
                  <c:v>0.86600000000000033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33A-4D3B-8428-DBC7F4596A3C}"/>
            </c:ext>
          </c:extLst>
        </c:ser>
        <c:dLbls>
          <c:showVal val="1"/>
        </c:dLbls>
        <c:axId val="70158208"/>
        <c:axId val="70159744"/>
      </c:barChart>
      <c:catAx>
        <c:axId val="70158208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rgbClr val="AEB9C1"/>
            </a:solidFill>
          </a:ln>
        </c:spPr>
        <c:txPr>
          <a:bodyPr/>
          <a:lstStyle/>
          <a:p>
            <a:pPr>
              <a:defRPr sz="1100">
                <a:solidFill>
                  <a:srgbClr val="071D35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r-Latn-CS"/>
          </a:p>
        </c:txPr>
        <c:crossAx val="70159744"/>
        <c:crosses val="autoZero"/>
        <c:auto val="1"/>
        <c:lblAlgn val="ctr"/>
        <c:lblOffset val="100"/>
      </c:catAx>
      <c:valAx>
        <c:axId val="70159744"/>
        <c:scaling>
          <c:orientation val="minMax"/>
          <c:max val="1"/>
          <c:min val="0"/>
        </c:scaling>
        <c:axPos val="l"/>
        <c:majorGridlines>
          <c:spPr>
            <a:ln>
              <a:solidFill>
                <a:srgbClr val="E8EDF1"/>
              </a:solidFill>
            </a:ln>
          </c:spPr>
        </c:majorGridlines>
        <c:numFmt formatCode="General" sourceLinked="1"/>
        <c:tickLblPos val="nextTo"/>
        <c:spPr>
          <a:ln>
            <a:solidFill>
              <a:srgbClr val="AEB9C1"/>
            </a:solidFill>
          </a:ln>
        </c:spPr>
        <c:txPr>
          <a:bodyPr/>
          <a:lstStyle/>
          <a:p>
            <a:pPr>
              <a:defRPr sz="900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r-Latn-CS"/>
          </a:p>
        </c:txPr>
        <c:crossAx val="70158208"/>
        <c:crosses val="autoZero"/>
        <c:crossBetween val="between"/>
        <c:majorUnit val="0.25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sr-Latn-C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r-HR"/>
  <c:roundedCorners val="1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DEA A3</c:v>
                </c:pt>
              </c:strCache>
            </c:strRef>
          </c:tx>
          <c:invertIfNegative val="1"/>
          <c:dPt>
            <c:idx val="0"/>
            <c:invertIfNegative val="1"/>
            <c:spPr>
              <a:solidFill>
                <a:srgbClr val="173F6A"/>
              </a:solidFill>
              <a:ln>
                <a:solidFill>
                  <a:srgbClr val="173F6A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27-4D36-9AF3-7027251DA21E}"/>
              </c:ext>
            </c:extLst>
          </c:dPt>
          <c:dPt>
            <c:idx val="1"/>
            <c:invertIfNegative val="1"/>
            <c:spPr>
              <a:solidFill>
                <a:srgbClr val="4B8D2C"/>
              </a:solidFill>
              <a:ln>
                <a:solidFill>
                  <a:srgbClr val="4B8D2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27-4D36-9AF3-7027251DA21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4B8D2C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sr-Latn-C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Domaći</c:v>
                </c:pt>
                <c:pt idx="1">
                  <c:v>Strani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0.64370000000000061</c:v>
                </c:pt>
                <c:pt idx="1">
                  <c:v>0.81630000000000003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327-4D36-9AF3-7027251DA21E}"/>
            </c:ext>
          </c:extLst>
        </c:ser>
        <c:dLbls>
          <c:showVal val="1"/>
        </c:dLbls>
        <c:axId val="185393920"/>
        <c:axId val="185395456"/>
      </c:barChart>
      <c:catAx>
        <c:axId val="185393920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rgbClr val="AEB9C1"/>
            </a:solidFill>
          </a:ln>
        </c:spPr>
        <c:txPr>
          <a:bodyPr/>
          <a:lstStyle/>
          <a:p>
            <a:pPr>
              <a:defRPr sz="900">
                <a:solidFill>
                  <a:srgbClr val="071D35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r-Latn-CS"/>
          </a:p>
        </c:txPr>
        <c:crossAx val="185395456"/>
        <c:crosses val="autoZero"/>
        <c:auto val="1"/>
        <c:lblAlgn val="ctr"/>
        <c:lblOffset val="100"/>
      </c:catAx>
      <c:valAx>
        <c:axId val="185395456"/>
        <c:scaling>
          <c:orientation val="minMax"/>
          <c:max val="1"/>
          <c:min val="0"/>
        </c:scaling>
        <c:axPos val="l"/>
        <c:majorGridlines>
          <c:spPr>
            <a:ln>
              <a:solidFill>
                <a:srgbClr val="E8EDF1"/>
              </a:solidFill>
            </a:ln>
          </c:spPr>
        </c:majorGridlines>
        <c:numFmt formatCode="General" sourceLinked="1"/>
        <c:tickLblPos val="nextTo"/>
        <c:spPr>
          <a:ln>
            <a:solidFill>
              <a:srgbClr val="AEB9C1"/>
            </a:solidFill>
          </a:ln>
        </c:spPr>
        <c:txPr>
          <a:bodyPr/>
          <a:lstStyle/>
          <a:p>
            <a:pPr>
              <a:defRPr sz="900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r-Latn-CS"/>
          </a:p>
        </c:txPr>
        <c:crossAx val="185393920"/>
        <c:crosses val="autoZero"/>
        <c:crossBetween val="between"/>
        <c:majorUnit val="0.25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sr-Latn-C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r-HR"/>
  <c:roundedCorners val="1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DEA A3</c:v>
                </c:pt>
              </c:strCache>
            </c:strRef>
          </c:tx>
          <c:invertIfNegative val="1"/>
          <c:dPt>
            <c:idx val="0"/>
            <c:invertIfNegative val="1"/>
            <c:spPr>
              <a:solidFill>
                <a:srgbClr val="4B8D2C"/>
              </a:solidFill>
              <a:ln>
                <a:solidFill>
                  <a:srgbClr val="4B8D2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3D8-45D9-8DBB-38603010C459}"/>
              </c:ext>
            </c:extLst>
          </c:dPt>
          <c:dPt>
            <c:idx val="1"/>
            <c:invertIfNegative val="1"/>
            <c:spPr>
              <a:solidFill>
                <a:srgbClr val="173F6A"/>
              </a:solidFill>
              <a:ln>
                <a:solidFill>
                  <a:srgbClr val="173F6A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3D8-45D9-8DBB-38603010C45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4B8D2C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sr-Latn-C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RS</c:v>
                </c:pt>
                <c:pt idx="1">
                  <c:v>FBiH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0.65600000000000036</c:v>
                </c:pt>
                <c:pt idx="1">
                  <c:v>0.79600000000000004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3D8-45D9-8DBB-38603010C459}"/>
            </c:ext>
          </c:extLst>
        </c:ser>
        <c:dLbls>
          <c:showVal val="1"/>
        </c:dLbls>
        <c:axId val="185491456"/>
        <c:axId val="185492992"/>
      </c:barChart>
      <c:catAx>
        <c:axId val="185491456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rgbClr val="AEB9C1"/>
            </a:solidFill>
          </a:ln>
        </c:spPr>
        <c:txPr>
          <a:bodyPr/>
          <a:lstStyle/>
          <a:p>
            <a:pPr>
              <a:defRPr sz="900">
                <a:solidFill>
                  <a:srgbClr val="071D35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r-Latn-CS"/>
          </a:p>
        </c:txPr>
        <c:crossAx val="185492992"/>
        <c:crosses val="autoZero"/>
        <c:auto val="1"/>
        <c:lblAlgn val="ctr"/>
        <c:lblOffset val="100"/>
      </c:catAx>
      <c:valAx>
        <c:axId val="185492992"/>
        <c:scaling>
          <c:orientation val="minMax"/>
          <c:max val="1"/>
          <c:min val="0"/>
        </c:scaling>
        <c:axPos val="l"/>
        <c:majorGridlines>
          <c:spPr>
            <a:ln>
              <a:solidFill>
                <a:srgbClr val="E8EDF1"/>
              </a:solidFill>
            </a:ln>
          </c:spPr>
        </c:majorGridlines>
        <c:numFmt formatCode="General" sourceLinked="1"/>
        <c:tickLblPos val="nextTo"/>
        <c:spPr>
          <a:ln>
            <a:solidFill>
              <a:srgbClr val="AEB9C1"/>
            </a:solidFill>
          </a:ln>
        </c:spPr>
        <c:txPr>
          <a:bodyPr/>
          <a:lstStyle/>
          <a:p>
            <a:pPr>
              <a:defRPr sz="900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r-Latn-CS"/>
          </a:p>
        </c:txPr>
        <c:crossAx val="185491456"/>
        <c:crosses val="autoZero"/>
        <c:crossBetween val="between"/>
        <c:majorUnit val="0.25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sr-Latn-C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Naslovni vizual i identitet konferencije preuzeti su iz izvornog dokumenta koji je dostavio autor.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Autorska struktura prezentacije; slajd ne sadrži vanjske kvantitativne tvrdnje.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Zaimović (2026), longitudinalna baza društvo–godina 2010–2024.</a:t>
            </a:r>
          </a:p>
          <a:p>
            <a:r>
              <a:t>[Audit]</a:t>
            </a:r>
          </a:p>
          <a:p>
            <a:r>
              <a:t>- 2010–2024 je 15 godina uključivo; 338 opažanja raspoređeno je na 26 longitudinalnih jedinica.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Zaimović (2026), poglavlje 4, modeli A1, A2, A3, A4, M1 i M2; autorski DEA izračuni.</a:t>
            </a:r>
          </a:p>
          <a:p>
            <a:r>
              <a:t>[Audit]</a:t>
            </a:r>
          </a:p>
          <a:p>
            <a:r>
              <a:t>- Ovaj slajd prikazuje rezultate autorovog empirijskog istraživanja, ne službenu statistiku.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Agencija za osiguranje u BiH, Statistika tržišta osiguranja u BiH 2024: https://azobih.gov.ba/dokumenti/20_10_2025_Korice-i-knjizni_blok_2024_%28BS%29.pdf</a:t>
            </a:r>
          </a:p>
          <a:p>
            <a:r>
              <a:t>- Historijska serija 2010–2024 i izračun penetracije/gustine: Zaimović (2026), autorska baza.</a:t>
            </a:r>
          </a:p>
          <a:p>
            <a:r>
              <a:t>[Audit]</a:t>
            </a:r>
          </a:p>
          <a:p>
            <a:r>
              <a:t>- Premija 2024: 1.085.511.266 KM; život 19,14%. Prikaz stanovništva za 2010. korigovan je na približno 3,5 miliona radi konzistentnosti s prikazanom gustinom.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Zaimović (2026), HHI izračun iz premije po društvima, na osnovu statistika entitetskih agencija za nadzor osiguranja.</a:t>
            </a:r>
          </a:p>
          <a:p>
            <a:r>
              <a:t>[Audit]</a:t>
            </a:r>
          </a:p>
          <a:p>
            <a:r>
              <a:t>- HHI 0,0643 i 0,0632 odgovara skali 643 i 632 kada se indeks množi sa 10.000.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Zaimović (2026), Window DEA, četverogodišnji prozori 2010–2024.</a:t>
            </a:r>
          </a:p>
          <a:p>
            <a:r>
              <a:t>[Audit]</a:t>
            </a:r>
          </a:p>
          <a:p>
            <a:r>
              <a:t>- Pad SD 0,1803 na 0,0924 iznosi 48,75%, zaokruženo −49%.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Zaimović (2026), originalni Malmquist/Stata output.</a:t>
            </a:r>
          </a:p>
          <a:p>
            <a:r>
              <a:t>[Audit]</a:t>
            </a:r>
          </a:p>
          <a:p>
            <a:r>
              <a:t>- 0,979 × 1,025 = 1,0035, što je u skladu s prikazanim TFPCH 1,004 nakon zaokruživanja/geometrijskog agregiranja.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Zaimović (2026), DEA A3, tablice 10 i 11.</a:t>
            </a:r>
          </a:p>
          <a:p>
            <a:r>
              <a:t>[Audit]</a:t>
            </a:r>
          </a:p>
          <a:p>
            <a:r>
              <a:t>- Razlike prosjek–2024 ponovo su aritmetički provjerene: 7,60; 3,44; 4,50; 1,97 i 0,89 procentnih poena.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Zaimović (2026), tablice 42 i 43; DEA i Stata autorski output.</a:t>
            </a:r>
          </a:p>
          <a:p>
            <a:r>
              <a:t>[Audit]</a:t>
            </a:r>
          </a:p>
          <a:p>
            <a:r>
              <a:t>- AME −0,115 je marginalni efekat za promjenu od +1 u ln(aktivi), a ne za povećanje aktive za jednu KM. Približno: +1% aktive znači Δln(A) ≈ 0,01 i promjenu ishoda oko −0,00115, uz ostalo nepromijenjeno. Udvostručenje aktive znači Δln(A)=ln(2)≈0,693, pa linearna aproksimacija daje oko −0,080. To je parcijalna povezanost, ne kauzalni efekat.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Zaimović (2026), poglavlje 7, konačne FE specifikacije, tablice 45, 48 i 50.</a:t>
            </a:r>
          </a:p>
          <a:p>
            <a:r>
              <a:t>[Audit]</a:t>
            </a:r>
          </a:p>
          <a:p>
            <a:r>
              <a:t>- Koeficijenti su rezultati autorovih panel-modela; zvjezdice označavaju nivo statističke značajnosti prema izvornim tabelama.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Zaimović (2026), poglavlje 7, tablice 45, 48 i 50.</a:t>
            </a:r>
          </a:p>
          <a:p>
            <a:r>
              <a:t>[Audit]</a:t>
            </a:r>
          </a:p>
          <a:p>
            <a:r>
              <a:t>- Pragovi su algebarski omjeri osnovnog i interakcijskog koeficijenta: 0,013/0,022≈59%; 0,031/0,059≈53%; 0,021/0,036≈58%. Nisu procijenjene strukturne tačke loma.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Konceptualna interpretacija autora na osnovu rezultata panel-modela u Zaimović (2026).</a:t>
            </a:r>
          </a:p>
          <a:p>
            <a:r>
              <a:t>[Audit]</a:t>
            </a:r>
          </a:p>
          <a:p>
            <a:r>
              <a:t>- Slajd ne tvrdi da je pojedinačni kanal empirijski zasebno potvrđen.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Zaimović (2026), sinteza empirijskih nalaza.</a:t>
            </a:r>
          </a:p>
          <a:p>
            <a:r>
              <a:t>- Agencija za nadzor osiguranja FBiH, propisi i publikacije: https://www.ano.ba/</a:t>
            </a:r>
          </a:p>
          <a:p>
            <a:r>
              <a:t>- Agencija za osiguranje Republike Srpske, statistika i regulativa: https://azors.rs.ba/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Federalni zavod za statistiku, prosječna neto plata VI/2026: https://fzs.ba/</a:t>
            </a:r>
          </a:p>
          <a:p>
            <a:r>
              <a:t>- Federalni zavod MIO/PIO, struktura penzija VII/2026: https://www.fzmiopio.ba/wp-content/uploads/2026/07/Mirovine-07-26.pdf</a:t>
            </a:r>
          </a:p>
          <a:p>
            <a:r>
              <a:t>- UNECE Ageing Policies Database, BiH: https://ageing-policies.unece.org/countries/8</a:t>
            </a:r>
          </a:p>
          <a:p>
            <a:r>
              <a:t>- UN World Population Prospects 2024: https://population.un.org/wpp/</a:t>
            </a:r>
          </a:p>
          <a:p>
            <a:r>
              <a:t>[Audit]</a:t>
            </a:r>
          </a:p>
          <a:p>
            <a:r>
              <a:t>- 881,89 / 1.714 = 51,452%, zaokruženo 51,5%. To je odnos dva agregatna prosjeka iz različitih susjednih mjeseci, ne individualna stopa zamjene dohotka.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[Presenter note]</a:t>
            </a:r>
          </a:p>
          <a:p>
            <a:r>
              <a:t>- Završiti mirno. Ne predlažem gotov model. Rezultati upućuju na razvojni smjer: dodatna penziona sigurnost može pokrenuti rast LIFE premije, a akumulirana sredstva postepeno širiti domaću bazu dugoročnog kapitala.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66056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9DC189-DE50-424D-97D4-2ACC45142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01DBA8A-68CA-4FAB-AE0B-5357622A71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A733D7-9F23-4B7D-BADC-9ACA064D39E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E98495-E5FF-4CA9-888E-E76F2E64804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86381E-1CA2-4E38-91BB-BC42C5A25A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10B4A1-B4AF-49C4-A914-8457322D6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7D94AB-FB2C-473D-A05C-2E40EEA34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9CC868-9117-4ACD-A18F-3A194DE2A29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7FDD6A-F16A-4812-8C91-F611CB22264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A95E17-6F60-41FF-973F-4E68FD9B47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108673-53BE-49AB-A80C-B3CF6FCBF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3E6143-99F1-498B-9706-AFBEDC2BD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2CD3B9-D120-4CB6-BA30-12FA1CD2317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0182F6E-E498-4711-A014-2EF14B8C43A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1EEDA1B-FB3F-49B7-B079-4C5D598C7D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BB38FD-76C5-467B-8E3B-F6A566A77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1B660D-7AD5-4AF2-8F86-235E26806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6DC29AA-E62F-4A6F-9EF7-DEE5DD01501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9CBE987-3BA5-4DBD-B25A-3F6C47F5D88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684D5EB-F747-431C-9F6F-1D23B80FBD2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36691BA-1BE2-407A-94A8-67139992F5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BCEF77-695E-4CFC-AE17-BEC3B07AA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8186825-42AD-443F-A564-B079FD611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4BA6800-60EF-49C3-8218-56A410FA331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5C4900F-6F59-404A-AFD3-E37C8BC105A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3D6D521-8D7E-48D9-BE03-1CC43352B88A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965F259-4103-4F3F-8DC3-08792A755E2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7FC27A1-78C3-4046-9A4F-8772E27EB65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1EC6DAD-0123-464C-901A-3A7B044D2D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AA4BED-99A8-4E18-A193-24A0E5789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54AEF65-1EED-4249-AE9E-138A13EA015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86F3238-D39D-4662-9ACF-1AFDBEB0811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170FF8F-C814-4A3A-8D6D-E34A85DA00A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3789639-1680-45E1-8DE4-E367A7617B9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4DF0BE9-59EF-4657-8665-C7DF8C25876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8B0D616-08D2-4851-99EC-A40B0B2B6D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6F3699-B941-4E23-917B-6FC5AE6DC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40069C-D88B-4D87-AA78-22851D2A6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DA0D7F-0526-4DC4-A2A7-CCA2BE270E2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CE8FC03-47B9-439C-B78B-41CF9EA41B9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B69D750-00B2-47A6-BA7B-D65B7696767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8BCF28C-115E-476E-A6CA-54376A0945B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E234DB-C2A4-4EA1-920C-AE11870CE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01FF023-5C0D-4B24-9055-68092A7D22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62D0AF7-CC0E-4700-9F87-B1E7FF3F127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8675291-3698-4249-9A25-FDE474ACA32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509486-6A5A-4FB6-ACF8-91662820BC4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A8B4079-CE37-424F-9890-3B0B5FBC11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A6264E-61E0-4AFF-85AF-FA041DD79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24E7557-949B-4C37-8800-E015019BE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B5EAD7-D9EA-4FF5-89CD-9F3FE7F5D3E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171915-FC09-4BEC-8F4E-735FC881D13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4E1768-F3A2-49F1-8926-43607128C3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0F6051A-C9A0-4BE6-8ADD-7439D34D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64D4B56-836A-42DC-80BD-FD0E26441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E6709B3-07B9-4641-AA00-D74CA363ADB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CD7CCE-F268-4B13-919F-752184DCF64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AF04314-8E21-4777-9DAB-0F048385B9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AFDC064-709D-432F-93E7-CF8D8CD2A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F9087FE-85CF-4600-9699-63D76273A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B616E7-8BF4-49B3-9451-5D7831BD5A97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/>
              <a:pPr/>
              <a:t>16.9.2026.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47B1D9-B7CC-4E42-BFF5-A8B1025DFD71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0AFB43C-23D3-417F-A129-05F60C81BB1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" y="0"/>
            <a:ext cx="12191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1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xmlns="" id="{703BE31B-FDA6-4722-9ABA-4DEDFF147A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530352"/>
          </a:xfrm>
          <a:prstGeom prst="rect">
            <a:avLst/>
          </a:prstGeom>
          <a:solidFill>
            <a:srgbClr val="0B2F55"/>
          </a:solidFill>
          <a:ln w="12700">
            <a:solidFill>
              <a:srgbClr val="0B2F5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xmlns="" id="{7F0424E9-1ED8-4C43-89E5-3CC2428AFCAB}"/>
              </a:ext>
            </a:extLst>
          </p:cNvPr>
          <p:cNvSpPr>
            <a:spLocks noGrp="1"/>
          </p:cNvSpPr>
          <p:nvPr/>
        </p:nvSpPr>
        <p:spPr>
          <a:xfrm>
            <a:off x="0" y="530352"/>
            <a:ext cx="12191695" cy="32004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xmlns="" id="{12C93E62-D206-450E-883D-514A2CAA60D3}"/>
              </a:ext>
            </a:extLst>
          </p:cNvPr>
          <p:cNvSpPr>
            <a:spLocks noGrp="1"/>
          </p:cNvSpPr>
          <p:nvPr/>
        </p:nvSpPr>
        <p:spPr>
          <a:xfrm>
            <a:off x="5637276" y="162485"/>
            <a:ext cx="4517137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 TRŽIŠTA I POTENCIJAL RAZVOJA</a:t>
            </a:r>
            <a:endParaRPr sz="1400"/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xmlns="" id="{4547D9E0-6C63-4E1D-AD18-AE246875F682}"/>
              </a:ext>
            </a:extLst>
          </p:cNvPr>
          <p:cNvSpPr>
            <a:spLocks noGrp="1"/>
          </p:cNvSpPr>
          <p:nvPr/>
        </p:nvSpPr>
        <p:spPr>
          <a:xfrm>
            <a:off x="640080" y="6428232"/>
            <a:ext cx="10881360" cy="0"/>
          </a:xfrm>
          <a:prstGeom prst="line">
            <a:avLst/>
          </a:prstGeom>
          <a:noFill/>
          <a:ln w="8890">
            <a:solidFill>
              <a:srgbClr val="B7C0CB">
                <a:alpha val="70000"/>
              </a:srgbClr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xmlns="" id="{60A38F5E-808D-454A-801E-9284C061A0E5}"/>
              </a:ext>
            </a:extLst>
          </p:cNvPr>
          <p:cNvSpPr>
            <a:spLocks noGrp="1"/>
          </p:cNvSpPr>
          <p:nvPr/>
        </p:nvSpPr>
        <p:spPr>
          <a:xfrm>
            <a:off x="658368" y="6483096"/>
            <a:ext cx="10698480" cy="1645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 b="0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Tržište  |  efikasnost  |  profitabilnost  |  tumačenje  |  razvoj</a:t>
            </a:r>
            <a:endParaRPr sz="10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A50BAE1-2837-45AD-9918-0E485A23976E}"/>
              </a:ext>
            </a:extLst>
          </p:cNvPr>
          <p:cNvSpPr>
            <a:spLocks noGrp="1"/>
          </p:cNvSpPr>
          <p:nvPr/>
        </p:nvSpPr>
        <p:spPr>
          <a:xfrm>
            <a:off x="640080" y="841248"/>
            <a:ext cx="50292" cy="384048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268E42F-BFD7-4DD5-A143-7AFD65B68D7C}"/>
              </a:ext>
            </a:extLst>
          </p:cNvPr>
          <p:cNvSpPr>
            <a:spLocks noGrp="1"/>
          </p:cNvSpPr>
          <p:nvPr/>
        </p:nvSpPr>
        <p:spPr>
          <a:xfrm>
            <a:off x="1005840" y="843202"/>
            <a:ext cx="9738360" cy="523220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Od tržišne strukture do razvojne funkcije osiguranja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601353C4-2648-446B-9EF2-43129FBF4B85}"/>
              </a:ext>
            </a:extLst>
          </p:cNvPr>
          <p:cNvSpPr>
            <a:spLocks noGrp="1"/>
          </p:cNvSpPr>
          <p:nvPr/>
        </p:nvSpPr>
        <p:spPr>
          <a:xfrm>
            <a:off x="576072" y="1506142"/>
            <a:ext cx="9235440" cy="357021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E</a:t>
            </a:r>
            <a:r>
              <a:rPr sz="160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mpirijski</a:t>
            </a:r>
            <a:r>
              <a:rPr sz="172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nalazi</a:t>
            </a:r>
            <a:r>
              <a:rPr sz="172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i</a:t>
            </a:r>
            <a:r>
              <a:rPr sz="172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njihove</a:t>
            </a:r>
            <a:r>
              <a:rPr sz="172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ekonomske</a:t>
            </a:r>
            <a:r>
              <a:rPr sz="172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implikacije:</a:t>
            </a:r>
            <a:endParaRPr sz="1720" b="0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6A3E7F8E-3FC6-42FF-BCF8-F826FC0618BE}"/>
              </a:ext>
            </a:extLst>
          </p:cNvPr>
          <p:cNvSpPr>
            <a:spLocks noGrp="1"/>
          </p:cNvSpPr>
          <p:nvPr/>
        </p:nvSpPr>
        <p:spPr>
          <a:xfrm>
            <a:off x="914400" y="2475407"/>
            <a:ext cx="9921240" cy="22860"/>
          </a:xfrm>
          <a:prstGeom prst="rect">
            <a:avLst/>
          </a:prstGeom>
          <a:solidFill>
            <a:srgbClr val="D9E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xmlns="" id="{943557BF-FB60-4AB3-AC78-36A335BB719F}"/>
              </a:ext>
            </a:extLst>
          </p:cNvPr>
          <p:cNvSpPr>
            <a:spLocks noGrp="1"/>
          </p:cNvSpPr>
          <p:nvPr/>
        </p:nvSpPr>
        <p:spPr>
          <a:xfrm>
            <a:off x="576072" y="2201086"/>
            <a:ext cx="1956816" cy="2148840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0160">
            <a:solidFill>
              <a:srgbClr val="D9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63795CCF-5D1F-44FA-9A31-35E70713CF54}"/>
              </a:ext>
            </a:extLst>
          </p:cNvPr>
          <p:cNvSpPr>
            <a:spLocks noGrp="1"/>
          </p:cNvSpPr>
          <p:nvPr/>
        </p:nvSpPr>
        <p:spPr>
          <a:xfrm>
            <a:off x="1316736" y="2356534"/>
            <a:ext cx="475488" cy="475488"/>
          </a:xfrm>
          <a:prstGeom prst="ellipse">
            <a:avLst/>
          </a:prstGeom>
          <a:solidFill>
            <a:srgbClr val="0B2F55"/>
          </a:solidFill>
          <a:ln>
            <a:solidFill>
              <a:srgbClr val="0B2F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8AB3AA5-1432-4EAB-8C9C-140A2A3709C8}"/>
              </a:ext>
            </a:extLst>
          </p:cNvPr>
          <p:cNvSpPr>
            <a:spLocks noGrp="1"/>
          </p:cNvSpPr>
          <p:nvPr/>
        </p:nvSpPr>
        <p:spPr>
          <a:xfrm>
            <a:off x="694944" y="2914319"/>
            <a:ext cx="1719072" cy="457200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TRŽIŠTE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437F5A8-2D01-4571-9310-972349E2EB31}"/>
              </a:ext>
            </a:extLst>
          </p:cNvPr>
          <p:cNvSpPr>
            <a:spLocks noGrp="1"/>
          </p:cNvSpPr>
          <p:nvPr/>
        </p:nvSpPr>
        <p:spPr>
          <a:xfrm>
            <a:off x="740664" y="3462958"/>
            <a:ext cx="1627632" cy="795528"/>
          </a:xfrm>
          <a:prstGeom prst="rect">
            <a:avLst/>
          </a:prstGeom>
          <a:noFill/>
        </p:spPr>
        <p:txBody>
          <a:bodyPr wrap="square" lIns="36576" tIns="18288" rIns="36576" bIns="18288">
            <a:normAutofit fontScale="925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Kako su se struktura i konkurencija mijenjale?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xmlns="" id="{D102C47A-F930-4D5E-A43D-517C172A22DA}"/>
              </a:ext>
            </a:extLst>
          </p:cNvPr>
          <p:cNvSpPr>
            <a:spLocks noGrp="1"/>
          </p:cNvSpPr>
          <p:nvPr/>
        </p:nvSpPr>
        <p:spPr>
          <a:xfrm>
            <a:off x="2770632" y="2201086"/>
            <a:ext cx="1956816" cy="2148840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0160">
            <a:solidFill>
              <a:srgbClr val="D9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0F479906-9CDE-4A3C-AC57-96C96E37D8BE}"/>
              </a:ext>
            </a:extLst>
          </p:cNvPr>
          <p:cNvSpPr>
            <a:spLocks noGrp="1"/>
          </p:cNvSpPr>
          <p:nvPr/>
        </p:nvSpPr>
        <p:spPr>
          <a:xfrm>
            <a:off x="3511296" y="2356534"/>
            <a:ext cx="475488" cy="475488"/>
          </a:xfrm>
          <a:prstGeom prst="ellipse">
            <a:avLst/>
          </a:prstGeom>
          <a:solidFill>
            <a:srgbClr val="0B2F55"/>
          </a:solidFill>
          <a:ln>
            <a:solidFill>
              <a:srgbClr val="0B2F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EF4173C-0EEA-4B9D-8EBE-A6A46C560968}"/>
              </a:ext>
            </a:extLst>
          </p:cNvPr>
          <p:cNvSpPr>
            <a:spLocks noGrp="1"/>
          </p:cNvSpPr>
          <p:nvPr/>
        </p:nvSpPr>
        <p:spPr>
          <a:xfrm>
            <a:off x="2889503" y="2914319"/>
            <a:ext cx="1719072" cy="457200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EFIKASNOST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3924AB71-7A2B-4109-904F-DF304BFF459B}"/>
              </a:ext>
            </a:extLst>
          </p:cNvPr>
          <p:cNvSpPr>
            <a:spLocks noGrp="1"/>
          </p:cNvSpPr>
          <p:nvPr/>
        </p:nvSpPr>
        <p:spPr>
          <a:xfrm>
            <a:off x="2935224" y="3462958"/>
            <a:ext cx="1627632" cy="795528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Koliko dobro sektor resurse pretvara u rezultat?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xmlns="" id="{8F271819-2DFC-4226-8DD9-350584572FFB}"/>
              </a:ext>
            </a:extLst>
          </p:cNvPr>
          <p:cNvSpPr>
            <a:spLocks noGrp="1"/>
          </p:cNvSpPr>
          <p:nvPr/>
        </p:nvSpPr>
        <p:spPr>
          <a:xfrm>
            <a:off x="4965192" y="2201086"/>
            <a:ext cx="1956816" cy="2148840"/>
          </a:xfrm>
          <a:prstGeom prst="roundRect">
            <a:avLst>
              <a:gd name="adj" fmla="val 10000"/>
            </a:avLst>
          </a:prstGeom>
          <a:solidFill>
            <a:srgbClr val="EEF7EC"/>
          </a:solidFill>
          <a:ln w="13970">
            <a:solidFill>
              <a:srgbClr val="3F7F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xmlns="" id="{6601A773-66BE-4C8C-B9E4-5CE384C3EDFF}"/>
              </a:ext>
            </a:extLst>
          </p:cNvPr>
          <p:cNvSpPr>
            <a:spLocks noGrp="1"/>
          </p:cNvSpPr>
          <p:nvPr/>
        </p:nvSpPr>
        <p:spPr>
          <a:xfrm>
            <a:off x="5705856" y="2356534"/>
            <a:ext cx="475488" cy="475488"/>
          </a:xfrm>
          <a:prstGeom prst="ellipse">
            <a:avLst/>
          </a:prstGeom>
          <a:solidFill>
            <a:srgbClr val="3F7F35"/>
          </a:solidFill>
          <a:ln>
            <a:solidFill>
              <a:srgbClr val="3F7F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B049609-26BF-4B0B-A18C-C668BA649B12}"/>
              </a:ext>
            </a:extLst>
          </p:cNvPr>
          <p:cNvSpPr>
            <a:spLocks noGrp="1"/>
          </p:cNvSpPr>
          <p:nvPr/>
        </p:nvSpPr>
        <p:spPr>
          <a:xfrm>
            <a:off x="5084064" y="2914319"/>
            <a:ext cx="1719072" cy="457200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PROFITABILNOST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E40A7AB2-0D42-4E09-B12C-36F46B4A3596}"/>
              </a:ext>
            </a:extLst>
          </p:cNvPr>
          <p:cNvSpPr>
            <a:spLocks noGrp="1"/>
          </p:cNvSpPr>
          <p:nvPr/>
        </p:nvSpPr>
        <p:spPr>
          <a:xfrm>
            <a:off x="5129783" y="3462958"/>
            <a:ext cx="1627632" cy="795528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Da li veća efikasnost donosi ekonomsku vrijednost?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xmlns="" id="{02688C7E-6AB1-457B-8838-AC7CA61BD69E}"/>
              </a:ext>
            </a:extLst>
          </p:cNvPr>
          <p:cNvSpPr>
            <a:spLocks noGrp="1"/>
          </p:cNvSpPr>
          <p:nvPr/>
        </p:nvSpPr>
        <p:spPr>
          <a:xfrm>
            <a:off x="7159752" y="2201086"/>
            <a:ext cx="1956816" cy="2148840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0160">
            <a:solidFill>
              <a:srgbClr val="D9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038F86D3-243D-49BE-999F-F8EF38D756E5}"/>
              </a:ext>
            </a:extLst>
          </p:cNvPr>
          <p:cNvSpPr>
            <a:spLocks noGrp="1"/>
          </p:cNvSpPr>
          <p:nvPr/>
        </p:nvSpPr>
        <p:spPr>
          <a:xfrm>
            <a:off x="7900416" y="2356534"/>
            <a:ext cx="475488" cy="475488"/>
          </a:xfrm>
          <a:prstGeom prst="ellipse">
            <a:avLst/>
          </a:prstGeom>
          <a:solidFill>
            <a:srgbClr val="0B2F55"/>
          </a:solidFill>
          <a:ln>
            <a:solidFill>
              <a:srgbClr val="0B2F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30A91AE3-752D-4F56-B549-65D7E59864D7}"/>
              </a:ext>
            </a:extLst>
          </p:cNvPr>
          <p:cNvSpPr>
            <a:spLocks noGrp="1"/>
          </p:cNvSpPr>
          <p:nvPr/>
        </p:nvSpPr>
        <p:spPr>
          <a:xfrm>
            <a:off x="7278624" y="2914319"/>
            <a:ext cx="1719072" cy="547842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TUMAČENJE I IMPLIKACIJE</a:t>
            </a:r>
            <a:endParaRPr sz="1480" b="1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092340F-CF8F-4BDA-98FC-4920BC63F13B}"/>
              </a:ext>
            </a:extLst>
          </p:cNvPr>
          <p:cNvSpPr>
            <a:spLocks noGrp="1"/>
          </p:cNvSpPr>
          <p:nvPr/>
        </p:nvSpPr>
        <p:spPr>
          <a:xfrm>
            <a:off x="7324344" y="3462958"/>
            <a:ext cx="1627632" cy="795528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Zašto nastaje odnos i gdje postoji prostor djelovanja?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xmlns="" id="{26CABBF8-8B53-4FF4-8A42-CC9493786388}"/>
              </a:ext>
            </a:extLst>
          </p:cNvPr>
          <p:cNvSpPr>
            <a:spLocks noGrp="1"/>
          </p:cNvSpPr>
          <p:nvPr/>
        </p:nvSpPr>
        <p:spPr>
          <a:xfrm>
            <a:off x="9354312" y="2201086"/>
            <a:ext cx="1956816" cy="2148840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0160">
            <a:solidFill>
              <a:srgbClr val="D9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F8AF363A-6392-4E9D-895C-B7648010FC2D}"/>
              </a:ext>
            </a:extLst>
          </p:cNvPr>
          <p:cNvSpPr>
            <a:spLocks noGrp="1"/>
          </p:cNvSpPr>
          <p:nvPr/>
        </p:nvSpPr>
        <p:spPr>
          <a:xfrm>
            <a:off x="10094976" y="2356534"/>
            <a:ext cx="475488" cy="475488"/>
          </a:xfrm>
          <a:prstGeom prst="ellipse">
            <a:avLst/>
          </a:prstGeom>
          <a:solidFill>
            <a:srgbClr val="0B2F55"/>
          </a:solidFill>
          <a:ln>
            <a:solidFill>
              <a:srgbClr val="0B2F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02EA472B-8F83-4CDD-A412-1D2D313E8522}"/>
              </a:ext>
            </a:extLst>
          </p:cNvPr>
          <p:cNvSpPr>
            <a:spLocks noGrp="1"/>
          </p:cNvSpPr>
          <p:nvPr/>
        </p:nvSpPr>
        <p:spPr>
          <a:xfrm>
            <a:off x="9473184" y="2914319"/>
            <a:ext cx="1837944" cy="54784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>
                <a:solidFill>
                  <a:srgbClr val="052B48"/>
                </a:solidFill>
                <a:latin typeface="Cambria"/>
                <a:ea typeface="Cambria"/>
                <a:cs typeface="Cambria"/>
              </a:rPr>
              <a:t>PENZIONA SIGURNOST I DOMAĆI KAPITAL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7307AB27-6358-4AAD-85A0-5140EED62947}"/>
              </a:ext>
            </a:extLst>
          </p:cNvPr>
          <p:cNvSpPr>
            <a:spLocks noGrp="1"/>
          </p:cNvSpPr>
          <p:nvPr/>
        </p:nvSpPr>
        <p:spPr>
          <a:xfrm>
            <a:off x="9518904" y="3462958"/>
            <a:ext cx="1627632" cy="7955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52B48"/>
                </a:solidFill>
                <a:latin typeface="Cambria"/>
                <a:ea typeface="Cambria"/>
                <a:cs typeface="Cambria"/>
              </a:rPr>
              <a:t>Može li dugoročna štednja postati razvojni kanal države?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xmlns="" id="{98C63956-5896-4E0A-B514-79D2D5BF7A47}"/>
              </a:ext>
            </a:extLst>
          </p:cNvPr>
          <p:cNvSpPr>
            <a:spLocks noGrp="1"/>
          </p:cNvSpPr>
          <p:nvPr/>
        </p:nvSpPr>
        <p:spPr>
          <a:xfrm>
            <a:off x="576072" y="4645151"/>
            <a:ext cx="10735056" cy="1248157"/>
          </a:xfrm>
          <a:prstGeom prst="roundRect">
            <a:avLst>
              <a:gd name="adj" fmla="val 8000"/>
            </a:avLst>
          </a:prstGeom>
          <a:solidFill>
            <a:srgbClr val="0A2745"/>
          </a:solidFill>
          <a:ln>
            <a:solidFill>
              <a:srgbClr val="0A27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Od mjerenja performansi tržišta prema pitanju kako efikasan sektor može postati infrastruktura penzione sigurnosti i domaćeg kapitala.</a:t>
            </a:r>
            <a:endParaRPr b="1" i="1">
              <a:solidFill>
                <a:schemeClr val="bg1"/>
              </a:solidFill>
              <a:latin typeface="Cambria"/>
              <a:ea typeface="Cambria"/>
              <a:cs typeface="Cambria"/>
            </a:endParaRPr>
          </a:p>
        </p:txBody>
      </p:sp>
      <p:pic>
        <p:nvPicPr>
          <p:cNvPr id="89" name="Picture 5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22169" y="-28134"/>
            <a:ext cx="1869831" cy="876765"/>
          </a:xfrm>
          <a:prstGeom prst="rect">
            <a:avLst/>
          </a:prstGeom>
        </p:spPr>
      </p:pic>
      <p:pic>
        <p:nvPicPr>
          <p:cNvPr id="90" name="Picture 5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2880" y="54864"/>
            <a:ext cx="594360" cy="475488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ADC00729-C3BC-4DE2-9BAB-A8634D7368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00000" cy="530352"/>
          </a:xfrm>
          <a:prstGeom prst="rect">
            <a:avLst/>
          </a:prstGeom>
          <a:solidFill>
            <a:srgbClr val="0D3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92" name="Picture 5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036906"/>
            <a:ext cx="1026368" cy="82109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B91E58D-3E3A-4CE8-9DE9-0F96F3A3F645}"/>
              </a:ext>
            </a:extLst>
          </p:cNvPr>
          <p:cNvSpPr>
            <a:spLocks noGrp="1"/>
          </p:cNvSpPr>
          <p:nvPr/>
        </p:nvSpPr>
        <p:spPr>
          <a:xfrm>
            <a:off x="893304" y="182881"/>
            <a:ext cx="242316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  <a:endParaRPr sz="1200" b="1">
              <a:solidFill>
                <a:srgbClr val="FFFFFF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CC78A6FF-9EF2-4DC7-A631-605B360AF1C0}"/>
              </a:ext>
            </a:extLst>
          </p:cNvPr>
          <p:cNvSpPr>
            <a:spLocks noGrp="1"/>
          </p:cNvSpPr>
          <p:nvPr/>
        </p:nvSpPr>
        <p:spPr>
          <a:xfrm>
            <a:off x="2935224" y="187611"/>
            <a:ext cx="841248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xmlns="" val="40819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xmlns="" id="{253CE5C2-AF1D-4705-8472-B945B47B78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530352"/>
          </a:xfrm>
          <a:prstGeom prst="rect">
            <a:avLst/>
          </a:prstGeom>
          <a:solidFill>
            <a:srgbClr val="0B2F55"/>
          </a:solidFill>
          <a:ln w="12700">
            <a:solidFill>
              <a:srgbClr val="0B2F5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xmlns="" id="{6DB7BCAE-25E0-4F5C-9FF9-581416B36311}"/>
              </a:ext>
            </a:extLst>
          </p:cNvPr>
          <p:cNvSpPr>
            <a:spLocks noGrp="1"/>
          </p:cNvSpPr>
          <p:nvPr/>
        </p:nvSpPr>
        <p:spPr>
          <a:xfrm>
            <a:off x="0" y="530352"/>
            <a:ext cx="12191695" cy="32004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xmlns="" id="{D66F65E6-D829-4CC3-9230-6D68E30983E6}"/>
              </a:ext>
            </a:extLst>
          </p:cNvPr>
          <p:cNvSpPr>
            <a:spLocks noGrp="1"/>
          </p:cNvSpPr>
          <p:nvPr/>
        </p:nvSpPr>
        <p:spPr>
          <a:xfrm>
            <a:off x="749808" y="146304"/>
            <a:ext cx="233172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  <a:endParaRPr sz="132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xmlns="" id="{EECAC9DC-FA49-4966-B458-D37372F55264}"/>
              </a:ext>
            </a:extLst>
          </p:cNvPr>
          <p:cNvSpPr>
            <a:spLocks noGrp="1"/>
          </p:cNvSpPr>
          <p:nvPr/>
        </p:nvSpPr>
        <p:spPr>
          <a:xfrm>
            <a:off x="2812553" y="146304"/>
            <a:ext cx="50292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  <a:endParaRPr sz="132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xmlns="" id="{E765D4C9-2947-46F8-B61E-D98EB4DB8366}"/>
              </a:ext>
            </a:extLst>
          </p:cNvPr>
          <p:cNvSpPr>
            <a:spLocks noGrp="1"/>
          </p:cNvSpPr>
          <p:nvPr/>
        </p:nvSpPr>
        <p:spPr>
          <a:xfrm>
            <a:off x="8001000" y="128016"/>
            <a:ext cx="224028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 TRŽIŠTA</a:t>
            </a:r>
            <a:endParaRPr sz="110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xmlns="" id="{0A12C73B-C5B6-4280-91FF-43DC9AF169EB}"/>
              </a:ext>
            </a:extLst>
          </p:cNvPr>
          <p:cNvSpPr>
            <a:spLocks noGrp="1"/>
          </p:cNvSpPr>
          <p:nvPr/>
        </p:nvSpPr>
        <p:spPr>
          <a:xfrm>
            <a:off x="7894929" y="137160"/>
            <a:ext cx="32004" cy="274320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85000" lnSpcReduction="20000"/>
          </a:bodyPr>
          <a:lstStyle/>
          <a:p>
            <a:endParaRPr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xmlns="" id="{B3E3ECF2-0269-41E7-AAF1-103FCC6EFC3E}"/>
              </a:ext>
            </a:extLst>
          </p:cNvPr>
          <p:cNvSpPr>
            <a:spLocks noGrp="1"/>
          </p:cNvSpPr>
          <p:nvPr/>
        </p:nvSpPr>
        <p:spPr>
          <a:xfrm>
            <a:off x="536331" y="1092708"/>
            <a:ext cx="92319" cy="487796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xmlns="" id="{862D4FBD-AFDF-474A-96EA-2C1A1D9B9B57}"/>
              </a:ext>
            </a:extLst>
          </p:cNvPr>
          <p:cNvSpPr>
            <a:spLocks noGrp="1"/>
          </p:cNvSpPr>
          <p:nvPr/>
        </p:nvSpPr>
        <p:spPr>
          <a:xfrm>
            <a:off x="1083564" y="751917"/>
            <a:ext cx="10835640" cy="42062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 15 godina podataka za pouzdanu procjenu efikasnosti</a:t>
            </a: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xmlns="" id="{32DEBA5F-A03D-4646-BE9F-8113E085A2EB}"/>
              </a:ext>
            </a:extLst>
          </p:cNvPr>
          <p:cNvSpPr>
            <a:spLocks noGrp="1"/>
          </p:cNvSpPr>
          <p:nvPr/>
        </p:nvSpPr>
        <p:spPr>
          <a:xfrm>
            <a:off x="787791" y="1359993"/>
            <a:ext cx="1033272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Longitudinalna baza 2010–2024 omogućava procjenu efikasnosti kroz različite faze razvoja</a:t>
            </a:r>
            <a:r>
              <a:rPr sz="17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tržišta</a:t>
            </a:r>
            <a:endParaRPr sz="170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xmlns="" id="{32E05B56-DE38-4717-80B3-E2661AA9442D}"/>
              </a:ext>
            </a:extLst>
          </p:cNvPr>
          <p:cNvSpPr>
            <a:spLocks noGrp="1"/>
          </p:cNvSpPr>
          <p:nvPr/>
        </p:nvSpPr>
        <p:spPr>
          <a:xfrm>
            <a:off x="768096" y="1828800"/>
            <a:ext cx="2743200" cy="23774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Obuhvat istraživanja</a:t>
            </a:r>
            <a:endParaRPr sz="155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xmlns="" id="{E4925952-0127-45A2-923F-083F421D0F31}"/>
              </a:ext>
            </a:extLst>
          </p:cNvPr>
          <p:cNvSpPr>
            <a:spLocks noGrp="1"/>
          </p:cNvSpPr>
          <p:nvPr/>
        </p:nvSpPr>
        <p:spPr>
          <a:xfrm>
            <a:off x="932688" y="2359152"/>
            <a:ext cx="365760" cy="365760"/>
          </a:xfrm>
          <a:prstGeom prst="rect">
            <a:avLst/>
          </a:prstGeom>
          <a:solidFill>
            <a:srgbClr val="3F7F35"/>
          </a:solidFill>
          <a:ln w="12700">
            <a:solidFill>
              <a:srgbClr val="3F7F35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1</a:t>
            </a:r>
            <a:endParaRPr sz="140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xmlns="" id="{1942D2ED-FC1D-475C-995D-99ABF85ECEED}"/>
              </a:ext>
            </a:extLst>
          </p:cNvPr>
          <p:cNvSpPr>
            <a:spLocks noGrp="1"/>
          </p:cNvSpPr>
          <p:nvPr/>
        </p:nvSpPr>
        <p:spPr>
          <a:xfrm>
            <a:off x="932688" y="2834640"/>
            <a:ext cx="2217420" cy="36576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2010–2024</a:t>
            </a:r>
            <a:endParaRPr sz="240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xmlns="" id="{E4578BBD-5495-4DF6-9538-AED2FBA2A88F}"/>
              </a:ext>
            </a:extLst>
          </p:cNvPr>
          <p:cNvSpPr>
            <a:spLocks noGrp="1"/>
          </p:cNvSpPr>
          <p:nvPr/>
        </p:nvSpPr>
        <p:spPr>
          <a:xfrm>
            <a:off x="932688" y="3236976"/>
            <a:ext cx="221742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period analize</a:t>
            </a:r>
            <a:endParaRPr sz="135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xmlns="" id="{D600636F-DAA4-4B23-96D2-2384156EA1D4}"/>
              </a:ext>
            </a:extLst>
          </p:cNvPr>
          <p:cNvSpPr>
            <a:spLocks noGrp="1"/>
          </p:cNvSpPr>
          <p:nvPr/>
        </p:nvSpPr>
        <p:spPr>
          <a:xfrm>
            <a:off x="932688" y="3566160"/>
            <a:ext cx="2217420" cy="0"/>
          </a:xfrm>
          <a:prstGeom prst="line">
            <a:avLst/>
          </a:prstGeom>
          <a:noFill/>
          <a:ln w="12700">
            <a:solidFill>
              <a:srgbClr val="D2D9E2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xmlns="" id="{FF7931A5-30EC-4CE8-A603-66DA61F78EB6}"/>
              </a:ext>
            </a:extLst>
          </p:cNvPr>
          <p:cNvSpPr>
            <a:spLocks noGrp="1"/>
          </p:cNvSpPr>
          <p:nvPr/>
        </p:nvSpPr>
        <p:spPr>
          <a:xfrm>
            <a:off x="932688" y="3657600"/>
            <a:ext cx="2217420" cy="34747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15 godina kontinuiranih</a:t>
            </a:r>
            <a:endParaRPr sz="132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tržišnih podataka</a:t>
            </a:r>
            <a:endParaRPr sz="132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xmlns="" id="{2D2B77BC-211C-4D71-B758-578B338BACC1}"/>
              </a:ext>
            </a:extLst>
          </p:cNvPr>
          <p:cNvSpPr>
            <a:spLocks noGrp="1"/>
          </p:cNvSpPr>
          <p:nvPr/>
        </p:nvSpPr>
        <p:spPr>
          <a:xfrm>
            <a:off x="3717036" y="2359152"/>
            <a:ext cx="365760" cy="365760"/>
          </a:xfrm>
          <a:prstGeom prst="rect">
            <a:avLst/>
          </a:prstGeom>
          <a:solidFill>
            <a:srgbClr val="0B2F55"/>
          </a:solidFill>
          <a:ln w="12700">
            <a:solidFill>
              <a:srgbClr val="0B2F55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2</a:t>
            </a:r>
            <a:endParaRPr sz="140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xmlns="" id="{A4A9D631-C911-4186-B72E-A1AE4FA82646}"/>
              </a:ext>
            </a:extLst>
          </p:cNvPr>
          <p:cNvSpPr>
            <a:spLocks noGrp="1"/>
          </p:cNvSpPr>
          <p:nvPr/>
        </p:nvSpPr>
        <p:spPr>
          <a:xfrm>
            <a:off x="3717036" y="2834640"/>
            <a:ext cx="2217420" cy="36576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0B2F55"/>
                </a:solidFill>
                <a:latin typeface="Cambria"/>
                <a:ea typeface="Cambria"/>
                <a:cs typeface="Cambria"/>
              </a:rPr>
              <a:t>338</a:t>
            </a:r>
            <a:endParaRPr sz="240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xmlns="" id="{29FDE7E1-5B90-4F61-8E92-138EF8C73604}"/>
              </a:ext>
            </a:extLst>
          </p:cNvPr>
          <p:cNvSpPr>
            <a:spLocks noGrp="1"/>
          </p:cNvSpPr>
          <p:nvPr/>
        </p:nvSpPr>
        <p:spPr>
          <a:xfrm>
            <a:off x="3717036" y="3236976"/>
            <a:ext cx="221742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opažanja društvo–godina</a:t>
            </a:r>
            <a:endParaRPr sz="1350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xmlns="" id="{4355DC91-0B89-45A1-9EC2-8822F4A61DC4}"/>
              </a:ext>
            </a:extLst>
          </p:cNvPr>
          <p:cNvSpPr>
            <a:spLocks noGrp="1"/>
          </p:cNvSpPr>
          <p:nvPr/>
        </p:nvSpPr>
        <p:spPr>
          <a:xfrm>
            <a:off x="3717036" y="3566160"/>
            <a:ext cx="2217420" cy="0"/>
          </a:xfrm>
          <a:prstGeom prst="line">
            <a:avLst/>
          </a:prstGeom>
          <a:noFill/>
          <a:ln w="12700">
            <a:solidFill>
              <a:srgbClr val="D2D9E2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xmlns="" id="{29302B71-C300-46C3-A670-88143D693D84}"/>
              </a:ext>
            </a:extLst>
          </p:cNvPr>
          <p:cNvSpPr>
            <a:spLocks noGrp="1"/>
          </p:cNvSpPr>
          <p:nvPr/>
        </p:nvSpPr>
        <p:spPr>
          <a:xfrm>
            <a:off x="3717036" y="3657600"/>
            <a:ext cx="2217420" cy="34747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26 longitudinalnih jedinica</a:t>
            </a:r>
            <a:endParaRPr sz="132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u panelu</a:t>
            </a:r>
            <a:endParaRPr sz="132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xmlns="" id="{D668CE37-36F3-4450-A702-F9D48D346C37}"/>
              </a:ext>
            </a:extLst>
          </p:cNvPr>
          <p:cNvSpPr>
            <a:spLocks noGrp="1"/>
          </p:cNvSpPr>
          <p:nvPr/>
        </p:nvSpPr>
        <p:spPr>
          <a:xfrm>
            <a:off x="3552444" y="2212848"/>
            <a:ext cx="2546604" cy="1975104"/>
          </a:xfrm>
          <a:prstGeom prst="roundRect">
            <a:avLst/>
          </a:prstGeom>
          <a:solidFill>
            <a:srgbClr val="F7F9FB">
              <a:alpha val="0"/>
            </a:srgbClr>
          </a:solidFill>
          <a:ln w="15240">
            <a:solidFill>
              <a:srgbClr val="0B2F5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xmlns="" id="{15800761-E8EA-464E-A0E9-069201234335}"/>
              </a:ext>
            </a:extLst>
          </p:cNvPr>
          <p:cNvSpPr>
            <a:spLocks noGrp="1"/>
          </p:cNvSpPr>
          <p:nvPr/>
        </p:nvSpPr>
        <p:spPr>
          <a:xfrm>
            <a:off x="6501384" y="2359152"/>
            <a:ext cx="365760" cy="365760"/>
          </a:xfrm>
          <a:prstGeom prst="rect">
            <a:avLst/>
          </a:prstGeom>
          <a:solidFill>
            <a:srgbClr val="356B9A"/>
          </a:solidFill>
          <a:ln w="12700">
            <a:solidFill>
              <a:srgbClr val="356B9A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3</a:t>
            </a:r>
            <a:endParaRPr sz="1400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xmlns="" id="{7A506ADE-E948-4EA8-88D2-5E6FC3087373}"/>
              </a:ext>
            </a:extLst>
          </p:cNvPr>
          <p:cNvSpPr>
            <a:spLocks noGrp="1"/>
          </p:cNvSpPr>
          <p:nvPr/>
        </p:nvSpPr>
        <p:spPr>
          <a:xfrm>
            <a:off x="6501384" y="2834640"/>
            <a:ext cx="2217420" cy="36576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356B9A"/>
                </a:solidFill>
                <a:latin typeface="Cambria"/>
                <a:ea typeface="Cambria"/>
                <a:cs typeface="Cambria"/>
              </a:rPr>
              <a:t>3 dimenzije</a:t>
            </a:r>
            <a:endParaRPr sz="2200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xmlns="" id="{D2EC17EA-1C2D-43AA-9847-A67462FBEE77}"/>
              </a:ext>
            </a:extLst>
          </p:cNvPr>
          <p:cNvSpPr>
            <a:spLocks noGrp="1"/>
          </p:cNvSpPr>
          <p:nvPr/>
        </p:nvSpPr>
        <p:spPr>
          <a:xfrm>
            <a:off x="6501384" y="3236976"/>
            <a:ext cx="221742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tipovi pokazatelja</a:t>
            </a:r>
            <a:endParaRPr sz="1350"/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xmlns="" id="{7B3EF216-0653-4C12-BEDF-06C18EEBF078}"/>
              </a:ext>
            </a:extLst>
          </p:cNvPr>
          <p:cNvSpPr>
            <a:spLocks noGrp="1"/>
          </p:cNvSpPr>
          <p:nvPr/>
        </p:nvSpPr>
        <p:spPr>
          <a:xfrm>
            <a:off x="6501384" y="3566160"/>
            <a:ext cx="2217420" cy="0"/>
          </a:xfrm>
          <a:prstGeom prst="line">
            <a:avLst/>
          </a:prstGeom>
          <a:noFill/>
          <a:ln w="12700">
            <a:solidFill>
              <a:srgbClr val="D2D9E2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xmlns="" id="{C879E309-0C51-4CA4-80FE-97F246718AEF}"/>
              </a:ext>
            </a:extLst>
          </p:cNvPr>
          <p:cNvSpPr>
            <a:spLocks noGrp="1"/>
          </p:cNvSpPr>
          <p:nvPr/>
        </p:nvSpPr>
        <p:spPr>
          <a:xfrm>
            <a:off x="6501384" y="3657600"/>
            <a:ext cx="2217420" cy="34747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finansijski • tehnički •</a:t>
            </a:r>
            <a:endParaRPr sz="130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tržišni / regulatorni</a:t>
            </a:r>
            <a:endParaRPr sz="1300"/>
          </a:p>
        </p:txBody>
      </p:sp>
      <p:sp>
        <p:nvSpPr>
          <p:cNvPr id="30" name="Shape 27">
            <a:extLst>
              <a:ext uri="{FF2B5EF4-FFF2-40B4-BE49-F238E27FC236}">
                <a16:creationId xmlns:a16="http://schemas.microsoft.com/office/drawing/2014/main" xmlns="" id="{AC038CBD-A5D2-4096-9166-A75A8B802AAE}"/>
              </a:ext>
            </a:extLst>
          </p:cNvPr>
          <p:cNvSpPr>
            <a:spLocks noGrp="1"/>
          </p:cNvSpPr>
          <p:nvPr/>
        </p:nvSpPr>
        <p:spPr>
          <a:xfrm>
            <a:off x="6336792" y="2212848"/>
            <a:ext cx="2546604" cy="1975104"/>
          </a:xfrm>
          <a:prstGeom prst="roundRect">
            <a:avLst/>
          </a:prstGeom>
          <a:solidFill>
            <a:srgbClr val="F7F9FB">
              <a:alpha val="0"/>
            </a:srgbClr>
          </a:solidFill>
          <a:ln w="15240">
            <a:solidFill>
              <a:srgbClr val="356B9A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1" name="Text 28">
            <a:extLst>
              <a:ext uri="{FF2B5EF4-FFF2-40B4-BE49-F238E27FC236}">
                <a16:creationId xmlns:a16="http://schemas.microsoft.com/office/drawing/2014/main" xmlns="" id="{70D68461-5564-4C13-B1AB-4906A4DE0F43}"/>
              </a:ext>
            </a:extLst>
          </p:cNvPr>
          <p:cNvSpPr>
            <a:spLocks noGrp="1"/>
          </p:cNvSpPr>
          <p:nvPr/>
        </p:nvSpPr>
        <p:spPr>
          <a:xfrm>
            <a:off x="9285732" y="2359152"/>
            <a:ext cx="365760" cy="365760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4</a:t>
            </a:r>
            <a:endParaRPr sz="1400"/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xmlns="" id="{50A7B5BE-6C54-4C95-8FED-DF0EAF764518}"/>
              </a:ext>
            </a:extLst>
          </p:cNvPr>
          <p:cNvSpPr>
            <a:spLocks noGrp="1"/>
          </p:cNvSpPr>
          <p:nvPr/>
        </p:nvSpPr>
        <p:spPr>
          <a:xfrm>
            <a:off x="9285732" y="2834640"/>
            <a:ext cx="2217420" cy="36576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70A83B"/>
                </a:solidFill>
                <a:latin typeface="Cambria"/>
                <a:ea typeface="Cambria"/>
                <a:cs typeface="Cambria"/>
              </a:rPr>
              <a:t>Konzistentnost</a:t>
            </a:r>
            <a:endParaRPr sz="2050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xmlns="" id="{8BA1EB02-6123-4A6F-95BF-2D4B00038ADE}"/>
              </a:ext>
            </a:extLst>
          </p:cNvPr>
          <p:cNvSpPr>
            <a:spLocks noGrp="1"/>
          </p:cNvSpPr>
          <p:nvPr/>
        </p:nvSpPr>
        <p:spPr>
          <a:xfrm>
            <a:off x="9285732" y="3236976"/>
            <a:ext cx="221742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obrada baze</a:t>
            </a:r>
            <a:endParaRPr sz="1350"/>
          </a:p>
        </p:txBody>
      </p:sp>
      <p:sp>
        <p:nvSpPr>
          <p:cNvPr id="34" name="Shape 31">
            <a:extLst>
              <a:ext uri="{FF2B5EF4-FFF2-40B4-BE49-F238E27FC236}">
                <a16:creationId xmlns:a16="http://schemas.microsoft.com/office/drawing/2014/main" xmlns="" id="{34A455BD-3CC5-435F-B975-93D565B12A14}"/>
              </a:ext>
            </a:extLst>
          </p:cNvPr>
          <p:cNvSpPr>
            <a:spLocks noGrp="1"/>
          </p:cNvSpPr>
          <p:nvPr/>
        </p:nvSpPr>
        <p:spPr>
          <a:xfrm>
            <a:off x="9285732" y="3566160"/>
            <a:ext cx="2217420" cy="0"/>
          </a:xfrm>
          <a:prstGeom prst="line">
            <a:avLst/>
          </a:prstGeom>
          <a:noFill/>
          <a:ln w="12700">
            <a:solidFill>
              <a:srgbClr val="D2D9E2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35" name="Text 32">
            <a:extLst>
              <a:ext uri="{FF2B5EF4-FFF2-40B4-BE49-F238E27FC236}">
                <a16:creationId xmlns:a16="http://schemas.microsoft.com/office/drawing/2014/main" xmlns="" id="{8A9AA491-9414-408F-8156-FB92408C5671}"/>
              </a:ext>
            </a:extLst>
          </p:cNvPr>
          <p:cNvSpPr>
            <a:spLocks noGrp="1"/>
          </p:cNvSpPr>
          <p:nvPr/>
        </p:nvSpPr>
        <p:spPr>
          <a:xfrm>
            <a:off x="9285732" y="3611880"/>
            <a:ext cx="221742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retroaktivna agregacija spajanja,</a:t>
            </a:r>
            <a:endParaRPr sz="127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akvizicija i promjena naziva</a:t>
            </a:r>
            <a:endParaRPr sz="1270"/>
          </a:p>
        </p:txBody>
      </p:sp>
      <p:sp>
        <p:nvSpPr>
          <p:cNvPr id="36" name="Shape 33">
            <a:extLst>
              <a:ext uri="{FF2B5EF4-FFF2-40B4-BE49-F238E27FC236}">
                <a16:creationId xmlns:a16="http://schemas.microsoft.com/office/drawing/2014/main" xmlns="" id="{91E35585-D4D4-40A3-87FC-5BDF1811284C}"/>
              </a:ext>
            </a:extLst>
          </p:cNvPr>
          <p:cNvSpPr>
            <a:spLocks noGrp="1"/>
          </p:cNvSpPr>
          <p:nvPr/>
        </p:nvSpPr>
        <p:spPr>
          <a:xfrm>
            <a:off x="9121140" y="2212848"/>
            <a:ext cx="2546604" cy="1975104"/>
          </a:xfrm>
          <a:prstGeom prst="roundRect">
            <a:avLst/>
          </a:prstGeom>
          <a:solidFill>
            <a:srgbClr val="F7F9FB">
              <a:alpha val="0"/>
            </a:srgbClr>
          </a:solidFill>
          <a:ln w="15240">
            <a:solidFill>
              <a:srgbClr val="70A83B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7" name="Text 34">
            <a:extLst>
              <a:ext uri="{FF2B5EF4-FFF2-40B4-BE49-F238E27FC236}">
                <a16:creationId xmlns:a16="http://schemas.microsoft.com/office/drawing/2014/main" xmlns="" id="{62FD3A44-B62B-44D3-B9EE-27355244369F}"/>
              </a:ext>
            </a:extLst>
          </p:cNvPr>
          <p:cNvSpPr>
            <a:spLocks noGrp="1"/>
          </p:cNvSpPr>
          <p:nvPr/>
        </p:nvSpPr>
        <p:spPr>
          <a:xfrm>
            <a:off x="580292" y="4544568"/>
            <a:ext cx="11064240" cy="1193995"/>
          </a:xfrm>
          <a:prstGeom prst="rect">
            <a:avLst/>
          </a:prstGeom>
          <a:solidFill>
            <a:srgbClr val="0A2745"/>
          </a:solidFill>
          <a:ln w="12700">
            <a:gradFill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Dug vremenski horizont i konzistentna baza omogućavaju robusniju procjenu stvarne efikasnosti tržišta.</a:t>
            </a:r>
            <a:endParaRPr i="1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xmlns="" id="{8E6BEC20-7124-49AA-AFC0-29B8511D24A8}"/>
              </a:ext>
            </a:extLst>
          </p:cNvPr>
          <p:cNvSpPr>
            <a:spLocks noGrp="1"/>
          </p:cNvSpPr>
          <p:nvPr/>
        </p:nvSpPr>
        <p:spPr>
          <a:xfrm>
            <a:off x="768096" y="5687568"/>
            <a:ext cx="8229600" cy="1645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endParaRPr sz="1050"/>
          </a:p>
        </p:txBody>
      </p:sp>
      <p:sp>
        <p:nvSpPr>
          <p:cNvPr id="39" name="Shape 36">
            <a:extLst>
              <a:ext uri="{FF2B5EF4-FFF2-40B4-BE49-F238E27FC236}">
                <a16:creationId xmlns:a16="http://schemas.microsoft.com/office/drawing/2014/main" xmlns="" id="{33AAC8D9-22F0-47E4-8A90-BFF7CC9BCBA9}"/>
              </a:ext>
            </a:extLst>
          </p:cNvPr>
          <p:cNvSpPr>
            <a:spLocks noGrp="1"/>
          </p:cNvSpPr>
          <p:nvPr/>
        </p:nvSpPr>
        <p:spPr>
          <a:xfrm>
            <a:off x="640080" y="6428232"/>
            <a:ext cx="10881360" cy="0"/>
          </a:xfrm>
          <a:prstGeom prst="line">
            <a:avLst/>
          </a:prstGeom>
          <a:noFill/>
          <a:ln w="8890">
            <a:solidFill>
              <a:srgbClr val="B7C0CB">
                <a:alpha val="70000"/>
              </a:srgbClr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40" name="Text 37">
            <a:extLst>
              <a:ext uri="{FF2B5EF4-FFF2-40B4-BE49-F238E27FC236}">
                <a16:creationId xmlns:a16="http://schemas.microsoft.com/office/drawing/2014/main" xmlns="" id="{E63D90C3-00B4-4A9E-80E4-1D0B41970E3C}"/>
              </a:ext>
            </a:extLst>
          </p:cNvPr>
          <p:cNvSpPr>
            <a:spLocks noGrp="1"/>
          </p:cNvSpPr>
          <p:nvPr/>
        </p:nvSpPr>
        <p:spPr>
          <a:xfrm>
            <a:off x="658368" y="6483096"/>
            <a:ext cx="10698480" cy="1645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Efikasnost  |  podaci  |  metodologija</a:t>
            </a:r>
            <a:endParaRPr sz="1000"/>
          </a:p>
        </p:txBody>
      </p:sp>
      <p:pic>
        <p:nvPicPr>
          <p:cNvPr id="83" name="Picture 4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936566"/>
            <a:ext cx="1160585" cy="928468"/>
          </a:xfrm>
          <a:prstGeom prst="rect">
            <a:avLst/>
          </a:prstGeom>
        </p:spPr>
      </p:pic>
      <p:pic>
        <p:nvPicPr>
          <p:cNvPr id="84" name="Picture 4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15016" y="-1"/>
            <a:ext cx="1776984" cy="859537"/>
          </a:xfrm>
          <a:prstGeom prst="rect">
            <a:avLst/>
          </a:prstGeom>
        </p:spPr>
      </p:pic>
      <p:sp>
        <p:nvSpPr>
          <p:cNvPr id="43" name="Shape 21">
            <a:extLst>
              <a:ext uri="{FF2B5EF4-FFF2-40B4-BE49-F238E27FC236}">
                <a16:creationId xmlns:a16="http://schemas.microsoft.com/office/drawing/2014/main" xmlns="" id="{76815DB7-569C-429E-81C3-C251BC2A093E}"/>
              </a:ext>
            </a:extLst>
          </p:cNvPr>
          <p:cNvSpPr>
            <a:spLocks noGrp="1"/>
          </p:cNvSpPr>
          <p:nvPr/>
        </p:nvSpPr>
        <p:spPr>
          <a:xfrm>
            <a:off x="603504" y="2252588"/>
            <a:ext cx="2546604" cy="1892809"/>
          </a:xfrm>
          <a:prstGeom prst="roundRect">
            <a:avLst/>
          </a:prstGeom>
          <a:solidFill>
            <a:srgbClr val="F7F9FB">
              <a:alpha val="0"/>
            </a:srgbClr>
          </a:solidFill>
          <a:ln w="15240">
            <a:solidFill>
              <a:srgbClr val="0B2F5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739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BF43547-3CBA-45F9-A761-7677FCB26933}"/>
              </a:ext>
            </a:extLst>
          </p:cNvPr>
          <p:cNvSpPr>
            <a:spLocks noGrp="1"/>
          </p:cNvSpPr>
          <p:nvPr/>
        </p:nvSpPr>
        <p:spPr>
          <a:xfrm>
            <a:off x="7620" y="-703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77C2B21-C9FA-4663-AE49-FDD8F3B3D910}"/>
              </a:ext>
            </a:extLst>
          </p:cNvPr>
          <p:cNvSpPr>
            <a:spLocks noGrp="1"/>
          </p:cNvSpPr>
          <p:nvPr/>
        </p:nvSpPr>
        <p:spPr>
          <a:xfrm>
            <a:off x="1" y="0"/>
            <a:ext cx="12192000" cy="530352"/>
          </a:xfrm>
          <a:prstGeom prst="rect">
            <a:avLst/>
          </a:prstGeom>
          <a:solidFill>
            <a:srgbClr val="12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3D21741-2BA4-4C2B-8B39-762B66742BF6}"/>
              </a:ext>
            </a:extLst>
          </p:cNvPr>
          <p:cNvSpPr>
            <a:spLocks noGrp="1"/>
          </p:cNvSpPr>
          <p:nvPr/>
        </p:nvSpPr>
        <p:spPr>
          <a:xfrm>
            <a:off x="0" y="530352"/>
            <a:ext cx="12192000" cy="27432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DBECA2-4094-4EB2-836B-D2FFFA677F0B}"/>
              </a:ext>
            </a:extLst>
          </p:cNvPr>
          <p:cNvSpPr>
            <a:spLocks noGrp="1"/>
          </p:cNvSpPr>
          <p:nvPr/>
        </p:nvSpPr>
        <p:spPr>
          <a:xfrm>
            <a:off x="768096" y="137160"/>
            <a:ext cx="274320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  <a:endParaRPr sz="1400" b="1">
              <a:solidFill>
                <a:srgbClr val="FFFFFF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B239C35-1BB5-496E-B457-CCAABF04ACC2}"/>
              </a:ext>
            </a:extLst>
          </p:cNvPr>
          <p:cNvSpPr>
            <a:spLocks noGrp="1"/>
          </p:cNvSpPr>
          <p:nvPr/>
        </p:nvSpPr>
        <p:spPr>
          <a:xfrm>
            <a:off x="2899570" y="155448"/>
            <a:ext cx="64008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E5246A6-2D31-4CF4-A9CC-FC2A8C7E2CC3}"/>
              </a:ext>
            </a:extLst>
          </p:cNvPr>
          <p:cNvSpPr>
            <a:spLocks noGrp="1"/>
          </p:cNvSpPr>
          <p:nvPr/>
        </p:nvSpPr>
        <p:spPr>
          <a:xfrm>
            <a:off x="8366760" y="92214"/>
            <a:ext cx="201168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 TRŽIŠTA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819EC68-C310-49D4-9A2E-A3C81FCF9EB9}"/>
              </a:ext>
            </a:extLst>
          </p:cNvPr>
          <p:cNvSpPr>
            <a:spLocks noGrp="1"/>
          </p:cNvSpPr>
          <p:nvPr/>
        </p:nvSpPr>
        <p:spPr>
          <a:xfrm>
            <a:off x="640080" y="841248"/>
            <a:ext cx="50292" cy="457200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F272A2A-555B-4EBC-86CE-AB22909567E5}"/>
              </a:ext>
            </a:extLst>
          </p:cNvPr>
          <p:cNvSpPr>
            <a:spLocks noGrp="1"/>
          </p:cNvSpPr>
          <p:nvPr/>
        </p:nvSpPr>
        <p:spPr>
          <a:xfrm>
            <a:off x="768096" y="713232"/>
            <a:ext cx="10616184" cy="52322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600" b="1" dirty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Rast efikasnosti potvrđuju svi DEA modeli</a:t>
            </a:r>
            <a:endParaRPr sz="2600" b="1" dirty="0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440030-54C2-4FFF-A25A-3C3B0603A5CF}"/>
              </a:ext>
            </a:extLst>
          </p:cNvPr>
          <p:cNvSpPr>
            <a:spLocks noGrp="1"/>
          </p:cNvSpPr>
          <p:nvPr/>
        </p:nvSpPr>
        <p:spPr>
          <a:xfrm>
            <a:off x="768096" y="1188720"/>
            <a:ext cx="10169858" cy="338554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60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Šest alternativnih specifikacija mijenja nivo procijenjene efikasnosti, ali ne i osnovni dugoročni smjer rezultata.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C6E38E88-438F-4A2F-9ED5-05EF79073AA9}"/>
              </a:ext>
            </a:extLst>
          </p:cNvPr>
          <p:cNvSpPr>
            <a:spLocks noGrp="1"/>
          </p:cNvSpPr>
          <p:nvPr/>
        </p:nvSpPr>
        <p:spPr>
          <a:xfrm>
            <a:off x="768096" y="1783080"/>
            <a:ext cx="2148840" cy="1298448"/>
          </a:xfrm>
          <a:prstGeom prst="roundRect">
            <a:avLst/>
          </a:prstGeom>
          <a:solidFill>
            <a:srgbClr val="FAFBFC"/>
          </a:solidFill>
          <a:ln w="15875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xmlns="" id="{B4976377-0529-4607-9E20-F3A51EA10319}"/>
              </a:ext>
            </a:extLst>
          </p:cNvPr>
          <p:cNvSpPr>
            <a:spLocks noGrp="1"/>
          </p:cNvSpPr>
          <p:nvPr/>
        </p:nvSpPr>
        <p:spPr>
          <a:xfrm>
            <a:off x="813816" y="1828800"/>
            <a:ext cx="2057400" cy="310896"/>
          </a:xfrm>
          <a:prstGeom prst="roundRect">
            <a:avLst/>
          </a:prstGeom>
          <a:solidFill>
            <a:srgbClr val="12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A1   OSNOVNI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510041C-16CA-4E04-9405-D83E08E5CCF5}"/>
              </a:ext>
            </a:extLst>
          </p:cNvPr>
          <p:cNvSpPr>
            <a:spLocks noGrp="1"/>
          </p:cNvSpPr>
          <p:nvPr/>
        </p:nvSpPr>
        <p:spPr>
          <a:xfrm>
            <a:off x="859536" y="2221992"/>
            <a:ext cx="1965960" cy="256032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Inputi: rad, kapital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E2FD649-FC95-463E-9AFF-145743330319}"/>
              </a:ext>
            </a:extLst>
          </p:cNvPr>
          <p:cNvSpPr>
            <a:spLocks noGrp="1"/>
          </p:cNvSpPr>
          <p:nvPr/>
        </p:nvSpPr>
        <p:spPr>
          <a:xfrm>
            <a:off x="859536" y="2551176"/>
            <a:ext cx="1965960" cy="470898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sz="1230" b="0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25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Outputi: premija, prihod</a:t>
            </a:r>
            <a:endParaRPr sz="1230" b="0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xmlns="" id="{67177DD9-F182-4B7A-8967-5BBE90A5CC9F}"/>
              </a:ext>
            </a:extLst>
          </p:cNvPr>
          <p:cNvSpPr>
            <a:spLocks noGrp="1"/>
          </p:cNvSpPr>
          <p:nvPr/>
        </p:nvSpPr>
        <p:spPr>
          <a:xfrm>
            <a:off x="3063240" y="1783080"/>
            <a:ext cx="2148840" cy="1298448"/>
          </a:xfrm>
          <a:prstGeom prst="roundRect">
            <a:avLst/>
          </a:prstGeom>
          <a:solidFill>
            <a:srgbClr val="FAFBFC"/>
          </a:solidFill>
          <a:ln w="15875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xmlns="" id="{F775F8DF-3DB2-47E9-B248-80748106C574}"/>
              </a:ext>
            </a:extLst>
          </p:cNvPr>
          <p:cNvSpPr>
            <a:spLocks noGrp="1"/>
          </p:cNvSpPr>
          <p:nvPr/>
        </p:nvSpPr>
        <p:spPr>
          <a:xfrm>
            <a:off x="3108960" y="1828800"/>
            <a:ext cx="2057400" cy="310896"/>
          </a:xfrm>
          <a:prstGeom prst="roundRect">
            <a:avLst/>
          </a:prstGeom>
          <a:solidFill>
            <a:srgbClr val="12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A2   OSNOVNI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59734FE-3F2B-4858-A15D-A74099A7B05E}"/>
              </a:ext>
            </a:extLst>
          </p:cNvPr>
          <p:cNvSpPr>
            <a:spLocks noGrp="1"/>
          </p:cNvSpPr>
          <p:nvPr/>
        </p:nvSpPr>
        <p:spPr>
          <a:xfrm>
            <a:off x="3154680" y="2221992"/>
            <a:ext cx="1965960" cy="256032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Inputi: rad, kapital</a:t>
            </a:r>
            <a:endParaRPr sz="1280" b="1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CE40881-F3C3-47B5-9F80-487DA320A2A6}"/>
              </a:ext>
            </a:extLst>
          </p:cNvPr>
          <p:cNvSpPr>
            <a:spLocks noGrp="1"/>
          </p:cNvSpPr>
          <p:nvPr/>
        </p:nvSpPr>
        <p:spPr>
          <a:xfrm>
            <a:off x="3154680" y="2551176"/>
            <a:ext cx="1965960" cy="470898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sz="1230" b="0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25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Outputi: premija, aktiva</a:t>
            </a:r>
            <a:endParaRPr sz="1230" b="0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xmlns="" id="{9B10C556-47D3-4CC7-8F9B-3B44BCBB1FFB}"/>
              </a:ext>
            </a:extLst>
          </p:cNvPr>
          <p:cNvSpPr>
            <a:spLocks noGrp="1"/>
          </p:cNvSpPr>
          <p:nvPr/>
        </p:nvSpPr>
        <p:spPr>
          <a:xfrm>
            <a:off x="5358384" y="1783080"/>
            <a:ext cx="2148840" cy="1298448"/>
          </a:xfrm>
          <a:prstGeom prst="roundRect">
            <a:avLst/>
          </a:prstGeom>
          <a:solidFill>
            <a:srgbClr val="F0F6EF"/>
          </a:solidFill>
          <a:ln w="15875">
            <a:solidFill>
              <a:srgbClr val="3F7F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xmlns="" id="{40400E9D-198B-40D8-8DBD-E1D72C3AACE2}"/>
              </a:ext>
            </a:extLst>
          </p:cNvPr>
          <p:cNvSpPr>
            <a:spLocks noGrp="1"/>
          </p:cNvSpPr>
          <p:nvPr/>
        </p:nvSpPr>
        <p:spPr>
          <a:xfrm>
            <a:off x="5404104" y="1828800"/>
            <a:ext cx="2057400" cy="310896"/>
          </a:xfrm>
          <a:prstGeom prst="round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A3   REFERENTNI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7D16D33-105E-41C4-B66F-E0527D9CDF4A}"/>
              </a:ext>
            </a:extLst>
          </p:cNvPr>
          <p:cNvSpPr>
            <a:spLocks noGrp="1"/>
          </p:cNvSpPr>
          <p:nvPr/>
        </p:nvSpPr>
        <p:spPr>
          <a:xfrm>
            <a:off x="5449824" y="2221992"/>
            <a:ext cx="1965960" cy="486287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Inputi: zaposleni, kapital, štete</a:t>
            </a:r>
            <a:endParaRPr sz="1280" b="1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DA1CBB5-E0E5-443F-9A20-D4A7999C8C0C}"/>
              </a:ext>
            </a:extLst>
          </p:cNvPr>
          <p:cNvSpPr>
            <a:spLocks noGrp="1"/>
          </p:cNvSpPr>
          <p:nvPr/>
        </p:nvSpPr>
        <p:spPr>
          <a:xfrm>
            <a:off x="5449824" y="2551176"/>
            <a:ext cx="1965960" cy="470898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sz="1230" b="0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25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Outputi: premija, prihod</a:t>
            </a:r>
            <a:endParaRPr sz="1230" b="0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xmlns="" id="{3FC4A9C6-30D6-4BD9-9529-29E5CF1905D9}"/>
              </a:ext>
            </a:extLst>
          </p:cNvPr>
          <p:cNvSpPr>
            <a:spLocks noGrp="1"/>
          </p:cNvSpPr>
          <p:nvPr/>
        </p:nvSpPr>
        <p:spPr>
          <a:xfrm>
            <a:off x="768096" y="3282696"/>
            <a:ext cx="2148840" cy="1408176"/>
          </a:xfrm>
          <a:prstGeom prst="roundRect">
            <a:avLst/>
          </a:prstGeom>
          <a:solidFill>
            <a:srgbClr val="FAFBFC"/>
          </a:solidFill>
          <a:ln w="15875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xmlns="" id="{29A5D465-F226-4877-ADD9-49B113F81399}"/>
              </a:ext>
            </a:extLst>
          </p:cNvPr>
          <p:cNvSpPr>
            <a:spLocks noGrp="1"/>
          </p:cNvSpPr>
          <p:nvPr/>
        </p:nvSpPr>
        <p:spPr>
          <a:xfrm>
            <a:off x="813816" y="3328416"/>
            <a:ext cx="2057400" cy="310896"/>
          </a:xfrm>
          <a:prstGeom prst="roundRect">
            <a:avLst/>
          </a:prstGeom>
          <a:solidFill>
            <a:srgbClr val="12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A4   ALTERNATIVNI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31AFF28-78CB-4874-8D5C-F213506B0F9F}"/>
              </a:ext>
            </a:extLst>
          </p:cNvPr>
          <p:cNvSpPr>
            <a:spLocks noGrp="1"/>
          </p:cNvSpPr>
          <p:nvPr/>
        </p:nvSpPr>
        <p:spPr>
          <a:xfrm>
            <a:off x="859536" y="3631575"/>
            <a:ext cx="1965960" cy="486287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Inputi: zaposleni, kapital</a:t>
            </a:r>
            <a:endParaRPr sz="1280" b="1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C0253D0-30E9-4D59-9873-43D9EF779C3C}"/>
              </a:ext>
            </a:extLst>
          </p:cNvPr>
          <p:cNvSpPr>
            <a:spLocks noGrp="1"/>
          </p:cNvSpPr>
          <p:nvPr/>
        </p:nvSpPr>
        <p:spPr>
          <a:xfrm>
            <a:off x="859536" y="4050792"/>
            <a:ext cx="1965960" cy="470898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Outputi: premija, prihod; štete = neželjeni output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xmlns="" id="{FEB31909-F649-4BD2-9829-8F079EEE6ECB}"/>
              </a:ext>
            </a:extLst>
          </p:cNvPr>
          <p:cNvSpPr>
            <a:spLocks noGrp="1"/>
          </p:cNvSpPr>
          <p:nvPr/>
        </p:nvSpPr>
        <p:spPr>
          <a:xfrm>
            <a:off x="3063240" y="3282696"/>
            <a:ext cx="2148840" cy="1408176"/>
          </a:xfrm>
          <a:prstGeom prst="roundRect">
            <a:avLst/>
          </a:prstGeom>
          <a:solidFill>
            <a:srgbClr val="FAFBFC"/>
          </a:solidFill>
          <a:ln w="15875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xmlns="" id="{D02F3C65-D482-417A-B800-04F56F9E5150}"/>
              </a:ext>
            </a:extLst>
          </p:cNvPr>
          <p:cNvSpPr>
            <a:spLocks noGrp="1"/>
          </p:cNvSpPr>
          <p:nvPr/>
        </p:nvSpPr>
        <p:spPr>
          <a:xfrm>
            <a:off x="3108960" y="3328416"/>
            <a:ext cx="2057400" cy="310896"/>
          </a:xfrm>
          <a:prstGeom prst="roundRect">
            <a:avLst/>
          </a:prstGeom>
          <a:solidFill>
            <a:srgbClr val="12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M1   PROŠIRENI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CE9F3F6-B14C-498E-880D-A8BD10F14C86}"/>
              </a:ext>
            </a:extLst>
          </p:cNvPr>
          <p:cNvSpPr>
            <a:spLocks noGrp="1"/>
          </p:cNvSpPr>
          <p:nvPr/>
        </p:nvSpPr>
        <p:spPr>
          <a:xfrm>
            <a:off x="3154680" y="3634037"/>
            <a:ext cx="1965960" cy="486287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Inputi: zaposleni, kapital + tehničke</a:t>
            </a:r>
            <a:r>
              <a:rPr sz="128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rezerve</a:t>
            </a:r>
            <a:endParaRPr sz="1280" b="1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D5CB9899-EA34-48AD-8EFC-81D2D06EB2A7}"/>
              </a:ext>
            </a:extLst>
          </p:cNvPr>
          <p:cNvSpPr>
            <a:spLocks noGrp="1"/>
          </p:cNvSpPr>
          <p:nvPr/>
        </p:nvSpPr>
        <p:spPr>
          <a:xfrm>
            <a:off x="3154680" y="4050792"/>
            <a:ext cx="1965960" cy="470898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Outputi: premija, ukupan prihod, prihod od ulaganja</a:t>
            </a:r>
            <a:endParaRPr sz="1230" b="0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xmlns="" id="{00FED52F-8844-4A54-B84B-81034B7AD388}"/>
              </a:ext>
            </a:extLst>
          </p:cNvPr>
          <p:cNvSpPr>
            <a:spLocks noGrp="1"/>
          </p:cNvSpPr>
          <p:nvPr/>
        </p:nvSpPr>
        <p:spPr>
          <a:xfrm>
            <a:off x="5358384" y="3282696"/>
            <a:ext cx="2148840" cy="1408176"/>
          </a:xfrm>
          <a:prstGeom prst="roundRect">
            <a:avLst/>
          </a:prstGeom>
          <a:solidFill>
            <a:srgbClr val="FAFBFC"/>
          </a:solidFill>
          <a:ln w="15875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xmlns="" id="{6E15277A-AB21-487D-8566-D15DD5826A7F}"/>
              </a:ext>
            </a:extLst>
          </p:cNvPr>
          <p:cNvSpPr>
            <a:spLocks noGrp="1"/>
          </p:cNvSpPr>
          <p:nvPr/>
        </p:nvSpPr>
        <p:spPr>
          <a:xfrm>
            <a:off x="5404104" y="3328416"/>
            <a:ext cx="2057400" cy="31089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M2   ŽIVOTNI FOKUS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1069453-5A8F-4460-A840-C2E5837265BD}"/>
              </a:ext>
            </a:extLst>
          </p:cNvPr>
          <p:cNvSpPr>
            <a:spLocks noGrp="1"/>
          </p:cNvSpPr>
          <p:nvPr/>
        </p:nvSpPr>
        <p:spPr>
          <a:xfrm>
            <a:off x="5449824" y="3660151"/>
            <a:ext cx="1965960" cy="486287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Inputi: zaposleni, kapital + matematičke</a:t>
            </a:r>
            <a:r>
              <a:rPr sz="128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rezerve</a:t>
            </a:r>
            <a:endParaRPr sz="1280" b="1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789AB90-97B7-488D-AA69-10BA39C8BF00}"/>
              </a:ext>
            </a:extLst>
          </p:cNvPr>
          <p:cNvSpPr>
            <a:spLocks noGrp="1"/>
          </p:cNvSpPr>
          <p:nvPr/>
        </p:nvSpPr>
        <p:spPr>
          <a:xfrm>
            <a:off x="5449824" y="4052814"/>
            <a:ext cx="1965960" cy="444011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Outputi: premija život, premija neživot, prihod od ulaganja, ukupan prihod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xmlns="" id="{0CDB79E0-75C0-479B-BC23-E14F62C08762}"/>
              </a:ext>
            </a:extLst>
          </p:cNvPr>
          <p:cNvSpPr>
            <a:spLocks noGrp="1"/>
          </p:cNvSpPr>
          <p:nvPr/>
        </p:nvSpPr>
        <p:spPr>
          <a:xfrm>
            <a:off x="7589520" y="1783080"/>
            <a:ext cx="3794760" cy="2907792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E07693C-5BB1-48B3-ACFE-B79AF32FA904}"/>
              </a:ext>
            </a:extLst>
          </p:cNvPr>
          <p:cNvSpPr>
            <a:spLocks noGrp="1"/>
          </p:cNvSpPr>
          <p:nvPr/>
        </p:nvSpPr>
        <p:spPr>
          <a:xfrm>
            <a:off x="8708320" y="1778725"/>
            <a:ext cx="1557158" cy="323165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Graf</a:t>
            </a:r>
            <a:r>
              <a:rPr sz="15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robusnosti</a:t>
            </a:r>
            <a:endParaRPr sz="1500" b="1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xmlns="" id="{A196B61C-B4CE-484F-A514-CE3A5FC0A14A}"/>
              </a:ext>
            </a:extLst>
          </p:cNvPr>
          <p:cNvSpPr>
            <a:spLocks noGrp="1"/>
          </p:cNvSpPr>
          <p:nvPr/>
        </p:nvSpPr>
        <p:spPr>
          <a:xfrm>
            <a:off x="7781544" y="3958825"/>
            <a:ext cx="3392424" cy="256032"/>
          </a:xfrm>
          <a:prstGeom prst="roundRect">
            <a:avLst/>
          </a:prstGeom>
          <a:solidFill>
            <a:srgbClr val="F0F6EF"/>
          </a:solidFill>
          <a:ln>
            <a:solidFill>
              <a:srgbClr val="3F7F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A3 je referentni model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xmlns="" id="{C1F84B84-F1EC-4A82-AD31-E6D513463890}"/>
              </a:ext>
            </a:extLst>
          </p:cNvPr>
          <p:cNvSpPr>
            <a:spLocks noGrp="1"/>
          </p:cNvSpPr>
          <p:nvPr/>
        </p:nvSpPr>
        <p:spPr>
          <a:xfrm>
            <a:off x="7781544" y="4274820"/>
            <a:ext cx="3392424" cy="256032"/>
          </a:xfrm>
          <a:prstGeom prst="roundRect">
            <a:avLst/>
          </a:prstGeom>
          <a:solidFill>
            <a:srgbClr val="F5F7FA"/>
          </a:solidFill>
          <a:ln>
            <a:solidFill>
              <a:srgbClr val="123A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 fontScale="925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>
                <a:solidFill>
                  <a:srgbClr val="123A6B"/>
                </a:solidFill>
                <a:latin typeface="Cambria"/>
                <a:ea typeface="Cambria"/>
                <a:cs typeface="Cambria"/>
              </a:rPr>
              <a:t>Zaključci se ne mijenjaju</a:t>
            </a:r>
            <a:r>
              <a:rPr sz="1180" b="0">
                <a:solidFill>
                  <a:srgbClr val="123A6B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>
                <a:solidFill>
                  <a:srgbClr val="123A6B"/>
                </a:solidFill>
                <a:latin typeface="Cambria"/>
                <a:ea typeface="Cambria"/>
                <a:cs typeface="Cambria"/>
              </a:rPr>
              <a:t>promjenom</a:t>
            </a:r>
            <a:r>
              <a:rPr sz="1180" b="0">
                <a:solidFill>
                  <a:srgbClr val="123A6B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>
                <a:solidFill>
                  <a:srgbClr val="123A6B"/>
                </a:solidFill>
                <a:latin typeface="Cambria"/>
                <a:ea typeface="Cambria"/>
                <a:cs typeface="Cambria"/>
              </a:rPr>
              <a:t>specifikacije</a:t>
            </a:r>
            <a:endParaRPr sz="1180" b="0">
              <a:solidFill>
                <a:srgbClr val="123A6B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xmlns="" id="{1AA13E8E-FA6F-4E9E-AAAB-7DC10A2BD739}"/>
              </a:ext>
            </a:extLst>
          </p:cNvPr>
          <p:cNvSpPr>
            <a:spLocks noGrp="1"/>
          </p:cNvSpPr>
          <p:nvPr/>
        </p:nvSpPr>
        <p:spPr>
          <a:xfrm>
            <a:off x="768096" y="4769089"/>
            <a:ext cx="10616184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06455B65-30B5-4E5F-B9C4-C5E02409618B}"/>
              </a:ext>
            </a:extLst>
          </p:cNvPr>
          <p:cNvSpPr>
            <a:spLocks noGrp="1"/>
          </p:cNvSpPr>
          <p:nvPr/>
        </p:nvSpPr>
        <p:spPr>
          <a:xfrm>
            <a:off x="932688" y="4860970"/>
            <a:ext cx="10241280" cy="584775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Zašto je ovo važno? </a:t>
            </a:r>
            <a:r>
              <a:rPr sz="160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Robusnost potvrđuje da nalaz o efikasnosti nije proizvod jedne proizvoljne DEA specifikacije, nego stabilan rezultat kroz više modelskih postavki.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xmlns="" id="{6603C991-0E0D-46B5-B708-7D089895C971}"/>
              </a:ext>
            </a:extLst>
          </p:cNvPr>
          <p:cNvSpPr>
            <a:spLocks noGrp="1"/>
          </p:cNvSpPr>
          <p:nvPr/>
        </p:nvSpPr>
        <p:spPr>
          <a:xfrm>
            <a:off x="768096" y="5445745"/>
            <a:ext cx="10616184" cy="644159"/>
          </a:xfrm>
          <a:prstGeom prst="roundRect">
            <a:avLst/>
          </a:prstGeom>
          <a:solidFill>
            <a:srgbClr val="0A2745"/>
          </a:solidFill>
          <a:ln>
            <a:solidFill>
              <a:srgbClr val="0A27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8BC4EB9F-44E9-47E6-BF3B-21A5D0FBFF65}"/>
              </a:ext>
            </a:extLst>
          </p:cNvPr>
          <p:cNvSpPr>
            <a:spLocks noGrp="1"/>
          </p:cNvSpPr>
          <p:nvPr/>
        </p:nvSpPr>
        <p:spPr>
          <a:xfrm>
            <a:off x="1223563" y="5525762"/>
            <a:ext cx="9714391" cy="369332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Apsolutni nivoi efikasnosti zavise od specifikacije, ali osnovni uzlazni vremenski obrazac ostaje stabilan kroz svih šest modela.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04A38225-19CD-427E-AB68-714B861ACA25}"/>
              </a:ext>
            </a:extLst>
          </p:cNvPr>
          <p:cNvSpPr>
            <a:spLocks noGrp="1"/>
          </p:cNvSpPr>
          <p:nvPr/>
        </p:nvSpPr>
        <p:spPr>
          <a:xfrm>
            <a:off x="1417320" y="6173559"/>
            <a:ext cx="8229600" cy="269304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850" i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Izvor: Zaimović (2026), poglavlje 4; modeli A1, A2, A3, A4, M1 i M2. izračun i obrada autora.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73A4A080-60D5-48AE-BBE0-AA8C96A6A36A}"/>
              </a:ext>
            </a:extLst>
          </p:cNvPr>
          <p:cNvSpPr>
            <a:spLocks noGrp="1"/>
          </p:cNvSpPr>
          <p:nvPr/>
        </p:nvSpPr>
        <p:spPr>
          <a:xfrm>
            <a:off x="640080" y="6537960"/>
            <a:ext cx="10927080" cy="9144"/>
          </a:xfrm>
          <a:prstGeom prst="rect">
            <a:avLst/>
          </a:prstGeom>
          <a:solidFill>
            <a:srgbClr val="BEC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0499E462-7C2F-487C-9C58-09E0B1979D70}"/>
              </a:ext>
            </a:extLst>
          </p:cNvPr>
          <p:cNvSpPr>
            <a:spLocks noGrp="1"/>
          </p:cNvSpPr>
          <p:nvPr/>
        </p:nvSpPr>
        <p:spPr>
          <a:xfrm>
            <a:off x="6313790" y="6589203"/>
            <a:ext cx="5342709" cy="105996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Efikasnost  |  robusnost modela  |  DEA specifikacije</a:t>
            </a:r>
          </a:p>
        </p:txBody>
      </p:sp>
      <p:pic>
        <p:nvPicPr>
          <p:cNvPr id="94" name="Picture 4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41630" y="2133367"/>
            <a:ext cx="3090538" cy="1766022"/>
          </a:xfrm>
          <a:prstGeom prst="rect">
            <a:avLst/>
          </a:prstGeom>
        </p:spPr>
      </p:pic>
      <p:pic>
        <p:nvPicPr>
          <p:cNvPr id="95" name="Picture 4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6118884"/>
            <a:ext cx="932688" cy="746150"/>
          </a:xfrm>
          <a:prstGeom prst="rect">
            <a:avLst/>
          </a:prstGeom>
        </p:spPr>
      </p:pic>
      <p:pic>
        <p:nvPicPr>
          <p:cNvPr id="96" name="Picture 4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2600" y="-1"/>
            <a:ext cx="1776984" cy="85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571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AEFD2C8-C0E5-4F0A-AB5E-E218E034DA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BB25C61-6C04-4F71-BCF6-7C23D6C7EA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530352"/>
          </a:xfrm>
          <a:prstGeom prst="rect">
            <a:avLst/>
          </a:prstGeom>
          <a:solidFill>
            <a:srgbClr val="12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3020D1B-61AE-4DF4-901F-D30532F9A337}"/>
              </a:ext>
            </a:extLst>
          </p:cNvPr>
          <p:cNvSpPr>
            <a:spLocks noGrp="1"/>
          </p:cNvSpPr>
          <p:nvPr/>
        </p:nvSpPr>
        <p:spPr>
          <a:xfrm>
            <a:off x="0" y="530352"/>
            <a:ext cx="12191695" cy="27432"/>
          </a:xfrm>
          <a:prstGeom prst="rect">
            <a:avLst/>
          </a:prstGeom>
          <a:solidFill>
            <a:srgbClr val="4C8C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06" y="6159679"/>
            <a:ext cx="823266" cy="6835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15D0F15-CE48-4EAA-AA44-484781FC3BDC}"/>
              </a:ext>
            </a:extLst>
          </p:cNvPr>
          <p:cNvSpPr>
            <a:spLocks noGrp="1"/>
          </p:cNvSpPr>
          <p:nvPr/>
        </p:nvSpPr>
        <p:spPr>
          <a:xfrm>
            <a:off x="822960" y="109728"/>
            <a:ext cx="242316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  <a:endParaRPr sz="1200" b="1">
              <a:solidFill>
                <a:srgbClr val="FFFFFF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B07A7F1-F07F-42BC-8EA8-3A62262305CE}"/>
              </a:ext>
            </a:extLst>
          </p:cNvPr>
          <p:cNvSpPr>
            <a:spLocks noGrp="1"/>
          </p:cNvSpPr>
          <p:nvPr/>
        </p:nvSpPr>
        <p:spPr>
          <a:xfrm>
            <a:off x="2793492" y="131356"/>
            <a:ext cx="841248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8C24795-2636-408D-976B-10CC5671A7FC}"/>
              </a:ext>
            </a:extLst>
          </p:cNvPr>
          <p:cNvSpPr>
            <a:spLocks noGrp="1"/>
          </p:cNvSpPr>
          <p:nvPr/>
        </p:nvSpPr>
        <p:spPr>
          <a:xfrm>
            <a:off x="8461738" y="98122"/>
            <a:ext cx="178308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 TRŽIŠTA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1175327-0273-4731-9228-A706A38E4373}"/>
              </a:ext>
            </a:extLst>
          </p:cNvPr>
          <p:cNvSpPr>
            <a:spLocks noGrp="1"/>
          </p:cNvSpPr>
          <p:nvPr/>
        </p:nvSpPr>
        <p:spPr>
          <a:xfrm>
            <a:off x="658368" y="850392"/>
            <a:ext cx="50292" cy="475488"/>
          </a:xfrm>
          <a:prstGeom prst="rect">
            <a:avLst/>
          </a:prstGeom>
          <a:solidFill>
            <a:srgbClr val="4C8C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D5F30FB-B647-4B98-BB77-1EDDAE8B8E52}"/>
              </a:ext>
            </a:extLst>
          </p:cNvPr>
          <p:cNvSpPr>
            <a:spLocks noGrp="1"/>
          </p:cNvSpPr>
          <p:nvPr/>
        </p:nvSpPr>
        <p:spPr>
          <a:xfrm>
            <a:off x="708660" y="705642"/>
            <a:ext cx="10845839" cy="523220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Premija je rasla, ali dubina i struktura tržišta ostaju ograničene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0EE92BA-BD08-4FB4-9FC5-416B13C10C0A}"/>
              </a:ext>
            </a:extLst>
          </p:cNvPr>
          <p:cNvSpPr>
            <a:spLocks noGrp="1"/>
          </p:cNvSpPr>
          <p:nvPr/>
        </p:nvSpPr>
        <p:spPr>
          <a:xfrm>
            <a:off x="786384" y="1188720"/>
            <a:ext cx="10079041" cy="338554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60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Prije analize efikasnosti važno je razlikovati rast obima tržišta od stvarne finansijske dubine i strukturnog razvoja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xmlns="" id="{741B0905-B1AE-4579-A850-30C224F07C15}"/>
              </a:ext>
            </a:extLst>
          </p:cNvPr>
          <p:cNvSpPr>
            <a:spLocks noGrp="1"/>
          </p:cNvSpPr>
          <p:nvPr/>
        </p:nvSpPr>
        <p:spPr>
          <a:xfrm>
            <a:off x="786384" y="1645920"/>
            <a:ext cx="5669280" cy="3063240"/>
          </a:xfrm>
          <a:prstGeom prst="roundRect">
            <a:avLst/>
          </a:prstGeom>
          <a:solidFill>
            <a:srgbClr val="F5F7FA"/>
          </a:solidFill>
          <a:ln w="15240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60" name="Picture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1832" y="1828800"/>
            <a:ext cx="5321808" cy="233172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xmlns="" id="{90E56435-1F16-4759-BE0F-18CD634AE0A6}"/>
              </a:ext>
            </a:extLst>
          </p:cNvPr>
          <p:cNvSpPr>
            <a:spLocks noGrp="1"/>
          </p:cNvSpPr>
          <p:nvPr/>
        </p:nvSpPr>
        <p:spPr>
          <a:xfrm>
            <a:off x="987552" y="4261104"/>
            <a:ext cx="5266944" cy="310896"/>
          </a:xfrm>
          <a:prstGeom prst="roundRect">
            <a:avLst/>
          </a:prstGeom>
          <a:solidFill>
            <a:srgbClr val="12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472 mil. KM  →  1,085 mlrd. KM   |   +130% nominalni rast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xmlns="" id="{4FBC4EF4-725F-47FA-80BA-4B1C02765701}"/>
              </a:ext>
            </a:extLst>
          </p:cNvPr>
          <p:cNvSpPr>
            <a:spLocks noGrp="1"/>
          </p:cNvSpPr>
          <p:nvPr/>
        </p:nvSpPr>
        <p:spPr>
          <a:xfrm>
            <a:off x="6693408" y="1664208"/>
            <a:ext cx="2240280" cy="1417320"/>
          </a:xfrm>
          <a:prstGeom prst="roundRect">
            <a:avLst/>
          </a:prstGeom>
          <a:solidFill>
            <a:srgbClr val="F1F6FB"/>
          </a:solidFill>
          <a:ln w="13970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E13B381-9F7E-4985-891A-A0BC42A6357C}"/>
              </a:ext>
            </a:extLst>
          </p:cNvPr>
          <p:cNvSpPr>
            <a:spLocks noGrp="1"/>
          </p:cNvSpPr>
          <p:nvPr/>
        </p:nvSpPr>
        <p:spPr>
          <a:xfrm>
            <a:off x="6803136" y="1755648"/>
            <a:ext cx="2020824" cy="182880"/>
          </a:xfrm>
          <a:prstGeom prst="rect">
            <a:avLst/>
          </a:prstGeom>
          <a:noFill/>
        </p:spPr>
        <p:txBody>
          <a:bodyPr wrap="square" lIns="36576" tIns="18288" rIns="36576" bIns="18288">
            <a:normAutofit fontScale="850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123A6B"/>
                </a:solidFill>
                <a:latin typeface="Cambria"/>
                <a:ea typeface="Cambria"/>
                <a:cs typeface="Cambria"/>
              </a:rPr>
              <a:t>PENETRACIJA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F0B39C0-85E8-457E-9E7E-62424ED16479}"/>
              </a:ext>
            </a:extLst>
          </p:cNvPr>
          <p:cNvSpPr>
            <a:spLocks noGrp="1"/>
          </p:cNvSpPr>
          <p:nvPr/>
        </p:nvSpPr>
        <p:spPr>
          <a:xfrm>
            <a:off x="6803136" y="2075688"/>
            <a:ext cx="2020824" cy="310896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1,86%  →  2,02%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5D71004-31BC-4A98-99B3-16D1FB7C645D}"/>
              </a:ext>
            </a:extLst>
          </p:cNvPr>
          <p:cNvSpPr>
            <a:spLocks noGrp="1"/>
          </p:cNvSpPr>
          <p:nvPr/>
        </p:nvSpPr>
        <p:spPr>
          <a:xfrm>
            <a:off x="6784848" y="2697480"/>
            <a:ext cx="2057400" cy="219456"/>
          </a:xfrm>
          <a:prstGeom prst="rect">
            <a:avLst/>
          </a:prstGeom>
          <a:noFill/>
        </p:spPr>
        <p:txBody>
          <a:bodyPr wrap="square" lIns="36576" tIns="18288" rIns="36576" bIns="18288">
            <a:normAutofit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26C78"/>
                </a:solidFill>
                <a:latin typeface="Cambria"/>
                <a:ea typeface="Cambria"/>
                <a:cs typeface="Cambria"/>
              </a:rPr>
              <a:t>samo +0,16 p.p. u 15 godina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xmlns="" id="{7F2CD345-7D79-421B-9AAE-197C44ECF051}"/>
              </a:ext>
            </a:extLst>
          </p:cNvPr>
          <p:cNvSpPr>
            <a:spLocks noGrp="1"/>
          </p:cNvSpPr>
          <p:nvPr/>
        </p:nvSpPr>
        <p:spPr>
          <a:xfrm>
            <a:off x="9070848" y="1664208"/>
            <a:ext cx="2194560" cy="1417320"/>
          </a:xfrm>
          <a:prstGeom prst="roundRect">
            <a:avLst/>
          </a:prstGeom>
          <a:solidFill>
            <a:srgbClr val="F0F7EF"/>
          </a:solidFill>
          <a:ln w="13970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1E54491-B85A-4A94-9647-94A185AA7E2A}"/>
              </a:ext>
            </a:extLst>
          </p:cNvPr>
          <p:cNvSpPr>
            <a:spLocks noGrp="1"/>
          </p:cNvSpPr>
          <p:nvPr/>
        </p:nvSpPr>
        <p:spPr>
          <a:xfrm>
            <a:off x="9180576" y="1755648"/>
            <a:ext cx="1975104" cy="182880"/>
          </a:xfrm>
          <a:prstGeom prst="rect">
            <a:avLst/>
          </a:prstGeom>
          <a:noFill/>
        </p:spPr>
        <p:txBody>
          <a:bodyPr wrap="square" lIns="36576" tIns="18288" rIns="36576" bIns="18288">
            <a:normAutofit fontScale="850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GUSTINA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ED5557B-9E9A-46DD-AC13-555F370DD6E5}"/>
              </a:ext>
            </a:extLst>
          </p:cNvPr>
          <p:cNvSpPr>
            <a:spLocks noGrp="1"/>
          </p:cNvSpPr>
          <p:nvPr/>
        </p:nvSpPr>
        <p:spPr>
          <a:xfrm>
            <a:off x="9180576" y="2075688"/>
            <a:ext cx="1975104" cy="310896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133  →  318 KM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54F37CD-625B-4DDE-80A5-4783BEBD5217}"/>
              </a:ext>
            </a:extLst>
          </p:cNvPr>
          <p:cNvSpPr>
            <a:spLocks noGrp="1"/>
          </p:cNvSpPr>
          <p:nvPr/>
        </p:nvSpPr>
        <p:spPr>
          <a:xfrm>
            <a:off x="9162288" y="2697480"/>
            <a:ext cx="2011679" cy="219456"/>
          </a:xfrm>
          <a:prstGeom prst="rect">
            <a:avLst/>
          </a:prstGeom>
          <a:noFill/>
        </p:spPr>
        <p:txBody>
          <a:bodyPr wrap="square" lIns="36576" tIns="18288" rIns="36576" bIns="18288">
            <a:normAutofit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26C78"/>
                </a:solidFill>
                <a:latin typeface="Cambria"/>
                <a:ea typeface="Cambria"/>
                <a:cs typeface="Cambria"/>
              </a:rPr>
              <a:t>+139% po stanovniku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xmlns="" id="{8DE48B9F-BDAE-480D-AE31-7C3824DF5719}"/>
              </a:ext>
            </a:extLst>
          </p:cNvPr>
          <p:cNvSpPr>
            <a:spLocks noGrp="1"/>
          </p:cNvSpPr>
          <p:nvPr/>
        </p:nvSpPr>
        <p:spPr>
          <a:xfrm>
            <a:off x="6693408" y="3218688"/>
            <a:ext cx="2240280" cy="1261872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35B8934-0958-42F6-82A6-CA113618BA1B}"/>
              </a:ext>
            </a:extLst>
          </p:cNvPr>
          <p:cNvSpPr>
            <a:spLocks noGrp="1"/>
          </p:cNvSpPr>
          <p:nvPr/>
        </p:nvSpPr>
        <p:spPr>
          <a:xfrm>
            <a:off x="6803136" y="3310128"/>
            <a:ext cx="2020824" cy="182880"/>
          </a:xfrm>
          <a:prstGeom prst="rect">
            <a:avLst/>
          </a:prstGeom>
          <a:noFill/>
        </p:spPr>
        <p:txBody>
          <a:bodyPr wrap="square" lIns="36576" tIns="18288" rIns="36576" bIns="18288">
            <a:normAutofit fontScale="850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123A6B"/>
                </a:solidFill>
                <a:latin typeface="Cambria"/>
                <a:ea typeface="Cambria"/>
                <a:cs typeface="Cambria"/>
              </a:rPr>
              <a:t>BROJ DRUŠTAVA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D78ED7F5-40A5-4D0D-8F4A-3A9BE2ECB72C}"/>
              </a:ext>
            </a:extLst>
          </p:cNvPr>
          <p:cNvSpPr>
            <a:spLocks noGrp="1"/>
          </p:cNvSpPr>
          <p:nvPr/>
        </p:nvSpPr>
        <p:spPr>
          <a:xfrm>
            <a:off x="6803136" y="3630168"/>
            <a:ext cx="2020824" cy="310896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2</a:t>
            </a:r>
            <a:r>
              <a:rPr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6</a:t>
            </a:r>
            <a:r>
              <a:rPr sz="18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  →  24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1E76D2E-D584-472D-9667-484F69BD4FED}"/>
              </a:ext>
            </a:extLst>
          </p:cNvPr>
          <p:cNvSpPr>
            <a:spLocks noGrp="1"/>
          </p:cNvSpPr>
          <p:nvPr/>
        </p:nvSpPr>
        <p:spPr>
          <a:xfrm>
            <a:off x="6784848" y="4096512"/>
            <a:ext cx="2057400" cy="219456"/>
          </a:xfrm>
          <a:prstGeom prst="rect">
            <a:avLst/>
          </a:prstGeom>
          <a:noFill/>
        </p:spPr>
        <p:txBody>
          <a:bodyPr wrap="square" lIns="36576" tIns="18288" rIns="36576" bIns="18288">
            <a:normAutofit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26C78"/>
                </a:solidFill>
                <a:latin typeface="Cambria"/>
                <a:ea typeface="Cambria"/>
                <a:cs typeface="Cambria"/>
              </a:rPr>
              <a:t>manji broj subjekata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xmlns="" id="{A826C296-CDD3-4361-B2DD-A0F9BACCB723}"/>
              </a:ext>
            </a:extLst>
          </p:cNvPr>
          <p:cNvSpPr>
            <a:spLocks noGrp="1"/>
          </p:cNvSpPr>
          <p:nvPr/>
        </p:nvSpPr>
        <p:spPr>
          <a:xfrm>
            <a:off x="9070848" y="3218688"/>
            <a:ext cx="2194560" cy="1261872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C9BA2D4-5961-4A54-AAB7-50178EC304BF}"/>
              </a:ext>
            </a:extLst>
          </p:cNvPr>
          <p:cNvSpPr>
            <a:spLocks noGrp="1"/>
          </p:cNvSpPr>
          <p:nvPr/>
        </p:nvSpPr>
        <p:spPr>
          <a:xfrm>
            <a:off x="9180576" y="3310128"/>
            <a:ext cx="1975104" cy="182880"/>
          </a:xfrm>
          <a:prstGeom prst="rect">
            <a:avLst/>
          </a:prstGeom>
          <a:noFill/>
        </p:spPr>
        <p:txBody>
          <a:bodyPr wrap="square" lIns="36576" tIns="18288" rIns="36576" bIns="18288">
            <a:normAutofit fontScale="850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123A6B"/>
                </a:solidFill>
                <a:latin typeface="Cambria"/>
                <a:ea typeface="Cambria"/>
                <a:cs typeface="Cambria"/>
              </a:rPr>
              <a:t>STANOVNIŠTVO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D87FAA5-40F6-4410-B3B5-EA6C606CA7B3}"/>
              </a:ext>
            </a:extLst>
          </p:cNvPr>
          <p:cNvSpPr>
            <a:spLocks noGrp="1"/>
          </p:cNvSpPr>
          <p:nvPr/>
        </p:nvSpPr>
        <p:spPr>
          <a:xfrm>
            <a:off x="9180576" y="3630168"/>
            <a:ext cx="1975104" cy="310896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≈3,5  →  ≈3,4 mil.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A98C4BA-A7FC-47DC-BADC-895227D5C09D}"/>
              </a:ext>
            </a:extLst>
          </p:cNvPr>
          <p:cNvSpPr>
            <a:spLocks noGrp="1"/>
          </p:cNvSpPr>
          <p:nvPr/>
        </p:nvSpPr>
        <p:spPr>
          <a:xfrm>
            <a:off x="9162288" y="4096512"/>
            <a:ext cx="2011679" cy="219456"/>
          </a:xfrm>
          <a:prstGeom prst="rect">
            <a:avLst/>
          </a:prstGeom>
          <a:noFill/>
        </p:spPr>
        <p:txBody>
          <a:bodyPr wrap="square" lIns="36576" tIns="18288" rIns="36576" bIns="18288">
            <a:normAutofit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>
                <a:solidFill>
                  <a:srgbClr val="626C78"/>
                </a:solidFill>
                <a:latin typeface="Cambria"/>
                <a:ea typeface="Cambria"/>
                <a:cs typeface="Cambria"/>
              </a:rPr>
              <a:t>uža osiguranička baza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xmlns="" id="{03603AB9-09A9-44C4-9344-DB6C4542BBAA}"/>
              </a:ext>
            </a:extLst>
          </p:cNvPr>
          <p:cNvSpPr>
            <a:spLocks noGrp="1"/>
          </p:cNvSpPr>
          <p:nvPr/>
        </p:nvSpPr>
        <p:spPr>
          <a:xfrm>
            <a:off x="786384" y="4828032"/>
            <a:ext cx="5669280" cy="122529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xmlns="" id="{BB5C0F11-5DAC-4163-BF2E-7E571F7B9F0D}"/>
              </a:ext>
            </a:extLst>
          </p:cNvPr>
          <p:cNvSpPr>
            <a:spLocks noGrp="1"/>
          </p:cNvSpPr>
          <p:nvPr/>
        </p:nvSpPr>
        <p:spPr>
          <a:xfrm>
            <a:off x="6693408" y="4828032"/>
            <a:ext cx="4572000" cy="1225296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B67711D1-8E96-4EAD-A076-8D09E04B9791}"/>
              </a:ext>
            </a:extLst>
          </p:cNvPr>
          <p:cNvSpPr>
            <a:spLocks noGrp="1"/>
          </p:cNvSpPr>
          <p:nvPr/>
        </p:nvSpPr>
        <p:spPr>
          <a:xfrm>
            <a:off x="6876288" y="4837176"/>
            <a:ext cx="4206240" cy="182880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Šta podaci znače?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xmlns="" id="{614512BC-001D-4554-B426-7281520323E5}"/>
              </a:ext>
            </a:extLst>
          </p:cNvPr>
          <p:cNvSpPr>
            <a:spLocks noGrp="1"/>
          </p:cNvSpPr>
          <p:nvPr/>
        </p:nvSpPr>
        <p:spPr>
          <a:xfrm>
            <a:off x="786384" y="6163056"/>
            <a:ext cx="10479024" cy="630710"/>
          </a:xfrm>
          <a:prstGeom prst="roundRect">
            <a:avLst/>
          </a:prstGeom>
          <a:solidFill>
            <a:srgbClr val="0A2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Veće tržište nije isto što i dublje tržište – rast premije prati tek blago povećanje penetracije i samo umjerena promjena strukture portfelja.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C1858219-5B78-42CE-95A1-3AEB1CD78DB7}"/>
              </a:ext>
            </a:extLst>
          </p:cNvPr>
          <p:cNvSpPr>
            <a:spLocks noGrp="1"/>
          </p:cNvSpPr>
          <p:nvPr/>
        </p:nvSpPr>
        <p:spPr>
          <a:xfrm>
            <a:off x="8613648" y="6574310"/>
            <a:ext cx="2468880" cy="118872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Tržište  |  obim  |  dubina  |  struktura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9A774D65-6FB4-4CEA-A089-009BD13BC574}"/>
              </a:ext>
            </a:extLst>
          </p:cNvPr>
          <p:cNvSpPr>
            <a:spLocks noGrp="1"/>
          </p:cNvSpPr>
          <p:nvPr/>
        </p:nvSpPr>
        <p:spPr>
          <a:xfrm>
            <a:off x="6931152" y="5212080"/>
            <a:ext cx="4334256" cy="219456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• rast obima nije donio proporcionalan rast penetracije;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BEBDAD6-C39E-40BF-83EE-C590F65DF85B}"/>
              </a:ext>
            </a:extLst>
          </p:cNvPr>
          <p:cNvSpPr>
            <a:spLocks noGrp="1"/>
          </p:cNvSpPr>
          <p:nvPr/>
        </p:nvSpPr>
        <p:spPr>
          <a:xfrm>
            <a:off x="6931152" y="5431536"/>
            <a:ext cx="3977639" cy="164592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• udio životnog osiguranja oko petine tržišta;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64CDD5C0-A78C-450F-8515-213DA387DE05}"/>
              </a:ext>
            </a:extLst>
          </p:cNvPr>
          <p:cNvSpPr>
            <a:spLocks noGrp="1"/>
          </p:cNvSpPr>
          <p:nvPr/>
        </p:nvSpPr>
        <p:spPr>
          <a:xfrm>
            <a:off x="6931152" y="5650992"/>
            <a:ext cx="3977639" cy="164592"/>
          </a:xfrm>
          <a:prstGeom prst="rect">
            <a:avLst/>
          </a:prstGeom>
          <a:noFill/>
        </p:spPr>
        <p:txBody>
          <a:bodyPr wrap="square" lIns="36576" tIns="18288" rIns="36576" bIns="18288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• razvojna dubina tržišta i dalje je ograničena.</a:t>
            </a:r>
          </a:p>
        </p:txBody>
      </p:sp>
      <p:pic>
        <p:nvPicPr>
          <p:cNvPr id="86" name="Picture 4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322169" y="-28134"/>
            <a:ext cx="1869831" cy="876765"/>
          </a:xfrm>
          <a:prstGeom prst="rect">
            <a:avLst/>
          </a:prstGeom>
        </p:spPr>
      </p:pic>
      <p:pic>
        <p:nvPicPr>
          <p:cNvPr id="87" name="Picture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121952" y="4837176"/>
            <a:ext cx="5141688" cy="1216152"/>
          </a:xfrm>
          <a:prstGeom prst="rect">
            <a:avLst/>
          </a:prstGeom>
          <a:ln w="9525">
            <a:noFill/>
            <a:miter/>
          </a:ln>
        </p:spPr>
      </p:pic>
    </p:spTree>
    <p:extLst>
      <p:ext uri="{BB962C8B-B14F-4D97-AF65-F5344CB8AC3E}">
        <p14:creationId xmlns:p14="http://schemas.microsoft.com/office/powerpoint/2010/main" xmlns="" val="188005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xmlns="" id="{FF428B83-B144-41C7-B980-F6CE80C8F4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530352"/>
          </a:xfrm>
          <a:prstGeom prst="rect">
            <a:avLst/>
          </a:prstGeom>
          <a:solidFill>
            <a:srgbClr val="0B2F55"/>
          </a:solidFill>
          <a:ln w="12700">
            <a:solidFill>
              <a:srgbClr val="0B2F5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xmlns="" id="{E25A43C8-FD96-4F4E-B43E-B27121EBBE34}"/>
              </a:ext>
            </a:extLst>
          </p:cNvPr>
          <p:cNvSpPr>
            <a:spLocks noGrp="1"/>
          </p:cNvSpPr>
          <p:nvPr/>
        </p:nvSpPr>
        <p:spPr>
          <a:xfrm>
            <a:off x="0" y="530352"/>
            <a:ext cx="12191695" cy="32004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xmlns="" id="{4E833A04-3ECF-43D0-9092-5271E7DADEB9}"/>
              </a:ext>
            </a:extLst>
          </p:cNvPr>
          <p:cNvSpPr>
            <a:spLocks noGrp="1"/>
          </p:cNvSpPr>
          <p:nvPr/>
        </p:nvSpPr>
        <p:spPr>
          <a:xfrm>
            <a:off x="749808" y="146304"/>
            <a:ext cx="233172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  <a:endParaRPr sz="132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xmlns="" id="{B3DB564C-E523-4A84-9632-0222363FB7DF}"/>
              </a:ext>
            </a:extLst>
          </p:cNvPr>
          <p:cNvSpPr>
            <a:spLocks noGrp="1"/>
          </p:cNvSpPr>
          <p:nvPr/>
        </p:nvSpPr>
        <p:spPr>
          <a:xfrm>
            <a:off x="2779776" y="146304"/>
            <a:ext cx="50292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  <a:endParaRPr sz="132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xmlns="" id="{091D056F-11A4-4140-84A3-20ADFF3F882E}"/>
              </a:ext>
            </a:extLst>
          </p:cNvPr>
          <p:cNvSpPr>
            <a:spLocks noGrp="1"/>
          </p:cNvSpPr>
          <p:nvPr/>
        </p:nvSpPr>
        <p:spPr>
          <a:xfrm>
            <a:off x="8503498" y="146304"/>
            <a:ext cx="224028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 TRŽIŠTA</a:t>
            </a:r>
            <a:endParaRPr sz="140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xmlns="" id="{415EEE1C-B4FE-4713-83EE-65EE24F40908}"/>
              </a:ext>
            </a:extLst>
          </p:cNvPr>
          <p:cNvSpPr>
            <a:spLocks noGrp="1"/>
          </p:cNvSpPr>
          <p:nvPr/>
        </p:nvSpPr>
        <p:spPr>
          <a:xfrm>
            <a:off x="8190914" y="102342"/>
            <a:ext cx="32004" cy="274320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85000" lnSpcReduction="20000"/>
          </a:bodyPr>
          <a:lstStyle/>
          <a:p>
            <a:endParaRPr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xmlns="" id="{44D42C17-0D9F-4278-8D10-51C089D6A934}"/>
              </a:ext>
            </a:extLst>
          </p:cNvPr>
          <p:cNvSpPr>
            <a:spLocks noGrp="1"/>
          </p:cNvSpPr>
          <p:nvPr/>
        </p:nvSpPr>
        <p:spPr>
          <a:xfrm>
            <a:off x="640080" y="841248"/>
            <a:ext cx="50292" cy="548640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xmlns="" id="{D38620A6-6910-4F1F-BE0B-A28D04B045F2}"/>
              </a:ext>
            </a:extLst>
          </p:cNvPr>
          <p:cNvSpPr>
            <a:spLocks noGrp="1"/>
          </p:cNvSpPr>
          <p:nvPr/>
        </p:nvSpPr>
        <p:spPr>
          <a:xfrm>
            <a:off x="768096" y="731520"/>
            <a:ext cx="10835640" cy="42062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Tržišna struktura i intenzitet konkurencije</a:t>
            </a:r>
            <a:endParaRPr sz="26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xmlns="" id="{26DCF9D6-8D84-421C-A6A4-CB4AF032490D}"/>
              </a:ext>
            </a:extLst>
          </p:cNvPr>
          <p:cNvSpPr>
            <a:spLocks noGrp="1"/>
          </p:cNvSpPr>
          <p:nvPr/>
        </p:nvSpPr>
        <p:spPr>
          <a:xfrm>
            <a:off x="768096" y="1243584"/>
            <a:ext cx="1033272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HHI indeks u sektoru osiguranja BiH (2010–2024)</a:t>
            </a:r>
            <a:endParaRPr sz="170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xmlns="" id="{CFC9ADC9-3CE7-4BD1-A91B-5EBAF890A07C}"/>
              </a:ext>
            </a:extLst>
          </p:cNvPr>
          <p:cNvSpPr>
            <a:spLocks noGrp="1"/>
          </p:cNvSpPr>
          <p:nvPr/>
        </p:nvSpPr>
        <p:spPr>
          <a:xfrm>
            <a:off x="768096" y="1883664"/>
            <a:ext cx="201168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HHI indeks</a:t>
            </a:r>
            <a:endParaRPr sz="155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xmlns="" id="{1E6DFFE2-46B3-4E43-88C9-631B8529C9AF}"/>
              </a:ext>
            </a:extLst>
          </p:cNvPr>
          <p:cNvSpPr>
            <a:spLocks noGrp="1"/>
          </p:cNvSpPr>
          <p:nvPr/>
        </p:nvSpPr>
        <p:spPr>
          <a:xfrm>
            <a:off x="768096" y="2249424"/>
            <a:ext cx="1005840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700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2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0,0643</a:t>
            </a:r>
            <a:endParaRPr sz="320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xmlns="" id="{51EA6529-0A86-4A23-BC69-5BD3BB3826AF}"/>
              </a:ext>
            </a:extLst>
          </p:cNvPr>
          <p:cNvSpPr>
            <a:spLocks noGrp="1"/>
          </p:cNvSpPr>
          <p:nvPr/>
        </p:nvSpPr>
        <p:spPr>
          <a:xfrm>
            <a:off x="950976" y="2697480"/>
            <a:ext cx="64008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2010</a:t>
            </a:r>
            <a:endParaRPr sz="130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xmlns="" id="{98DBD844-A6B1-488B-BB54-A849689C1582}"/>
              </a:ext>
            </a:extLst>
          </p:cNvPr>
          <p:cNvSpPr>
            <a:spLocks noGrp="1"/>
          </p:cNvSpPr>
          <p:nvPr/>
        </p:nvSpPr>
        <p:spPr>
          <a:xfrm>
            <a:off x="1997874" y="2249424"/>
            <a:ext cx="310896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70A83B"/>
                </a:solidFill>
                <a:latin typeface="Cambria"/>
                <a:ea typeface="Cambria"/>
                <a:cs typeface="Cambria"/>
              </a:rPr>
              <a:t>→</a:t>
            </a:r>
            <a:endParaRPr sz="280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xmlns="" id="{3D91AC39-E01F-4B57-AFF6-0FC7CF261830}"/>
              </a:ext>
            </a:extLst>
          </p:cNvPr>
          <p:cNvSpPr>
            <a:spLocks noGrp="1"/>
          </p:cNvSpPr>
          <p:nvPr/>
        </p:nvSpPr>
        <p:spPr>
          <a:xfrm>
            <a:off x="2514600" y="2249424"/>
            <a:ext cx="1005840" cy="4114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700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2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0,0632</a:t>
            </a:r>
            <a:endParaRPr sz="320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xmlns="" id="{8B9ACB60-B8DD-4E1C-B592-C86B5E0045EE}"/>
              </a:ext>
            </a:extLst>
          </p:cNvPr>
          <p:cNvSpPr>
            <a:spLocks noGrp="1"/>
          </p:cNvSpPr>
          <p:nvPr/>
        </p:nvSpPr>
        <p:spPr>
          <a:xfrm>
            <a:off x="2578608" y="2697480"/>
            <a:ext cx="64008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2024</a:t>
            </a:r>
            <a:endParaRPr sz="130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xmlns="" id="{2D6E0658-6223-43D8-AC07-5667009C645D}"/>
              </a:ext>
            </a:extLst>
          </p:cNvPr>
          <p:cNvSpPr>
            <a:spLocks noGrp="1"/>
          </p:cNvSpPr>
          <p:nvPr/>
        </p:nvSpPr>
        <p:spPr>
          <a:xfrm>
            <a:off x="768096" y="3127248"/>
            <a:ext cx="2697480" cy="0"/>
          </a:xfrm>
          <a:prstGeom prst="line">
            <a:avLst/>
          </a:prstGeom>
          <a:noFill/>
          <a:ln w="12700">
            <a:solidFill>
              <a:srgbClr val="B7C0CB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xmlns="" id="{93630DE9-3588-4963-9113-5A954626D992}"/>
              </a:ext>
            </a:extLst>
          </p:cNvPr>
          <p:cNvSpPr>
            <a:spLocks noGrp="1"/>
          </p:cNvSpPr>
          <p:nvPr/>
        </p:nvSpPr>
        <p:spPr>
          <a:xfrm>
            <a:off x="768096" y="3429000"/>
            <a:ext cx="1143000" cy="38404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xmlns="" id="{36B2FC90-67D5-44BC-96AE-E3B06EE6588B}"/>
              </a:ext>
            </a:extLst>
          </p:cNvPr>
          <p:cNvSpPr>
            <a:spLocks noGrp="1"/>
          </p:cNvSpPr>
          <p:nvPr/>
        </p:nvSpPr>
        <p:spPr>
          <a:xfrm>
            <a:off x="2231136" y="3474720"/>
            <a:ext cx="1307592" cy="40233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xmlns="" id="{058DEAB7-3C2F-4B5B-B20C-D771278BFEBB}"/>
              </a:ext>
            </a:extLst>
          </p:cNvPr>
          <p:cNvSpPr>
            <a:spLocks noGrp="1"/>
          </p:cNvSpPr>
          <p:nvPr/>
        </p:nvSpPr>
        <p:spPr>
          <a:xfrm>
            <a:off x="749807" y="3474720"/>
            <a:ext cx="3045815" cy="1476842"/>
          </a:xfrm>
          <a:prstGeom prst="rect">
            <a:avLst/>
          </a:prstGeom>
          <a:solidFill>
            <a:srgbClr val="EAF3E5"/>
          </a:solidFill>
          <a:ln w="12700">
            <a:solidFill>
              <a:srgbClr val="D4E6CB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algn="ctr"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15 godina konsolidacije a tržišna koncentracija gotovo ista: HHI 643 → 632.</a:t>
            </a:r>
            <a:endParaRPr sz="1550" b="1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xmlns="" id="{3774DD90-1402-441B-9628-134297D0A362}"/>
              </a:ext>
            </a:extLst>
          </p:cNvPr>
          <p:cNvSpPr>
            <a:spLocks noGrp="1"/>
          </p:cNvSpPr>
          <p:nvPr/>
        </p:nvSpPr>
        <p:spPr>
          <a:xfrm>
            <a:off x="4069080" y="1847088"/>
            <a:ext cx="708660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Tržišna koncentracija u sektoru osiguranja BiH</a:t>
            </a:r>
            <a:endParaRPr sz="1600"/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xmlns="" id="{38B99EC2-CE01-432A-A89E-AE60DD106331}"/>
              </a:ext>
            </a:extLst>
          </p:cNvPr>
          <p:cNvSpPr>
            <a:spLocks noGrp="1"/>
          </p:cNvSpPr>
          <p:nvPr/>
        </p:nvSpPr>
        <p:spPr>
          <a:xfrm>
            <a:off x="768096" y="5321808"/>
            <a:ext cx="10899648" cy="530352"/>
          </a:xfrm>
          <a:prstGeom prst="rect">
            <a:avLst/>
          </a:prstGeom>
          <a:solidFill>
            <a:srgbClr val="0A2745"/>
          </a:solidFill>
          <a:ln w="12700">
            <a:solidFill>
              <a:srgbClr val="0A2745"/>
            </a:solidFill>
          </a:ln>
        </p:spPr>
        <p:txBody>
          <a:bodyPr wrap="square" lIns="36576" tIns="18288" rIns="36576" bIns="18288" anchor="ctr">
            <a:normAutofit lnSpcReduction="10000"/>
          </a:bodyPr>
          <a:lstStyle/>
          <a:p>
            <a:pPr algn="ctr">
              <a:buNone/>
            </a:pPr>
            <a:r>
              <a:rPr b="1" i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Tržište osiguranja BiH tokom cijelog perioda ostaje nekoncentrirano i visoko konkurentno, uz pad koncentracije do 2017. i povrat koncentracije nakon toga.</a:t>
            </a:r>
            <a:endParaRPr i="1"/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xmlns="" id="{71941F7B-BDE0-426B-8EAA-A09007833581}"/>
              </a:ext>
            </a:extLst>
          </p:cNvPr>
          <p:cNvSpPr>
            <a:spLocks noGrp="1"/>
          </p:cNvSpPr>
          <p:nvPr/>
        </p:nvSpPr>
        <p:spPr>
          <a:xfrm>
            <a:off x="1271016" y="6003035"/>
            <a:ext cx="912325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850" i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              Izvor: izračun i obrada autora na osnovu podataka entitetskih agencija za nadzor osiguranja.</a:t>
            </a:r>
            <a:endParaRPr sz="1000"/>
          </a:p>
        </p:txBody>
      </p:sp>
      <p:sp>
        <p:nvSpPr>
          <p:cNvPr id="26" name="Shape 22">
            <a:extLst>
              <a:ext uri="{FF2B5EF4-FFF2-40B4-BE49-F238E27FC236}">
                <a16:creationId xmlns:a16="http://schemas.microsoft.com/office/drawing/2014/main" xmlns="" id="{3E5C1D51-55EF-46B8-9BFF-D0CFF9A218C7}"/>
              </a:ext>
            </a:extLst>
          </p:cNvPr>
          <p:cNvSpPr>
            <a:spLocks noGrp="1"/>
          </p:cNvSpPr>
          <p:nvPr/>
        </p:nvSpPr>
        <p:spPr>
          <a:xfrm>
            <a:off x="640080" y="6428232"/>
            <a:ext cx="10881360" cy="0"/>
          </a:xfrm>
          <a:prstGeom prst="line">
            <a:avLst/>
          </a:prstGeom>
          <a:noFill/>
          <a:ln w="8890">
            <a:solidFill>
              <a:srgbClr val="B7C0CB">
                <a:alpha val="70000"/>
              </a:srgbClr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xmlns="" id="{C41A8032-5207-4749-884C-58884164F04A}"/>
              </a:ext>
            </a:extLst>
          </p:cNvPr>
          <p:cNvSpPr>
            <a:spLocks noGrp="1"/>
          </p:cNvSpPr>
          <p:nvPr/>
        </p:nvSpPr>
        <p:spPr>
          <a:xfrm>
            <a:off x="658368" y="6483096"/>
            <a:ext cx="10698480" cy="1645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Efikasnost  |  tržišna koncentracija  |  održivost</a:t>
            </a:r>
            <a:endParaRPr sz="1000"/>
          </a:p>
        </p:txBody>
      </p:sp>
      <p:pic>
        <p:nvPicPr>
          <p:cNvPr id="55" name="Picture 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16750"/>
            <a:ext cx="1060353" cy="848283"/>
          </a:xfrm>
          <a:prstGeom prst="rect">
            <a:avLst/>
          </a:prstGeom>
        </p:spPr>
      </p:pic>
      <p:pic>
        <p:nvPicPr>
          <p:cNvPr id="56" name="Picture 2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15016" y="-1"/>
            <a:ext cx="1776984" cy="859537"/>
          </a:xfrm>
          <a:prstGeom prst="rect">
            <a:avLst/>
          </a:prstGeom>
        </p:spPr>
      </p:pic>
      <p:pic>
        <p:nvPicPr>
          <p:cNvPr id="57" name="Picture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914383" y="2103120"/>
            <a:ext cx="7186433" cy="3218688"/>
          </a:xfrm>
          <a:prstGeom prst="rect">
            <a:avLst/>
          </a:prstGeom>
          <a:ln w="9525">
            <a:noFill/>
            <a:miter/>
          </a:ln>
        </p:spPr>
      </p:pic>
    </p:spTree>
    <p:extLst>
      <p:ext uri="{BB962C8B-B14F-4D97-AF65-F5344CB8AC3E}">
        <p14:creationId xmlns:p14="http://schemas.microsoft.com/office/powerpoint/2010/main" xmlns="" val="207841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xmlns="" id="{AEA2A190-2457-4584-9C55-91FEC6EAB83A}"/>
              </a:ext>
            </a:extLst>
          </p:cNvPr>
          <p:cNvSpPr>
            <a:spLocks noGrp="1"/>
          </p:cNvSpPr>
          <p:nvPr/>
        </p:nvSpPr>
        <p:spPr>
          <a:xfrm>
            <a:off x="17889" y="9144"/>
            <a:ext cx="12191695" cy="530352"/>
          </a:xfrm>
          <a:prstGeom prst="rect">
            <a:avLst/>
          </a:prstGeom>
          <a:solidFill>
            <a:srgbClr val="0B2F55"/>
          </a:solidFill>
          <a:ln w="12700">
            <a:solidFill>
              <a:srgbClr val="0B2F5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xmlns="" id="{3E77C59E-95E9-4F82-A350-64DB54F31AD3}"/>
              </a:ext>
            </a:extLst>
          </p:cNvPr>
          <p:cNvSpPr>
            <a:spLocks noGrp="1"/>
          </p:cNvSpPr>
          <p:nvPr/>
        </p:nvSpPr>
        <p:spPr>
          <a:xfrm>
            <a:off x="0" y="530352"/>
            <a:ext cx="12191695" cy="32004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xmlns="" id="{DC85C914-B180-4003-818A-8E754FB6A7D3}"/>
              </a:ext>
            </a:extLst>
          </p:cNvPr>
          <p:cNvSpPr>
            <a:spLocks noGrp="1"/>
          </p:cNvSpPr>
          <p:nvPr/>
        </p:nvSpPr>
        <p:spPr>
          <a:xfrm>
            <a:off x="749808" y="146304"/>
            <a:ext cx="233172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  <a:endParaRPr sz="132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xmlns="" id="{CCA034B4-DB67-49EF-8173-FBA0DE3206B0}"/>
              </a:ext>
            </a:extLst>
          </p:cNvPr>
          <p:cNvSpPr>
            <a:spLocks noGrp="1"/>
          </p:cNvSpPr>
          <p:nvPr/>
        </p:nvSpPr>
        <p:spPr>
          <a:xfrm>
            <a:off x="2756365" y="146480"/>
            <a:ext cx="50292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  <a:endParaRPr sz="132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xmlns="" id="{26085AFD-9B8C-4D7D-A7B6-CDE25242F5AC}"/>
              </a:ext>
            </a:extLst>
          </p:cNvPr>
          <p:cNvSpPr>
            <a:spLocks noGrp="1"/>
          </p:cNvSpPr>
          <p:nvPr/>
        </p:nvSpPr>
        <p:spPr>
          <a:xfrm>
            <a:off x="7676388" y="160020"/>
            <a:ext cx="224028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 TRŽIŠTA</a:t>
            </a:r>
            <a:endParaRPr sz="110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xmlns="" id="{67D0299A-D2B9-4FBD-96AE-ADDE4B80A1F7}"/>
              </a:ext>
            </a:extLst>
          </p:cNvPr>
          <p:cNvSpPr>
            <a:spLocks noGrp="1"/>
          </p:cNvSpPr>
          <p:nvPr/>
        </p:nvSpPr>
        <p:spPr>
          <a:xfrm>
            <a:off x="7466627" y="153069"/>
            <a:ext cx="32004" cy="274320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85000" lnSpcReduction="20000"/>
          </a:bodyPr>
          <a:lstStyle/>
          <a:p>
            <a:endParaRPr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xmlns="" id="{9CD3B561-5EFE-4515-BF1A-3381FA568CF5}"/>
              </a:ext>
            </a:extLst>
          </p:cNvPr>
          <p:cNvSpPr>
            <a:spLocks noGrp="1"/>
          </p:cNvSpPr>
          <p:nvPr/>
        </p:nvSpPr>
        <p:spPr>
          <a:xfrm>
            <a:off x="640080" y="841248"/>
            <a:ext cx="50292" cy="548640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xmlns="" id="{328A3A8E-E451-4206-A41C-2B26BC86C5BA}"/>
              </a:ext>
            </a:extLst>
          </p:cNvPr>
          <p:cNvSpPr>
            <a:spLocks noGrp="1"/>
          </p:cNvSpPr>
          <p:nvPr/>
        </p:nvSpPr>
        <p:spPr>
          <a:xfrm>
            <a:off x="768096" y="635508"/>
            <a:ext cx="10835640" cy="42062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Kretanje tehničke efikasnosti tržišta</a:t>
            </a:r>
            <a:endParaRPr sz="26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xmlns="" id="{0786E8BA-5BB6-4CDB-BCA1-F9BF92FFDC1E}"/>
              </a:ext>
            </a:extLst>
          </p:cNvPr>
          <p:cNvSpPr>
            <a:spLocks noGrp="1"/>
          </p:cNvSpPr>
          <p:nvPr/>
        </p:nvSpPr>
        <p:spPr>
          <a:xfrm>
            <a:off x="768096" y="1243584"/>
            <a:ext cx="1033272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Rezultati Window DEA analize</a:t>
            </a:r>
            <a:r>
              <a:rPr sz="17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četverogodišnjih prozora na nominalnim vrijednostima (2010–2024):</a:t>
            </a:r>
            <a:endParaRPr sz="170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xmlns="" id="{CE84EF2D-DBA4-411B-9969-305B48BEEAAE}"/>
              </a:ext>
            </a:extLst>
          </p:cNvPr>
          <p:cNvSpPr>
            <a:spLocks noGrp="1"/>
          </p:cNvSpPr>
          <p:nvPr/>
        </p:nvSpPr>
        <p:spPr>
          <a:xfrm>
            <a:off x="768096" y="1746504"/>
            <a:ext cx="3154680" cy="786384"/>
          </a:xfrm>
          <a:prstGeom prst="roundRect">
            <a:avLst/>
          </a:prstGeom>
          <a:solidFill>
            <a:srgbClr val="EAF3E5"/>
          </a:solidFill>
          <a:ln w="12700">
            <a:solidFill>
              <a:srgbClr val="B9D2AE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xmlns="" id="{8E7A9DAA-F33F-4FAF-A391-FF5E86D038D7}"/>
              </a:ext>
            </a:extLst>
          </p:cNvPr>
          <p:cNvSpPr>
            <a:spLocks noGrp="1"/>
          </p:cNvSpPr>
          <p:nvPr/>
        </p:nvSpPr>
        <p:spPr>
          <a:xfrm>
            <a:off x="932688" y="1828800"/>
            <a:ext cx="100584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77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0,7572</a:t>
            </a:r>
            <a:endParaRPr sz="230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xmlns="" id="{971B67E9-C543-4A71-848A-EBB5139CE1FF}"/>
              </a:ext>
            </a:extLst>
          </p:cNvPr>
          <p:cNvSpPr>
            <a:spLocks noGrp="1"/>
          </p:cNvSpPr>
          <p:nvPr/>
        </p:nvSpPr>
        <p:spPr>
          <a:xfrm>
            <a:off x="1938528" y="1837944"/>
            <a:ext cx="155448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početni prozor</a:t>
            </a:r>
            <a:endParaRPr sz="142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xmlns="" id="{3749B5AD-67B7-4522-9F2A-A5BF4D06178F}"/>
              </a:ext>
            </a:extLst>
          </p:cNvPr>
          <p:cNvSpPr>
            <a:spLocks noGrp="1"/>
          </p:cNvSpPr>
          <p:nvPr/>
        </p:nvSpPr>
        <p:spPr>
          <a:xfrm>
            <a:off x="1938528" y="2112264"/>
            <a:ext cx="1280160" cy="17373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2010–2013</a:t>
            </a:r>
            <a:endParaRPr sz="125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xmlns="" id="{F84E56A7-BD69-470E-A55E-3DB6DA7D08D0}"/>
              </a:ext>
            </a:extLst>
          </p:cNvPr>
          <p:cNvSpPr>
            <a:spLocks noGrp="1"/>
          </p:cNvSpPr>
          <p:nvPr/>
        </p:nvSpPr>
        <p:spPr>
          <a:xfrm>
            <a:off x="4169664" y="1746504"/>
            <a:ext cx="3154680" cy="786384"/>
          </a:xfrm>
          <a:prstGeom prst="roundRect">
            <a:avLst/>
          </a:prstGeom>
          <a:solidFill>
            <a:srgbClr val="EAF3E5"/>
          </a:solidFill>
          <a:ln w="12700">
            <a:solidFill>
              <a:srgbClr val="B9D2AE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xmlns="" id="{8A91F50C-0010-4FC1-A039-53976AE4D4E0}"/>
              </a:ext>
            </a:extLst>
          </p:cNvPr>
          <p:cNvSpPr>
            <a:spLocks noGrp="1"/>
          </p:cNvSpPr>
          <p:nvPr/>
        </p:nvSpPr>
        <p:spPr>
          <a:xfrm>
            <a:off x="4334256" y="1828800"/>
            <a:ext cx="100584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77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0,9135</a:t>
            </a:r>
            <a:endParaRPr sz="230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xmlns="" id="{F96FA10B-5D69-41E2-9C14-607BC3E8FC17}"/>
              </a:ext>
            </a:extLst>
          </p:cNvPr>
          <p:cNvSpPr>
            <a:spLocks noGrp="1"/>
          </p:cNvSpPr>
          <p:nvPr/>
        </p:nvSpPr>
        <p:spPr>
          <a:xfrm>
            <a:off x="5340096" y="1837944"/>
            <a:ext cx="155448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završni prozor</a:t>
            </a:r>
            <a:endParaRPr sz="142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xmlns="" id="{2DEECBA7-6BA0-45BD-A508-AED9D6168733}"/>
              </a:ext>
            </a:extLst>
          </p:cNvPr>
          <p:cNvSpPr>
            <a:spLocks noGrp="1"/>
          </p:cNvSpPr>
          <p:nvPr/>
        </p:nvSpPr>
        <p:spPr>
          <a:xfrm>
            <a:off x="5340096" y="2112264"/>
            <a:ext cx="1280160" cy="17373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2021–2024</a:t>
            </a:r>
            <a:endParaRPr sz="1250"/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xmlns="" id="{F9AEA376-FEB5-4735-BF20-3DF20F0861B7}"/>
              </a:ext>
            </a:extLst>
          </p:cNvPr>
          <p:cNvSpPr>
            <a:spLocks noGrp="1"/>
          </p:cNvSpPr>
          <p:nvPr/>
        </p:nvSpPr>
        <p:spPr>
          <a:xfrm>
            <a:off x="7571232" y="1746504"/>
            <a:ext cx="4096512" cy="786384"/>
          </a:xfrm>
          <a:prstGeom prst="roundRect">
            <a:avLst/>
          </a:prstGeom>
          <a:solidFill>
            <a:srgbClr val="F3F6FA"/>
          </a:solidFill>
          <a:ln w="12700">
            <a:solidFill>
              <a:srgbClr val="C8D6E6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xmlns="" id="{88F2D89A-B31D-453C-9079-91A09690915A}"/>
              </a:ext>
            </a:extLst>
          </p:cNvPr>
          <p:cNvSpPr>
            <a:spLocks noGrp="1"/>
          </p:cNvSpPr>
          <p:nvPr/>
        </p:nvSpPr>
        <p:spPr>
          <a:xfrm>
            <a:off x="7754112" y="1828800"/>
            <a:ext cx="91440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77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0B2F55"/>
                </a:solidFill>
                <a:latin typeface="Cambria"/>
                <a:ea typeface="Cambria"/>
                <a:cs typeface="Cambria"/>
              </a:rPr>
              <a:t>−49%</a:t>
            </a:r>
            <a:endParaRPr sz="230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xmlns="" id="{9F6B9064-4B73-4A69-A67C-F99445BA6A0E}"/>
              </a:ext>
            </a:extLst>
          </p:cNvPr>
          <p:cNvSpPr>
            <a:spLocks noGrp="1"/>
          </p:cNvSpPr>
          <p:nvPr/>
        </p:nvSpPr>
        <p:spPr>
          <a:xfrm>
            <a:off x="8705088" y="1837944"/>
            <a:ext cx="242316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smanjenje disperzije</a:t>
            </a:r>
            <a:endParaRPr sz="1420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xmlns="" id="{A06856C0-2719-45F3-8F20-081D6D792DC8}"/>
              </a:ext>
            </a:extLst>
          </p:cNvPr>
          <p:cNvSpPr>
            <a:spLocks noGrp="1"/>
          </p:cNvSpPr>
          <p:nvPr/>
        </p:nvSpPr>
        <p:spPr>
          <a:xfrm>
            <a:off x="8705088" y="2112264"/>
            <a:ext cx="2057400" cy="17373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SD: 0,1803 → 0,0924</a:t>
            </a:r>
            <a:endParaRPr sz="1250"/>
          </a:p>
        </p:txBody>
      </p:sp>
      <p:pic>
        <p:nvPicPr>
          <p:cNvPr id="55" name="Imag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8096" y="2697480"/>
            <a:ext cx="10899648" cy="2962656"/>
          </a:xfrm>
          <a:prstGeom prst="rect">
            <a:avLst/>
          </a:prstGeom>
        </p:spPr>
      </p:pic>
      <p:sp>
        <p:nvSpPr>
          <p:cNvPr id="25" name="Text 21">
            <a:extLst>
              <a:ext uri="{FF2B5EF4-FFF2-40B4-BE49-F238E27FC236}">
                <a16:creationId xmlns:a16="http://schemas.microsoft.com/office/drawing/2014/main" xmlns="" id="{7D575997-B0FD-4DCA-86B6-D010E0638082}"/>
              </a:ext>
            </a:extLst>
          </p:cNvPr>
          <p:cNvSpPr>
            <a:spLocks noGrp="1"/>
          </p:cNvSpPr>
          <p:nvPr/>
        </p:nvSpPr>
        <p:spPr>
          <a:xfrm>
            <a:off x="768096" y="5751576"/>
            <a:ext cx="3337560" cy="347472"/>
          </a:xfrm>
          <a:prstGeom prst="rect">
            <a:avLst/>
          </a:prstGeom>
          <a:solidFill>
            <a:srgbClr val="EAF3E5"/>
          </a:solidFill>
          <a:ln w="12700">
            <a:solidFill>
              <a:srgbClr val="D4E6CB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RAST EFIKASNOSTI</a:t>
            </a:r>
            <a:endParaRPr sz="1400" i="1"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xmlns="" id="{387FFC7E-9663-42DD-8F24-CE6A6BA7172D}"/>
              </a:ext>
            </a:extLst>
          </p:cNvPr>
          <p:cNvSpPr>
            <a:spLocks noGrp="1"/>
          </p:cNvSpPr>
          <p:nvPr/>
        </p:nvSpPr>
        <p:spPr>
          <a:xfrm>
            <a:off x="4334256" y="5751576"/>
            <a:ext cx="3337560" cy="347472"/>
          </a:xfrm>
          <a:prstGeom prst="rect">
            <a:avLst/>
          </a:prstGeom>
          <a:solidFill>
            <a:srgbClr val="EAF3E5"/>
          </a:solidFill>
          <a:ln w="12700">
            <a:solidFill>
              <a:srgbClr val="D4E6CB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MANJA DISPERZIJA</a:t>
            </a:r>
            <a:endParaRPr sz="1400" i="1"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xmlns="" id="{84E819C6-1A6E-4700-9837-D7D8E8116665}"/>
              </a:ext>
            </a:extLst>
          </p:cNvPr>
          <p:cNvSpPr>
            <a:spLocks noGrp="1"/>
          </p:cNvSpPr>
          <p:nvPr/>
        </p:nvSpPr>
        <p:spPr>
          <a:xfrm>
            <a:off x="7900416" y="5751576"/>
            <a:ext cx="3767328" cy="347472"/>
          </a:xfrm>
          <a:prstGeom prst="rect">
            <a:avLst/>
          </a:prstGeom>
          <a:solidFill>
            <a:srgbClr val="F3F6FA"/>
          </a:solidFill>
          <a:ln w="12700">
            <a:solidFill>
              <a:srgbClr val="D9E1EA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KONVERGENCIJA NIJE POTPUNO UNIFORMNA</a:t>
            </a:r>
            <a:endParaRPr sz="1400" i="1"/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xmlns="" id="{A3C44A1E-F03A-4DEA-B684-E5E23048BF5F}"/>
              </a:ext>
            </a:extLst>
          </p:cNvPr>
          <p:cNvSpPr>
            <a:spLocks noGrp="1"/>
          </p:cNvSpPr>
          <p:nvPr/>
        </p:nvSpPr>
        <p:spPr>
          <a:xfrm>
            <a:off x="1417320" y="6215925"/>
            <a:ext cx="822960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850" i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Izvor: Zaimović (2026), Window DEA analiza, četverogodišnji prozori 2010–2024.</a:t>
            </a:r>
            <a:endParaRPr sz="1000"/>
          </a:p>
        </p:txBody>
      </p:sp>
      <p:sp>
        <p:nvSpPr>
          <p:cNvPr id="29" name="Shape 25">
            <a:extLst>
              <a:ext uri="{FF2B5EF4-FFF2-40B4-BE49-F238E27FC236}">
                <a16:creationId xmlns:a16="http://schemas.microsoft.com/office/drawing/2014/main" xmlns="" id="{40AF0581-C8BC-44F8-AAD5-6F94376810C8}"/>
              </a:ext>
            </a:extLst>
          </p:cNvPr>
          <p:cNvSpPr>
            <a:spLocks noGrp="1"/>
          </p:cNvSpPr>
          <p:nvPr/>
        </p:nvSpPr>
        <p:spPr>
          <a:xfrm>
            <a:off x="640080" y="6428232"/>
            <a:ext cx="10881360" cy="0"/>
          </a:xfrm>
          <a:prstGeom prst="line">
            <a:avLst/>
          </a:prstGeom>
          <a:noFill/>
          <a:ln w="8890">
            <a:solidFill>
              <a:srgbClr val="B7C0CB">
                <a:alpha val="70000"/>
              </a:srgbClr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30" name="Text 26">
            <a:extLst>
              <a:ext uri="{FF2B5EF4-FFF2-40B4-BE49-F238E27FC236}">
                <a16:creationId xmlns:a16="http://schemas.microsoft.com/office/drawing/2014/main" xmlns="" id="{E913A1F9-AE9E-4AC6-A851-AFA114D07437}"/>
              </a:ext>
            </a:extLst>
          </p:cNvPr>
          <p:cNvSpPr>
            <a:spLocks noGrp="1"/>
          </p:cNvSpPr>
          <p:nvPr/>
        </p:nvSpPr>
        <p:spPr>
          <a:xfrm>
            <a:off x="658368" y="6483096"/>
            <a:ext cx="10698480" cy="1645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Efikasnost  |  dinamika  |  konvergencija</a:t>
            </a:r>
            <a:endParaRPr sz="1000"/>
          </a:p>
        </p:txBody>
      </p:sp>
      <p:pic>
        <p:nvPicPr>
          <p:cNvPr id="62" name="Picture 3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6118884"/>
            <a:ext cx="932688" cy="746150"/>
          </a:xfrm>
          <a:prstGeom prst="rect">
            <a:avLst/>
          </a:prstGeom>
        </p:spPr>
      </p:pic>
      <p:pic>
        <p:nvPicPr>
          <p:cNvPr id="63" name="Picture 3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2600" y="-1"/>
            <a:ext cx="1776984" cy="85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002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xmlns="" id="{1DF2DCD8-5AD5-4010-8DDB-ED3CB3657E4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530352"/>
          </a:xfrm>
          <a:prstGeom prst="rect">
            <a:avLst/>
          </a:prstGeom>
          <a:solidFill>
            <a:srgbClr val="0B2F55"/>
          </a:solidFill>
          <a:ln w="12700">
            <a:solidFill>
              <a:srgbClr val="0B2F5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xmlns="" id="{55CF0B35-79E6-4DF2-AE1D-237419DE7B8D}"/>
              </a:ext>
            </a:extLst>
          </p:cNvPr>
          <p:cNvSpPr>
            <a:spLocks noGrp="1"/>
          </p:cNvSpPr>
          <p:nvPr/>
        </p:nvSpPr>
        <p:spPr>
          <a:xfrm>
            <a:off x="0" y="530352"/>
            <a:ext cx="12191695" cy="32004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xmlns="" id="{91CE51B2-683F-449A-AA30-52CAE558D104}"/>
              </a:ext>
            </a:extLst>
          </p:cNvPr>
          <p:cNvSpPr>
            <a:spLocks noGrp="1"/>
          </p:cNvSpPr>
          <p:nvPr/>
        </p:nvSpPr>
        <p:spPr>
          <a:xfrm>
            <a:off x="749808" y="146304"/>
            <a:ext cx="233172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  <a:endParaRPr sz="132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xmlns="" id="{0211E624-4462-422E-A866-EE6CCAD0A0B6}"/>
              </a:ext>
            </a:extLst>
          </p:cNvPr>
          <p:cNvSpPr>
            <a:spLocks noGrp="1"/>
          </p:cNvSpPr>
          <p:nvPr/>
        </p:nvSpPr>
        <p:spPr>
          <a:xfrm>
            <a:off x="2930652" y="146304"/>
            <a:ext cx="50292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  <a:endParaRPr sz="132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xmlns="" id="{1E7F3C2E-D5B9-4C0A-85EC-37FDCB077831}"/>
              </a:ext>
            </a:extLst>
          </p:cNvPr>
          <p:cNvSpPr>
            <a:spLocks noGrp="1"/>
          </p:cNvSpPr>
          <p:nvPr/>
        </p:nvSpPr>
        <p:spPr>
          <a:xfrm>
            <a:off x="7853289" y="128016"/>
            <a:ext cx="224028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 TRŽIŠTA</a:t>
            </a:r>
            <a:endParaRPr sz="110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xmlns="" id="{D8100C3C-238F-4ADE-8E61-C0594CB3CE6C}"/>
              </a:ext>
            </a:extLst>
          </p:cNvPr>
          <p:cNvSpPr>
            <a:spLocks noGrp="1"/>
          </p:cNvSpPr>
          <p:nvPr/>
        </p:nvSpPr>
        <p:spPr>
          <a:xfrm>
            <a:off x="640080" y="841248"/>
            <a:ext cx="50292" cy="548640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xmlns="" id="{28CACA0A-3A0B-40C1-A62C-6019C7BD90FA}"/>
              </a:ext>
            </a:extLst>
          </p:cNvPr>
          <p:cNvSpPr>
            <a:spLocks noGrp="1"/>
          </p:cNvSpPr>
          <p:nvPr/>
        </p:nvSpPr>
        <p:spPr>
          <a:xfrm>
            <a:off x="768096" y="731520"/>
            <a:ext cx="10835640" cy="42062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Dinamika produktivnosti tržišta osiguranja</a:t>
            </a:r>
            <a:endParaRPr sz="28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xmlns="" id="{9DE4F24F-4D10-416F-8393-CDF9DF042F5B}"/>
              </a:ext>
            </a:extLst>
          </p:cNvPr>
          <p:cNvSpPr>
            <a:spLocks noGrp="1"/>
          </p:cNvSpPr>
          <p:nvPr/>
        </p:nvSpPr>
        <p:spPr>
          <a:xfrm>
            <a:off x="768096" y="1243584"/>
            <a:ext cx="1033272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Malmquist indeks razdvaja promjenu efikasnosti i pomjeranje granice najbolje prakse</a:t>
            </a:r>
            <a:endParaRPr sz="170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xmlns="" id="{8C97197D-57AE-45F9-9457-53C25605680F}"/>
              </a:ext>
            </a:extLst>
          </p:cNvPr>
          <p:cNvSpPr>
            <a:spLocks noGrp="1"/>
          </p:cNvSpPr>
          <p:nvPr/>
        </p:nvSpPr>
        <p:spPr>
          <a:xfrm>
            <a:off x="768096" y="1645920"/>
            <a:ext cx="10899648" cy="704088"/>
          </a:xfrm>
          <a:prstGeom prst="roundRect">
            <a:avLst/>
          </a:prstGeom>
          <a:solidFill>
            <a:srgbClr val="F8FBF7"/>
          </a:solidFill>
          <a:ln w="13970">
            <a:solidFill>
              <a:srgbClr val="B9D2AE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xmlns="" id="{396BB271-0043-456D-98ED-30D70EA5E781}"/>
              </a:ext>
            </a:extLst>
          </p:cNvPr>
          <p:cNvSpPr>
            <a:spLocks noGrp="1"/>
          </p:cNvSpPr>
          <p:nvPr/>
        </p:nvSpPr>
        <p:spPr>
          <a:xfrm>
            <a:off x="960120" y="1801368"/>
            <a:ext cx="1508760" cy="14630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Malmquist indeks</a:t>
            </a:r>
            <a:endParaRPr sz="160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xmlns="" id="{1EAE468F-9F52-4365-95F1-84CAD901DEBC}"/>
              </a:ext>
            </a:extLst>
          </p:cNvPr>
          <p:cNvSpPr>
            <a:spLocks noGrp="1"/>
          </p:cNvSpPr>
          <p:nvPr/>
        </p:nvSpPr>
        <p:spPr>
          <a:xfrm>
            <a:off x="2670048" y="1737360"/>
            <a:ext cx="11887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0B2F55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0B2F55"/>
                </a:solidFill>
                <a:latin typeface="Cambria"/>
                <a:ea typeface="Cambria"/>
                <a:cs typeface="Cambria"/>
              </a:rPr>
              <a:t>TFPCH</a:t>
            </a:r>
            <a:endParaRPr sz="160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xmlns="" id="{26386E0F-0E30-46D1-B859-E17E65013293}"/>
              </a:ext>
            </a:extLst>
          </p:cNvPr>
          <p:cNvSpPr>
            <a:spLocks noGrp="1"/>
          </p:cNvSpPr>
          <p:nvPr/>
        </p:nvSpPr>
        <p:spPr>
          <a:xfrm>
            <a:off x="4014216" y="1773936"/>
            <a:ext cx="219456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0B2F55"/>
                </a:solidFill>
                <a:latin typeface="Cambria"/>
                <a:ea typeface="Cambria"/>
                <a:cs typeface="Cambria"/>
              </a:rPr>
              <a:t>=</a:t>
            </a:r>
            <a:endParaRPr sz="180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xmlns="" id="{A0849725-EAEF-4BF7-93B0-939B95A17E56}"/>
              </a:ext>
            </a:extLst>
          </p:cNvPr>
          <p:cNvSpPr>
            <a:spLocks noGrp="1"/>
          </p:cNvSpPr>
          <p:nvPr/>
        </p:nvSpPr>
        <p:spPr>
          <a:xfrm>
            <a:off x="4462272" y="1737360"/>
            <a:ext cx="11887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B66A2D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B66A2D"/>
                </a:solidFill>
                <a:latin typeface="Cambria"/>
                <a:ea typeface="Cambria"/>
                <a:cs typeface="Cambria"/>
              </a:rPr>
              <a:t>EFFCH</a:t>
            </a:r>
            <a:endParaRPr sz="160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xmlns="" id="{9DA4AD89-13F8-4936-8542-C1E31AA1ADE3}"/>
              </a:ext>
            </a:extLst>
          </p:cNvPr>
          <p:cNvSpPr>
            <a:spLocks noGrp="1"/>
          </p:cNvSpPr>
          <p:nvPr/>
        </p:nvSpPr>
        <p:spPr>
          <a:xfrm>
            <a:off x="5815584" y="1773936"/>
            <a:ext cx="219456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0B2F55"/>
                </a:solidFill>
                <a:latin typeface="Cambria"/>
                <a:ea typeface="Cambria"/>
                <a:cs typeface="Cambria"/>
              </a:rPr>
              <a:t>×</a:t>
            </a:r>
            <a:endParaRPr sz="180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xmlns="" id="{9D0107BB-A587-4332-85BB-655ED29DBD84}"/>
              </a:ext>
            </a:extLst>
          </p:cNvPr>
          <p:cNvSpPr>
            <a:spLocks noGrp="1"/>
          </p:cNvSpPr>
          <p:nvPr/>
        </p:nvSpPr>
        <p:spPr>
          <a:xfrm>
            <a:off x="6263640" y="1737360"/>
            <a:ext cx="1225296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3F7F35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TECHCH</a:t>
            </a:r>
            <a:endParaRPr sz="160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xmlns="" id="{39B94BE6-EB69-4CDA-B1B0-6CBD10EF6AF8}"/>
              </a:ext>
            </a:extLst>
          </p:cNvPr>
          <p:cNvSpPr>
            <a:spLocks noGrp="1"/>
          </p:cNvSpPr>
          <p:nvPr/>
        </p:nvSpPr>
        <p:spPr>
          <a:xfrm>
            <a:off x="7873335" y="1847968"/>
            <a:ext cx="3574249" cy="3200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UKUPNA PRODUKTIVNOST = catch-up efekat (tehnička efikasnost) × tehnološka promjena</a:t>
            </a:r>
            <a:endParaRPr sz="1400"/>
          </a:p>
        </p:txBody>
      </p:sp>
      <p:pic>
        <p:nvPicPr>
          <p:cNvPr id="63" name="Picture 4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232" y="2487168"/>
            <a:ext cx="6903720" cy="3054096"/>
          </a:xfrm>
          <a:prstGeom prst="rect">
            <a:avLst/>
          </a:prstGeom>
        </p:spPr>
      </p:pic>
      <p:sp>
        <p:nvSpPr>
          <p:cNvPr id="21" name="Text 17">
            <a:extLst>
              <a:ext uri="{FF2B5EF4-FFF2-40B4-BE49-F238E27FC236}">
                <a16:creationId xmlns:a16="http://schemas.microsoft.com/office/drawing/2014/main" xmlns="" id="{00AE36F4-D526-4906-A52B-EC9DE358ADF6}"/>
              </a:ext>
            </a:extLst>
          </p:cNvPr>
          <p:cNvSpPr>
            <a:spLocks noGrp="1"/>
          </p:cNvSpPr>
          <p:nvPr/>
        </p:nvSpPr>
        <p:spPr>
          <a:xfrm>
            <a:off x="7955280" y="2468880"/>
            <a:ext cx="210312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55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Ključni pokazatelji</a:t>
            </a:r>
            <a:endParaRPr sz="1550"/>
          </a:p>
        </p:txBody>
      </p:sp>
      <p:sp>
        <p:nvSpPr>
          <p:cNvPr id="22" name="Shape 18">
            <a:extLst>
              <a:ext uri="{FF2B5EF4-FFF2-40B4-BE49-F238E27FC236}">
                <a16:creationId xmlns:a16="http://schemas.microsoft.com/office/drawing/2014/main" xmlns="" id="{699F6B42-3837-48E9-9A24-3CF782745269}"/>
              </a:ext>
            </a:extLst>
          </p:cNvPr>
          <p:cNvSpPr>
            <a:spLocks noGrp="1"/>
          </p:cNvSpPr>
          <p:nvPr/>
        </p:nvSpPr>
        <p:spPr>
          <a:xfrm>
            <a:off x="7955280" y="2770632"/>
            <a:ext cx="3712464" cy="813816"/>
          </a:xfrm>
          <a:prstGeom prst="roundRect">
            <a:avLst/>
          </a:prstGeom>
          <a:solidFill>
            <a:srgbClr val="F3F6FA"/>
          </a:solidFill>
          <a:ln w="15240">
            <a:solidFill>
              <a:srgbClr val="0B2F5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xmlns="" id="{AC0E186C-075D-4250-A40D-D02AC20389F8}"/>
              </a:ext>
            </a:extLst>
          </p:cNvPr>
          <p:cNvSpPr>
            <a:spLocks noGrp="1"/>
          </p:cNvSpPr>
          <p:nvPr/>
        </p:nvSpPr>
        <p:spPr>
          <a:xfrm>
            <a:off x="8092440" y="3008376"/>
            <a:ext cx="658368" cy="1645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B2F55"/>
                </a:solidFill>
                <a:latin typeface="Cambria"/>
                <a:ea typeface="Cambria"/>
                <a:cs typeface="Cambria"/>
              </a:rPr>
              <a:t>TFPCH</a:t>
            </a:r>
            <a:endParaRPr sz="1400"/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xmlns="" id="{B922C6F8-2F7F-454A-81F5-7F3A6585F3CD}"/>
              </a:ext>
            </a:extLst>
          </p:cNvPr>
          <p:cNvSpPr>
            <a:spLocks noGrp="1"/>
          </p:cNvSpPr>
          <p:nvPr/>
        </p:nvSpPr>
        <p:spPr>
          <a:xfrm>
            <a:off x="8979408" y="2944368"/>
            <a:ext cx="10058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0B2F55"/>
                </a:solidFill>
                <a:latin typeface="Cambria"/>
                <a:ea typeface="Cambria"/>
                <a:cs typeface="Cambria"/>
              </a:rPr>
              <a:t>1,004</a:t>
            </a:r>
            <a:endParaRPr sz="2200"/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xmlns="" id="{B7B197B7-64F0-4873-A360-4DBFD590203C}"/>
              </a:ext>
            </a:extLst>
          </p:cNvPr>
          <p:cNvSpPr>
            <a:spLocks noGrp="1"/>
          </p:cNvSpPr>
          <p:nvPr/>
        </p:nvSpPr>
        <p:spPr>
          <a:xfrm>
            <a:off x="10381654" y="3008375"/>
            <a:ext cx="1286090" cy="31089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+0,4%</a:t>
            </a:r>
            <a:endParaRPr sz="13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ukupna faktorska produktivnost</a:t>
            </a:r>
            <a:endParaRPr sz="1300"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xmlns="" id="{EA6D843A-32F8-4654-A0BC-E894841514A4}"/>
              </a:ext>
            </a:extLst>
          </p:cNvPr>
          <p:cNvSpPr>
            <a:spLocks noGrp="1"/>
          </p:cNvSpPr>
          <p:nvPr/>
        </p:nvSpPr>
        <p:spPr>
          <a:xfrm>
            <a:off x="8092440" y="3374136"/>
            <a:ext cx="3127248" cy="12801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1">
                <a:solidFill>
                  <a:schemeClr val="bg2">
                    <a:lumMod val="50000"/>
                  </a:schemeClr>
                </a:solidFill>
                <a:latin typeface="Cambria"/>
                <a:ea typeface="Cambria"/>
                <a:cs typeface="Cambria"/>
              </a:rPr>
              <a:t>Rast produktivnosti sektora</a:t>
            </a:r>
            <a:endParaRPr sz="1400" b="1" i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Shape 23">
            <a:extLst>
              <a:ext uri="{FF2B5EF4-FFF2-40B4-BE49-F238E27FC236}">
                <a16:creationId xmlns:a16="http://schemas.microsoft.com/office/drawing/2014/main" xmlns="" id="{830E8996-72C1-4C85-A5DC-ABC0F5F2499C}"/>
              </a:ext>
            </a:extLst>
          </p:cNvPr>
          <p:cNvSpPr>
            <a:spLocks noGrp="1"/>
          </p:cNvSpPr>
          <p:nvPr/>
        </p:nvSpPr>
        <p:spPr>
          <a:xfrm>
            <a:off x="7955280" y="3675888"/>
            <a:ext cx="3712464" cy="841248"/>
          </a:xfrm>
          <a:prstGeom prst="roundRect">
            <a:avLst/>
          </a:prstGeom>
          <a:solidFill>
            <a:srgbClr val="FFF7EF"/>
          </a:solidFill>
          <a:ln w="15240">
            <a:solidFill>
              <a:srgbClr val="B66A2D"/>
            </a:solidFill>
            <a:prstDash val="solid"/>
          </a:ln>
        </p:spPr>
        <p:txBody>
          <a:bodyPr wrap="square" lIns="36576" tIns="18288" rIns="36576" bIns="18288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sz="1400" i="1">
              <a:solidFill>
                <a:schemeClr val="bg2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400" i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sz="1400" i="1">
                <a:solidFill>
                  <a:schemeClr val="bg2">
                    <a:lumMod val="50000"/>
                  </a:schemeClr>
                </a:solidFill>
                <a:latin typeface="Cambria"/>
                <a:ea typeface="Cambria"/>
                <a:cs typeface="Cambria"/>
              </a:rPr>
              <a:t>                                                                         Promjena tehničke efikasnosti</a:t>
            </a:r>
            <a:endParaRPr sz="1400" i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xmlns="" id="{09BE4276-5EB0-475D-8C22-7061433CB0A9}"/>
              </a:ext>
            </a:extLst>
          </p:cNvPr>
          <p:cNvSpPr>
            <a:spLocks noGrp="1"/>
          </p:cNvSpPr>
          <p:nvPr/>
        </p:nvSpPr>
        <p:spPr>
          <a:xfrm>
            <a:off x="8092440" y="3886200"/>
            <a:ext cx="658368" cy="1645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B66A2D"/>
                </a:solidFill>
                <a:latin typeface="Cambria"/>
                <a:ea typeface="Cambria"/>
                <a:cs typeface="Cambria"/>
              </a:rPr>
              <a:t>EFFCH</a:t>
            </a:r>
            <a:endParaRPr sz="1400"/>
          </a:p>
        </p:txBody>
      </p:sp>
      <p:sp>
        <p:nvSpPr>
          <p:cNvPr id="29" name="Text 25">
            <a:extLst>
              <a:ext uri="{FF2B5EF4-FFF2-40B4-BE49-F238E27FC236}">
                <a16:creationId xmlns:a16="http://schemas.microsoft.com/office/drawing/2014/main" xmlns="" id="{CDFDC831-AB6C-4B51-A48B-29AEE85E9EB2}"/>
              </a:ext>
            </a:extLst>
          </p:cNvPr>
          <p:cNvSpPr>
            <a:spLocks noGrp="1"/>
          </p:cNvSpPr>
          <p:nvPr/>
        </p:nvSpPr>
        <p:spPr>
          <a:xfrm>
            <a:off x="8979408" y="3822192"/>
            <a:ext cx="10058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B66A2D"/>
                </a:solidFill>
                <a:latin typeface="Cambria"/>
                <a:ea typeface="Cambria"/>
                <a:cs typeface="Cambria"/>
              </a:rPr>
              <a:t>0,979</a:t>
            </a:r>
            <a:endParaRPr sz="2200"/>
          </a:p>
        </p:txBody>
      </p:sp>
      <p:sp>
        <p:nvSpPr>
          <p:cNvPr id="30" name="Text 26">
            <a:extLst>
              <a:ext uri="{FF2B5EF4-FFF2-40B4-BE49-F238E27FC236}">
                <a16:creationId xmlns:a16="http://schemas.microsoft.com/office/drawing/2014/main" xmlns="" id="{A73740D6-88DB-465C-B8A6-C755977F5E76}"/>
              </a:ext>
            </a:extLst>
          </p:cNvPr>
          <p:cNvSpPr>
            <a:spLocks noGrp="1"/>
          </p:cNvSpPr>
          <p:nvPr/>
        </p:nvSpPr>
        <p:spPr>
          <a:xfrm>
            <a:off x="10273335" y="3979927"/>
            <a:ext cx="1316032" cy="24231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−2,1% /</a:t>
            </a:r>
            <a:endParaRPr sz="14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slabiji       catch-up</a:t>
            </a:r>
            <a:endParaRPr sz="1400"/>
          </a:p>
        </p:txBody>
      </p:sp>
      <p:sp>
        <p:nvSpPr>
          <p:cNvPr id="31" name="Text 27">
            <a:extLst>
              <a:ext uri="{FF2B5EF4-FFF2-40B4-BE49-F238E27FC236}">
                <a16:creationId xmlns:a16="http://schemas.microsoft.com/office/drawing/2014/main" xmlns="" id="{D15592FA-D782-44EF-8490-0C8930ED556D}"/>
              </a:ext>
            </a:extLst>
          </p:cNvPr>
          <p:cNvSpPr>
            <a:spLocks noGrp="1"/>
          </p:cNvSpPr>
          <p:nvPr/>
        </p:nvSpPr>
        <p:spPr>
          <a:xfrm>
            <a:off x="8092440" y="4251960"/>
            <a:ext cx="3127248" cy="128016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62500" lnSpcReduction="20000"/>
          </a:bodyPr>
          <a:lstStyle/>
          <a:p>
            <a:pPr marL="0" indent="0" algn="l">
              <a:buNone/>
            </a:pPr>
            <a:endParaRPr sz="1600"/>
          </a:p>
        </p:txBody>
      </p:sp>
      <p:sp>
        <p:nvSpPr>
          <p:cNvPr id="32" name="Shape 28">
            <a:extLst>
              <a:ext uri="{FF2B5EF4-FFF2-40B4-BE49-F238E27FC236}">
                <a16:creationId xmlns:a16="http://schemas.microsoft.com/office/drawing/2014/main" xmlns="" id="{2A354FE3-FE9C-4710-B064-B7A3C7BA1C38}"/>
              </a:ext>
            </a:extLst>
          </p:cNvPr>
          <p:cNvSpPr>
            <a:spLocks noGrp="1"/>
          </p:cNvSpPr>
          <p:nvPr/>
        </p:nvSpPr>
        <p:spPr>
          <a:xfrm>
            <a:off x="7955280" y="4626864"/>
            <a:ext cx="3712464" cy="886968"/>
          </a:xfrm>
          <a:prstGeom prst="roundRect">
            <a:avLst/>
          </a:prstGeom>
          <a:solidFill>
            <a:srgbClr val="EAF3E5"/>
          </a:solidFill>
          <a:ln w="15240">
            <a:solidFill>
              <a:srgbClr val="3F7F3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3" name="Text 29">
            <a:extLst>
              <a:ext uri="{FF2B5EF4-FFF2-40B4-BE49-F238E27FC236}">
                <a16:creationId xmlns:a16="http://schemas.microsoft.com/office/drawing/2014/main" xmlns="" id="{55A8973A-121A-4CA6-8C59-88826CDD9323}"/>
              </a:ext>
            </a:extLst>
          </p:cNvPr>
          <p:cNvSpPr>
            <a:spLocks noGrp="1"/>
          </p:cNvSpPr>
          <p:nvPr/>
        </p:nvSpPr>
        <p:spPr>
          <a:xfrm>
            <a:off x="8092440" y="4764024"/>
            <a:ext cx="886968" cy="11887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TECHCH</a:t>
            </a:r>
            <a:endParaRPr sz="1400"/>
          </a:p>
        </p:txBody>
      </p:sp>
      <p:sp>
        <p:nvSpPr>
          <p:cNvPr id="34" name="Text 30">
            <a:extLst>
              <a:ext uri="{FF2B5EF4-FFF2-40B4-BE49-F238E27FC236}">
                <a16:creationId xmlns:a16="http://schemas.microsoft.com/office/drawing/2014/main" xmlns="" id="{59421877-FB57-488C-9D77-C0B4F92A3E3E}"/>
              </a:ext>
            </a:extLst>
          </p:cNvPr>
          <p:cNvSpPr>
            <a:spLocks noGrp="1"/>
          </p:cNvSpPr>
          <p:nvPr/>
        </p:nvSpPr>
        <p:spPr>
          <a:xfrm>
            <a:off x="8979408" y="4700016"/>
            <a:ext cx="10058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1,025</a:t>
            </a:r>
            <a:endParaRPr sz="2200"/>
          </a:p>
        </p:txBody>
      </p:sp>
      <p:sp>
        <p:nvSpPr>
          <p:cNvPr id="35" name="Text 31">
            <a:extLst>
              <a:ext uri="{FF2B5EF4-FFF2-40B4-BE49-F238E27FC236}">
                <a16:creationId xmlns:a16="http://schemas.microsoft.com/office/drawing/2014/main" xmlns="" id="{C27ED762-7B71-4EC5-BA01-B64931088C4B}"/>
              </a:ext>
            </a:extLst>
          </p:cNvPr>
          <p:cNvSpPr>
            <a:spLocks noGrp="1"/>
          </p:cNvSpPr>
          <p:nvPr/>
        </p:nvSpPr>
        <p:spPr>
          <a:xfrm>
            <a:off x="10405571" y="4950072"/>
            <a:ext cx="105156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+2,5%</a:t>
            </a:r>
            <a:endParaRPr sz="14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6" name="Text 32">
            <a:extLst>
              <a:ext uri="{FF2B5EF4-FFF2-40B4-BE49-F238E27FC236}">
                <a16:creationId xmlns:a16="http://schemas.microsoft.com/office/drawing/2014/main" xmlns="" id="{CF8225D0-26F0-4D7C-B74D-139401515712}"/>
              </a:ext>
            </a:extLst>
          </p:cNvPr>
          <p:cNvSpPr>
            <a:spLocks noGrp="1"/>
          </p:cNvSpPr>
          <p:nvPr/>
        </p:nvSpPr>
        <p:spPr>
          <a:xfrm>
            <a:off x="8092440" y="5129784"/>
            <a:ext cx="3127248" cy="12801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1">
                <a:solidFill>
                  <a:schemeClr val="bg2">
                    <a:lumMod val="50000"/>
                  </a:schemeClr>
                </a:solidFill>
                <a:latin typeface="Cambria"/>
                <a:ea typeface="Cambria"/>
                <a:cs typeface="Cambria"/>
              </a:rPr>
              <a:t>Tehnološka promjena</a:t>
            </a:r>
            <a:endParaRPr sz="1400" b="1" i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7" name="Text 33">
            <a:extLst>
              <a:ext uri="{FF2B5EF4-FFF2-40B4-BE49-F238E27FC236}">
                <a16:creationId xmlns:a16="http://schemas.microsoft.com/office/drawing/2014/main" xmlns="" id="{5D200A6D-E6A2-4A95-A4F3-6BA7A4BC44D3}"/>
              </a:ext>
            </a:extLst>
          </p:cNvPr>
          <p:cNvSpPr>
            <a:spLocks noGrp="1"/>
          </p:cNvSpPr>
          <p:nvPr/>
        </p:nvSpPr>
        <p:spPr>
          <a:xfrm>
            <a:off x="768096" y="5607032"/>
            <a:ext cx="10899648" cy="539496"/>
          </a:xfrm>
          <a:prstGeom prst="rect">
            <a:avLst/>
          </a:prstGeom>
          <a:solidFill>
            <a:srgbClr val="EAF3E5"/>
          </a:solidFill>
          <a:ln w="12700">
            <a:solidFill>
              <a:srgbClr val="B9D2AE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DEA rezultati pokazuju rast relativne efikasnosti kroz vrijeme, dok Malmquist objašnjava izvor promjene ukupne produktivnosti.</a:t>
            </a:r>
            <a:endParaRPr sz="1600" i="1"/>
          </a:p>
        </p:txBody>
      </p:sp>
      <p:sp>
        <p:nvSpPr>
          <p:cNvPr id="38" name="Text 34">
            <a:extLst>
              <a:ext uri="{FF2B5EF4-FFF2-40B4-BE49-F238E27FC236}">
                <a16:creationId xmlns:a16="http://schemas.microsoft.com/office/drawing/2014/main" xmlns="" id="{881151F1-6BC8-4EFB-8863-7DB4B6BDD3A8}"/>
              </a:ext>
            </a:extLst>
          </p:cNvPr>
          <p:cNvSpPr>
            <a:spLocks noGrp="1"/>
          </p:cNvSpPr>
          <p:nvPr/>
        </p:nvSpPr>
        <p:spPr>
          <a:xfrm>
            <a:off x="795528" y="6249397"/>
            <a:ext cx="1042416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850" i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Izvor: Zaimović (2026), originalni Malmquist/Stata output; geometrijske sredine; TFPCH = ukupna faktorska produktivnost, EFFCH = catch-up, TECHCH = tehnološka promjena.</a:t>
            </a:r>
            <a:endParaRPr sz="1000"/>
          </a:p>
        </p:txBody>
      </p:sp>
      <p:sp>
        <p:nvSpPr>
          <p:cNvPr id="39" name="Shape 35">
            <a:extLst>
              <a:ext uri="{FF2B5EF4-FFF2-40B4-BE49-F238E27FC236}">
                <a16:creationId xmlns:a16="http://schemas.microsoft.com/office/drawing/2014/main" xmlns="" id="{B588793F-4A76-4756-9ED6-97B8EFF6FB0A}"/>
              </a:ext>
            </a:extLst>
          </p:cNvPr>
          <p:cNvSpPr>
            <a:spLocks noGrp="1"/>
          </p:cNvSpPr>
          <p:nvPr/>
        </p:nvSpPr>
        <p:spPr>
          <a:xfrm>
            <a:off x="640080" y="6428232"/>
            <a:ext cx="10881360" cy="0"/>
          </a:xfrm>
          <a:prstGeom prst="line">
            <a:avLst/>
          </a:prstGeom>
          <a:noFill/>
          <a:ln w="8890">
            <a:solidFill>
              <a:srgbClr val="B7C0CB">
                <a:alpha val="70000"/>
              </a:srgbClr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40" name="Text 36">
            <a:extLst>
              <a:ext uri="{FF2B5EF4-FFF2-40B4-BE49-F238E27FC236}">
                <a16:creationId xmlns:a16="http://schemas.microsoft.com/office/drawing/2014/main" xmlns="" id="{169A8756-FFE0-47C7-855C-B644D641B612}"/>
              </a:ext>
            </a:extLst>
          </p:cNvPr>
          <p:cNvSpPr>
            <a:spLocks noGrp="1"/>
          </p:cNvSpPr>
          <p:nvPr/>
        </p:nvSpPr>
        <p:spPr>
          <a:xfrm>
            <a:off x="658368" y="6483096"/>
            <a:ext cx="10698480" cy="1645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Efikasnost  |  Malmquist  |  produktivnost</a:t>
            </a:r>
            <a:endParaRPr sz="1000"/>
          </a:p>
        </p:txBody>
      </p:sp>
      <p:pic>
        <p:nvPicPr>
          <p:cNvPr id="84" name="Picture 4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6161650"/>
            <a:ext cx="879230" cy="703383"/>
          </a:xfrm>
          <a:prstGeom prst="rect">
            <a:avLst/>
          </a:prstGeom>
        </p:spPr>
      </p:pic>
      <p:pic>
        <p:nvPicPr>
          <p:cNvPr id="85" name="Picture 4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2600" y="-1"/>
            <a:ext cx="1759400" cy="859537"/>
          </a:xfrm>
          <a:prstGeom prst="rect">
            <a:avLst/>
          </a:prstGeom>
        </p:spPr>
      </p:pic>
      <p:sp>
        <p:nvSpPr>
          <p:cNvPr id="43" name="Shape 5">
            <a:extLst>
              <a:ext uri="{FF2B5EF4-FFF2-40B4-BE49-F238E27FC236}">
                <a16:creationId xmlns:a16="http://schemas.microsoft.com/office/drawing/2014/main" xmlns="" id="{71D2BB3A-E009-4D46-B793-E9CA4200E47A}"/>
              </a:ext>
            </a:extLst>
          </p:cNvPr>
          <p:cNvSpPr>
            <a:spLocks noGrp="1"/>
          </p:cNvSpPr>
          <p:nvPr/>
        </p:nvSpPr>
        <p:spPr>
          <a:xfrm>
            <a:off x="7582601" y="128016"/>
            <a:ext cx="32004" cy="274320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8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2232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xmlns="" id="{3DF40E10-9D4E-4B22-B334-877268AF52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530352"/>
          </a:xfrm>
          <a:prstGeom prst="rect">
            <a:avLst/>
          </a:prstGeom>
          <a:solidFill>
            <a:srgbClr val="0B2F55"/>
          </a:solidFill>
          <a:ln w="12700">
            <a:solidFill>
              <a:srgbClr val="0B2F5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xmlns="" id="{69441627-C5B5-451A-9F23-1F8800FC31EB}"/>
              </a:ext>
            </a:extLst>
          </p:cNvPr>
          <p:cNvSpPr>
            <a:spLocks noGrp="1"/>
          </p:cNvSpPr>
          <p:nvPr/>
        </p:nvSpPr>
        <p:spPr>
          <a:xfrm>
            <a:off x="0" y="530352"/>
            <a:ext cx="12191695" cy="32004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xmlns="" id="{63AA4A93-0333-4234-863F-AE6B4F29604D}"/>
              </a:ext>
            </a:extLst>
          </p:cNvPr>
          <p:cNvSpPr>
            <a:spLocks noGrp="1"/>
          </p:cNvSpPr>
          <p:nvPr/>
        </p:nvSpPr>
        <p:spPr>
          <a:xfrm>
            <a:off x="749808" y="146304"/>
            <a:ext cx="233172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  <a:endParaRPr sz="132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xmlns="" id="{B97C0E95-303D-4210-9E2E-9EC75A7C7B82}"/>
              </a:ext>
            </a:extLst>
          </p:cNvPr>
          <p:cNvSpPr>
            <a:spLocks noGrp="1"/>
          </p:cNvSpPr>
          <p:nvPr/>
        </p:nvSpPr>
        <p:spPr>
          <a:xfrm>
            <a:off x="2758498" y="149761"/>
            <a:ext cx="502920" cy="21734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  <a:endParaRPr sz="132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xmlns="" id="{891F1287-A549-4366-A07C-4BF66F0E285A}"/>
              </a:ext>
            </a:extLst>
          </p:cNvPr>
          <p:cNvSpPr>
            <a:spLocks noGrp="1"/>
          </p:cNvSpPr>
          <p:nvPr/>
        </p:nvSpPr>
        <p:spPr>
          <a:xfrm>
            <a:off x="7341577" y="146304"/>
            <a:ext cx="224028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250" b="1" dirty="0" smtClean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</a:t>
            </a:r>
            <a:r>
              <a:rPr sz="1250" b="1" dirty="0" smtClean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KASNOST TRŽIŠTA</a:t>
            </a:r>
            <a:endParaRPr sz="11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xmlns="" id="{E0A24C9C-F1E3-4EC1-AA23-3FDA8256C803}"/>
              </a:ext>
            </a:extLst>
          </p:cNvPr>
          <p:cNvSpPr>
            <a:spLocks noGrp="1"/>
          </p:cNvSpPr>
          <p:nvPr/>
        </p:nvSpPr>
        <p:spPr>
          <a:xfrm>
            <a:off x="7192350" y="128016"/>
            <a:ext cx="32004" cy="274320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 fontScale="85000" lnSpcReduction="20000"/>
          </a:bodyPr>
          <a:lstStyle/>
          <a:p>
            <a:endParaRPr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xmlns="" id="{835F20FB-73E9-4678-BC83-0B708A5FA95F}"/>
              </a:ext>
            </a:extLst>
          </p:cNvPr>
          <p:cNvSpPr>
            <a:spLocks noGrp="1"/>
          </p:cNvSpPr>
          <p:nvPr/>
        </p:nvSpPr>
        <p:spPr>
          <a:xfrm>
            <a:off x="640080" y="841248"/>
            <a:ext cx="50292" cy="548640"/>
          </a:xfrm>
          <a:prstGeom prst="rect">
            <a:avLst/>
          </a:prstGeom>
          <a:solidFill>
            <a:srgbClr val="70A83B"/>
          </a:solidFill>
          <a:ln w="12700">
            <a:solidFill>
              <a:srgbClr val="70A83B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xmlns="" id="{A20030DA-4020-4994-AC1D-C11104F80C48}"/>
              </a:ext>
            </a:extLst>
          </p:cNvPr>
          <p:cNvSpPr>
            <a:spLocks noGrp="1"/>
          </p:cNvSpPr>
          <p:nvPr/>
        </p:nvSpPr>
        <p:spPr>
          <a:xfrm>
            <a:off x="768096" y="731520"/>
            <a:ext cx="10835640" cy="42062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03366"/>
                </a:solidFill>
                <a:latin typeface="Cambria"/>
                <a:ea typeface="Cambria"/>
                <a:cs typeface="Cambria"/>
              </a:rPr>
              <a:t>Izvori neefikasnosti i prostor za unapređenje</a:t>
            </a:r>
            <a:endParaRPr sz="2600">
              <a:solidFill>
                <a:srgbClr val="003366"/>
              </a:solidFill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xmlns="" id="{0403255B-EAC8-4BDD-9C61-0954F861524B}"/>
              </a:ext>
            </a:extLst>
          </p:cNvPr>
          <p:cNvSpPr>
            <a:spLocks noGrp="1"/>
          </p:cNvSpPr>
          <p:nvPr/>
        </p:nvSpPr>
        <p:spPr>
          <a:xfrm>
            <a:off x="768096" y="1243584"/>
            <a:ext cx="1033272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Rezultati DEA Slack analize</a:t>
            </a:r>
            <a:r>
              <a:rPr sz="17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za model A3</a:t>
            </a:r>
            <a:endParaRPr sz="170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xmlns="" id="{E3B3F56B-1FF1-425F-B96C-27C0FD301B4D}"/>
              </a:ext>
            </a:extLst>
          </p:cNvPr>
          <p:cNvSpPr>
            <a:spLocks noGrp="1"/>
          </p:cNvSpPr>
          <p:nvPr/>
        </p:nvSpPr>
        <p:spPr>
          <a:xfrm>
            <a:off x="3008376" y="1687620"/>
            <a:ext cx="292608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Input neefikasnosti</a:t>
            </a:r>
            <a:endParaRPr sz="1600" i="1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xmlns="" id="{B6E3CD9D-4BA7-4EED-B155-AA7A204BF106}"/>
              </a:ext>
            </a:extLst>
          </p:cNvPr>
          <p:cNvSpPr>
            <a:spLocks noGrp="1"/>
          </p:cNvSpPr>
          <p:nvPr/>
        </p:nvSpPr>
        <p:spPr>
          <a:xfrm>
            <a:off x="7900416" y="1642755"/>
            <a:ext cx="3200400" cy="27150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Neiskorišteni potencijal Outputa</a:t>
            </a:r>
            <a:endParaRPr sz="1600" i="1"/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xmlns="" id="{EC32729D-CA7A-44F2-8123-D3B9FB5EF591}"/>
              </a:ext>
            </a:extLst>
          </p:cNvPr>
          <p:cNvSpPr>
            <a:spLocks noGrp="1"/>
          </p:cNvSpPr>
          <p:nvPr/>
        </p:nvSpPr>
        <p:spPr>
          <a:xfrm>
            <a:off x="768096" y="2190337"/>
            <a:ext cx="1975104" cy="1675168"/>
          </a:xfrm>
          <a:prstGeom prst="roundRect">
            <a:avLst/>
          </a:prstGeom>
          <a:solidFill>
            <a:srgbClr val="F7F9FB"/>
          </a:solidFill>
          <a:ln w="15240">
            <a:solidFill>
              <a:srgbClr val="3F7F3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xmlns="" id="{23166685-6791-40C0-BD99-B6996DE11C41}"/>
              </a:ext>
            </a:extLst>
          </p:cNvPr>
          <p:cNvSpPr>
            <a:spLocks noGrp="1"/>
          </p:cNvSpPr>
          <p:nvPr/>
        </p:nvSpPr>
        <p:spPr>
          <a:xfrm>
            <a:off x="768096" y="2190336"/>
            <a:ext cx="1975104" cy="388639"/>
          </a:xfrm>
          <a:prstGeom prst="rect">
            <a:avLst/>
          </a:prstGeom>
          <a:solidFill>
            <a:srgbClr val="3F7F35"/>
          </a:solidFill>
          <a:ln w="12700">
            <a:solidFill>
              <a:srgbClr val="3F7F35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ZAPOSLENI</a:t>
            </a:r>
            <a:endParaRPr sz="145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xmlns="" id="{FD89237B-6D48-42CD-8539-ACFE931EA6F9}"/>
              </a:ext>
            </a:extLst>
          </p:cNvPr>
          <p:cNvSpPr>
            <a:spLocks noGrp="1"/>
          </p:cNvSpPr>
          <p:nvPr/>
        </p:nvSpPr>
        <p:spPr>
          <a:xfrm>
            <a:off x="923896" y="2592963"/>
            <a:ext cx="1682496" cy="30823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38,20%</a:t>
            </a:r>
            <a:endParaRPr sz="200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xmlns="" id="{86D0B9C8-8519-46D9-B423-330922FAD709}"/>
              </a:ext>
            </a:extLst>
          </p:cNvPr>
          <p:cNvSpPr>
            <a:spLocks noGrp="1"/>
          </p:cNvSpPr>
          <p:nvPr/>
        </p:nvSpPr>
        <p:spPr>
          <a:xfrm>
            <a:off x="932689" y="2897551"/>
            <a:ext cx="1682496" cy="194319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prosjek 2010–2024</a:t>
            </a:r>
            <a:endParaRPr sz="140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xmlns="" id="{3C582B32-3DD8-4715-92B5-6253D04B546A}"/>
              </a:ext>
            </a:extLst>
          </p:cNvPr>
          <p:cNvSpPr>
            <a:spLocks noGrp="1"/>
          </p:cNvSpPr>
          <p:nvPr/>
        </p:nvSpPr>
        <p:spPr>
          <a:xfrm>
            <a:off x="811288" y="3257954"/>
            <a:ext cx="1795104" cy="22112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30,60% ↓  |  2024.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(−7,60 p.p.)</a:t>
            </a:r>
            <a:endParaRPr sz="1400"/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xmlns="" id="{D8430E00-23EA-4FE0-B767-62018D935179}"/>
              </a:ext>
            </a:extLst>
          </p:cNvPr>
          <p:cNvSpPr>
            <a:spLocks noGrp="1"/>
          </p:cNvSpPr>
          <p:nvPr/>
        </p:nvSpPr>
        <p:spPr>
          <a:xfrm>
            <a:off x="3017520" y="2190337"/>
            <a:ext cx="1975104" cy="1675168"/>
          </a:xfrm>
          <a:prstGeom prst="roundRect">
            <a:avLst/>
          </a:prstGeom>
          <a:solidFill>
            <a:srgbClr val="F7F9FB"/>
          </a:solidFill>
          <a:ln w="15240">
            <a:solidFill>
              <a:srgbClr val="0B2F5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xmlns="" id="{5D97ABED-E088-4595-AC4D-9B83E6FFD813}"/>
              </a:ext>
            </a:extLst>
          </p:cNvPr>
          <p:cNvSpPr>
            <a:spLocks noGrp="1"/>
          </p:cNvSpPr>
          <p:nvPr/>
        </p:nvSpPr>
        <p:spPr>
          <a:xfrm>
            <a:off x="3017520" y="2190336"/>
            <a:ext cx="1975104" cy="388639"/>
          </a:xfrm>
          <a:prstGeom prst="rect">
            <a:avLst/>
          </a:prstGeom>
          <a:solidFill>
            <a:srgbClr val="0B2F55"/>
          </a:solidFill>
          <a:ln w="12700">
            <a:solidFill>
              <a:srgbClr val="0B2F55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KAPITAL</a:t>
            </a:r>
            <a:endParaRPr sz="145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xmlns="" id="{7B4E4BAF-931D-4B6C-A240-57D84C714ABA}"/>
              </a:ext>
            </a:extLst>
          </p:cNvPr>
          <p:cNvSpPr>
            <a:spLocks noGrp="1"/>
          </p:cNvSpPr>
          <p:nvPr/>
        </p:nvSpPr>
        <p:spPr>
          <a:xfrm>
            <a:off x="3182112" y="2609838"/>
            <a:ext cx="1682496" cy="30823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0B2F55"/>
                </a:solidFill>
                <a:latin typeface="Cambria"/>
                <a:ea typeface="Cambria"/>
                <a:cs typeface="Cambria"/>
              </a:rPr>
              <a:t>33,56%</a:t>
            </a:r>
            <a:endParaRPr sz="200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xmlns="" id="{9DAD65C5-9D47-4164-B7F0-79D2CB267F86}"/>
              </a:ext>
            </a:extLst>
          </p:cNvPr>
          <p:cNvSpPr>
            <a:spLocks noGrp="1"/>
          </p:cNvSpPr>
          <p:nvPr/>
        </p:nvSpPr>
        <p:spPr>
          <a:xfrm>
            <a:off x="3182112" y="2895834"/>
            <a:ext cx="1682496" cy="194319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prosjek 2010–2024</a:t>
            </a:r>
            <a:endParaRPr sz="1400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xmlns="" id="{7D254EE1-1205-481C-B95F-DB531B3601A5}"/>
              </a:ext>
            </a:extLst>
          </p:cNvPr>
          <p:cNvSpPr>
            <a:spLocks noGrp="1"/>
          </p:cNvSpPr>
          <p:nvPr/>
        </p:nvSpPr>
        <p:spPr>
          <a:xfrm>
            <a:off x="3142656" y="3269116"/>
            <a:ext cx="1795104" cy="22112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30,12% ↓  |  2024.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(−3,44 p.p.)</a:t>
            </a:r>
            <a:endParaRPr sz="140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xmlns="" id="{83185ECD-F3BD-44C3-B017-67F73D4DCCCA}"/>
              </a:ext>
            </a:extLst>
          </p:cNvPr>
          <p:cNvSpPr>
            <a:spLocks noGrp="1"/>
          </p:cNvSpPr>
          <p:nvPr/>
        </p:nvSpPr>
        <p:spPr>
          <a:xfrm>
            <a:off x="5266944" y="2190337"/>
            <a:ext cx="1975104" cy="1675168"/>
          </a:xfrm>
          <a:prstGeom prst="roundRect">
            <a:avLst/>
          </a:prstGeom>
          <a:solidFill>
            <a:srgbClr val="F7F9FB"/>
          </a:solidFill>
          <a:ln w="15240">
            <a:solidFill>
              <a:srgbClr val="3F7F3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xmlns="" id="{3ECC9B83-CE79-4EB2-98EF-B05309628CE6}"/>
              </a:ext>
            </a:extLst>
          </p:cNvPr>
          <p:cNvSpPr>
            <a:spLocks noGrp="1"/>
          </p:cNvSpPr>
          <p:nvPr/>
        </p:nvSpPr>
        <p:spPr>
          <a:xfrm>
            <a:off x="5266944" y="2190336"/>
            <a:ext cx="1975104" cy="388639"/>
          </a:xfrm>
          <a:prstGeom prst="rect">
            <a:avLst/>
          </a:prstGeom>
          <a:solidFill>
            <a:srgbClr val="3F7F35"/>
          </a:solidFill>
          <a:ln w="12700">
            <a:solidFill>
              <a:srgbClr val="3F7F35"/>
            </a:solidFill>
          </a:ln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ŠTETE</a:t>
            </a:r>
            <a:endParaRPr sz="1450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xmlns="" id="{900F9AFA-A4AE-41E5-9A4E-8E3131FCCDBE}"/>
              </a:ext>
            </a:extLst>
          </p:cNvPr>
          <p:cNvSpPr>
            <a:spLocks noGrp="1"/>
          </p:cNvSpPr>
          <p:nvPr/>
        </p:nvSpPr>
        <p:spPr>
          <a:xfrm>
            <a:off x="5426612" y="2580092"/>
            <a:ext cx="1682496" cy="30823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32,81%</a:t>
            </a:r>
            <a:endParaRPr sz="2000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xmlns="" id="{3D687FCA-B0CE-4E2E-8A5D-E68D3651D6B7}"/>
              </a:ext>
            </a:extLst>
          </p:cNvPr>
          <p:cNvSpPr>
            <a:spLocks noGrp="1"/>
          </p:cNvSpPr>
          <p:nvPr/>
        </p:nvSpPr>
        <p:spPr>
          <a:xfrm>
            <a:off x="5426612" y="2916254"/>
            <a:ext cx="1682496" cy="194319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prosjek 2010–2024</a:t>
            </a:r>
            <a:endParaRPr sz="1400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xmlns="" id="{1B1391F3-3EF0-4708-BDFB-32DC0CD85F18}"/>
              </a:ext>
            </a:extLst>
          </p:cNvPr>
          <p:cNvSpPr>
            <a:spLocks noGrp="1"/>
          </p:cNvSpPr>
          <p:nvPr/>
        </p:nvSpPr>
        <p:spPr>
          <a:xfrm>
            <a:off x="5413248" y="3287268"/>
            <a:ext cx="1795104" cy="22112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28,31% ↓  |  2024.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(−4,50 p.p.)</a:t>
            </a:r>
            <a:endParaRPr sz="1400"/>
          </a:p>
        </p:txBody>
      </p:sp>
      <p:sp>
        <p:nvSpPr>
          <p:cNvPr id="29" name="Shape 26">
            <a:extLst>
              <a:ext uri="{FF2B5EF4-FFF2-40B4-BE49-F238E27FC236}">
                <a16:creationId xmlns:a16="http://schemas.microsoft.com/office/drawing/2014/main" xmlns="" id="{125619AA-B829-40BA-A3A3-BA5FFA0D0670}"/>
              </a:ext>
            </a:extLst>
          </p:cNvPr>
          <p:cNvSpPr>
            <a:spLocks noGrp="1"/>
          </p:cNvSpPr>
          <p:nvPr/>
        </p:nvSpPr>
        <p:spPr>
          <a:xfrm>
            <a:off x="7900416" y="2054586"/>
            <a:ext cx="3584448" cy="841248"/>
          </a:xfrm>
          <a:prstGeom prst="roundRect">
            <a:avLst/>
          </a:prstGeom>
          <a:solidFill>
            <a:srgbClr val="EAF3E5"/>
          </a:solidFill>
          <a:ln w="12700">
            <a:solidFill>
              <a:srgbClr val="B9D2AE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xmlns="" id="{A7182B43-A0D2-4AB6-8DB6-5A286064434D}"/>
              </a:ext>
            </a:extLst>
          </p:cNvPr>
          <p:cNvSpPr>
            <a:spLocks noGrp="1"/>
          </p:cNvSpPr>
          <p:nvPr/>
        </p:nvSpPr>
        <p:spPr>
          <a:xfrm>
            <a:off x="8046720" y="2173458"/>
            <a:ext cx="822960" cy="1645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PREMIJA</a:t>
            </a:r>
            <a:endParaRPr sz="1400"/>
          </a:p>
        </p:txBody>
      </p:sp>
      <p:sp>
        <p:nvSpPr>
          <p:cNvPr id="31" name="Text 28">
            <a:extLst>
              <a:ext uri="{FF2B5EF4-FFF2-40B4-BE49-F238E27FC236}">
                <a16:creationId xmlns:a16="http://schemas.microsoft.com/office/drawing/2014/main" xmlns="" id="{58AA6B0D-762A-422C-A383-856B5FD1F33C}"/>
              </a:ext>
            </a:extLst>
          </p:cNvPr>
          <p:cNvSpPr>
            <a:spLocks noGrp="1"/>
          </p:cNvSpPr>
          <p:nvPr/>
        </p:nvSpPr>
        <p:spPr>
          <a:xfrm>
            <a:off x="9052560" y="2173458"/>
            <a:ext cx="1005840" cy="23774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5,07%</a:t>
            </a:r>
            <a:endParaRPr sz="1600"/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xmlns="" id="{23B32DFC-7BFB-42BF-A5DD-F063175FC19C}"/>
              </a:ext>
            </a:extLst>
          </p:cNvPr>
          <p:cNvSpPr>
            <a:spLocks noGrp="1"/>
          </p:cNvSpPr>
          <p:nvPr/>
        </p:nvSpPr>
        <p:spPr>
          <a:xfrm>
            <a:off x="9052560" y="2429490"/>
            <a:ext cx="1005840" cy="12801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prosjek</a:t>
            </a:r>
            <a:endParaRPr sz="1600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xmlns="" id="{6B08CE9C-AD6F-4A07-B4F4-0B3FB9D1CB94}"/>
              </a:ext>
            </a:extLst>
          </p:cNvPr>
          <p:cNvSpPr>
            <a:spLocks noGrp="1"/>
          </p:cNvSpPr>
          <p:nvPr/>
        </p:nvSpPr>
        <p:spPr>
          <a:xfrm>
            <a:off x="10296144" y="2173458"/>
            <a:ext cx="91440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0B2F55"/>
                </a:solidFill>
                <a:latin typeface="Cambria"/>
                <a:ea typeface="Cambria"/>
                <a:cs typeface="Cambria"/>
              </a:rPr>
              <a:t>3,10% ↓</a:t>
            </a:r>
            <a:endParaRPr sz="1600"/>
          </a:p>
        </p:txBody>
      </p:sp>
      <p:sp>
        <p:nvSpPr>
          <p:cNvPr id="34" name="Text 31">
            <a:extLst>
              <a:ext uri="{FF2B5EF4-FFF2-40B4-BE49-F238E27FC236}">
                <a16:creationId xmlns:a16="http://schemas.microsoft.com/office/drawing/2014/main" xmlns="" id="{D40F433E-CA52-4877-887C-715386019BA9}"/>
              </a:ext>
            </a:extLst>
          </p:cNvPr>
          <p:cNvSpPr>
            <a:spLocks noGrp="1"/>
          </p:cNvSpPr>
          <p:nvPr/>
        </p:nvSpPr>
        <p:spPr>
          <a:xfrm>
            <a:off x="10296144" y="2437530"/>
            <a:ext cx="914400" cy="1097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2024.</a:t>
            </a:r>
            <a:endParaRPr sz="1600"/>
          </a:p>
        </p:txBody>
      </p:sp>
      <p:sp>
        <p:nvSpPr>
          <p:cNvPr id="35" name="Text 32">
            <a:extLst>
              <a:ext uri="{FF2B5EF4-FFF2-40B4-BE49-F238E27FC236}">
                <a16:creationId xmlns:a16="http://schemas.microsoft.com/office/drawing/2014/main" xmlns="" id="{7EF9CD00-877B-4583-A428-FEFD3A45A707}"/>
              </a:ext>
            </a:extLst>
          </p:cNvPr>
          <p:cNvSpPr>
            <a:spLocks noGrp="1"/>
          </p:cNvSpPr>
          <p:nvPr/>
        </p:nvSpPr>
        <p:spPr>
          <a:xfrm>
            <a:off x="8046720" y="2667234"/>
            <a:ext cx="3291840" cy="12801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promjena: −1,97 p.p.</a:t>
            </a:r>
            <a:endParaRPr sz="1400"/>
          </a:p>
        </p:txBody>
      </p:sp>
      <p:sp>
        <p:nvSpPr>
          <p:cNvPr id="36" name="Shape 33">
            <a:extLst>
              <a:ext uri="{FF2B5EF4-FFF2-40B4-BE49-F238E27FC236}">
                <a16:creationId xmlns:a16="http://schemas.microsoft.com/office/drawing/2014/main" xmlns="" id="{ED25B68A-51F5-44E0-BDBF-9B60B2A7F041}"/>
              </a:ext>
            </a:extLst>
          </p:cNvPr>
          <p:cNvSpPr>
            <a:spLocks noGrp="1"/>
          </p:cNvSpPr>
          <p:nvPr/>
        </p:nvSpPr>
        <p:spPr>
          <a:xfrm>
            <a:off x="7900416" y="3087858"/>
            <a:ext cx="3584448" cy="841248"/>
          </a:xfrm>
          <a:prstGeom prst="roundRect">
            <a:avLst/>
          </a:prstGeom>
          <a:solidFill>
            <a:srgbClr val="EAF3E5"/>
          </a:solidFill>
          <a:ln w="12700">
            <a:solidFill>
              <a:srgbClr val="B9D2AE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7" name="Text 34">
            <a:extLst>
              <a:ext uri="{FF2B5EF4-FFF2-40B4-BE49-F238E27FC236}">
                <a16:creationId xmlns:a16="http://schemas.microsoft.com/office/drawing/2014/main" xmlns="" id="{DA664806-742F-4ECB-869F-C946575A4950}"/>
              </a:ext>
            </a:extLst>
          </p:cNvPr>
          <p:cNvSpPr>
            <a:spLocks noGrp="1"/>
          </p:cNvSpPr>
          <p:nvPr/>
        </p:nvSpPr>
        <p:spPr>
          <a:xfrm>
            <a:off x="8046720" y="3206730"/>
            <a:ext cx="1005840" cy="1645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PRIHOD</a:t>
            </a:r>
            <a:endParaRPr sz="1600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xmlns="" id="{EDE5642D-C928-4892-800B-FDCCCE82CDF3}"/>
              </a:ext>
            </a:extLst>
          </p:cNvPr>
          <p:cNvSpPr>
            <a:spLocks noGrp="1"/>
          </p:cNvSpPr>
          <p:nvPr/>
        </p:nvSpPr>
        <p:spPr>
          <a:xfrm>
            <a:off x="9052560" y="3206730"/>
            <a:ext cx="1005840" cy="23774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2,62%</a:t>
            </a:r>
            <a:endParaRPr sz="1600"/>
          </a:p>
        </p:txBody>
      </p:sp>
      <p:sp>
        <p:nvSpPr>
          <p:cNvPr id="39" name="Text 36">
            <a:extLst>
              <a:ext uri="{FF2B5EF4-FFF2-40B4-BE49-F238E27FC236}">
                <a16:creationId xmlns:a16="http://schemas.microsoft.com/office/drawing/2014/main" xmlns="" id="{3998E61F-00AE-4B38-A0EE-A32951E38AF3}"/>
              </a:ext>
            </a:extLst>
          </p:cNvPr>
          <p:cNvSpPr>
            <a:spLocks noGrp="1"/>
          </p:cNvSpPr>
          <p:nvPr/>
        </p:nvSpPr>
        <p:spPr>
          <a:xfrm>
            <a:off x="9052560" y="3462762"/>
            <a:ext cx="1005840" cy="12801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prosjek</a:t>
            </a:r>
            <a:endParaRPr sz="1600"/>
          </a:p>
        </p:txBody>
      </p:sp>
      <p:sp>
        <p:nvSpPr>
          <p:cNvPr id="40" name="Text 37">
            <a:extLst>
              <a:ext uri="{FF2B5EF4-FFF2-40B4-BE49-F238E27FC236}">
                <a16:creationId xmlns:a16="http://schemas.microsoft.com/office/drawing/2014/main" xmlns="" id="{B89E22E9-EF23-4C6B-B3A2-2785106C39E7}"/>
              </a:ext>
            </a:extLst>
          </p:cNvPr>
          <p:cNvSpPr>
            <a:spLocks noGrp="1"/>
          </p:cNvSpPr>
          <p:nvPr/>
        </p:nvSpPr>
        <p:spPr>
          <a:xfrm>
            <a:off x="10296144" y="3206730"/>
            <a:ext cx="91440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0B2F55"/>
                </a:solidFill>
                <a:latin typeface="Cambria"/>
                <a:ea typeface="Cambria"/>
                <a:cs typeface="Cambria"/>
              </a:rPr>
              <a:t>1,73% ↓</a:t>
            </a:r>
            <a:endParaRPr sz="1600"/>
          </a:p>
        </p:txBody>
      </p:sp>
      <p:sp>
        <p:nvSpPr>
          <p:cNvPr id="41" name="Text 38">
            <a:extLst>
              <a:ext uri="{FF2B5EF4-FFF2-40B4-BE49-F238E27FC236}">
                <a16:creationId xmlns:a16="http://schemas.microsoft.com/office/drawing/2014/main" xmlns="" id="{50AE8969-AB5D-42F0-8B4C-4E55784CCB6B}"/>
              </a:ext>
            </a:extLst>
          </p:cNvPr>
          <p:cNvSpPr>
            <a:spLocks noGrp="1"/>
          </p:cNvSpPr>
          <p:nvPr/>
        </p:nvSpPr>
        <p:spPr>
          <a:xfrm>
            <a:off x="10296144" y="3471906"/>
            <a:ext cx="914400" cy="1097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2024.</a:t>
            </a:r>
            <a:endParaRPr sz="1600"/>
          </a:p>
        </p:txBody>
      </p:sp>
      <p:sp>
        <p:nvSpPr>
          <p:cNvPr id="42" name="Text 39">
            <a:extLst>
              <a:ext uri="{FF2B5EF4-FFF2-40B4-BE49-F238E27FC236}">
                <a16:creationId xmlns:a16="http://schemas.microsoft.com/office/drawing/2014/main" xmlns="" id="{58AA048B-48D5-4406-884D-D49BF5DEAED2}"/>
              </a:ext>
            </a:extLst>
          </p:cNvPr>
          <p:cNvSpPr>
            <a:spLocks noGrp="1"/>
          </p:cNvSpPr>
          <p:nvPr/>
        </p:nvSpPr>
        <p:spPr>
          <a:xfrm>
            <a:off x="8046720" y="3700506"/>
            <a:ext cx="3291840" cy="12801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69727D"/>
                </a:solidFill>
                <a:latin typeface="Cambria"/>
                <a:ea typeface="Cambria"/>
                <a:cs typeface="Cambria"/>
              </a:rPr>
              <a:t>promjena: −0,89 p.p.</a:t>
            </a:r>
            <a:endParaRPr sz="1400"/>
          </a:p>
        </p:txBody>
      </p:sp>
      <p:sp>
        <p:nvSpPr>
          <p:cNvPr id="43" name="Shape 40">
            <a:extLst>
              <a:ext uri="{FF2B5EF4-FFF2-40B4-BE49-F238E27FC236}">
                <a16:creationId xmlns:a16="http://schemas.microsoft.com/office/drawing/2014/main" xmlns="" id="{88A877BB-30A5-4DFC-9EAD-27999EC8AD2E}"/>
              </a:ext>
            </a:extLst>
          </p:cNvPr>
          <p:cNvSpPr>
            <a:spLocks noGrp="1"/>
          </p:cNvSpPr>
          <p:nvPr/>
        </p:nvSpPr>
        <p:spPr>
          <a:xfrm>
            <a:off x="768096" y="3865505"/>
            <a:ext cx="6473952" cy="0"/>
          </a:xfrm>
          <a:prstGeom prst="line">
            <a:avLst/>
          </a:prstGeom>
          <a:noFill/>
          <a:ln w="12700">
            <a:solidFill>
              <a:srgbClr val="D2D9E2"/>
            </a:solidFill>
            <a:prstDash val="solid"/>
          </a:ln>
        </p:spPr>
        <p:txBody>
          <a:bodyPr wrap="square">
            <a:noAutofit/>
          </a:bodyPr>
          <a:lstStyle/>
          <a:p>
            <a:endParaRPr sz="1400"/>
          </a:p>
        </p:txBody>
      </p:sp>
      <p:sp>
        <p:nvSpPr>
          <p:cNvPr id="44" name="Text 41">
            <a:extLst>
              <a:ext uri="{FF2B5EF4-FFF2-40B4-BE49-F238E27FC236}">
                <a16:creationId xmlns:a16="http://schemas.microsoft.com/office/drawing/2014/main" xmlns="" id="{1EFB4451-2082-42A8-AD5F-72CF2409C390}"/>
              </a:ext>
            </a:extLst>
          </p:cNvPr>
          <p:cNvSpPr>
            <a:spLocks noGrp="1"/>
          </p:cNvSpPr>
          <p:nvPr/>
        </p:nvSpPr>
        <p:spPr>
          <a:xfrm>
            <a:off x="1049448" y="4310000"/>
            <a:ext cx="141732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Glavni nalaz</a:t>
            </a:r>
            <a:endParaRPr sz="1600"/>
          </a:p>
        </p:txBody>
      </p:sp>
      <p:sp>
        <p:nvSpPr>
          <p:cNvPr id="45" name="Text 42">
            <a:extLst>
              <a:ext uri="{FF2B5EF4-FFF2-40B4-BE49-F238E27FC236}">
                <a16:creationId xmlns:a16="http://schemas.microsoft.com/office/drawing/2014/main" xmlns="" id="{FFEFEF5D-B902-471F-8C26-50E0ECA8F459}"/>
              </a:ext>
            </a:extLst>
          </p:cNvPr>
          <p:cNvSpPr>
            <a:spLocks noGrp="1"/>
          </p:cNvSpPr>
          <p:nvPr/>
        </p:nvSpPr>
        <p:spPr>
          <a:xfrm>
            <a:off x="2286000" y="4260000"/>
            <a:ext cx="9098280" cy="31089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chemeClr val="accent6">
                    <a:lumMod val="75000"/>
                  </a:schemeClr>
                </a:solidFill>
                <a:latin typeface="Cambria"/>
                <a:ea typeface="Cambria"/>
                <a:cs typeface="Cambria"/>
              </a:rPr>
              <a:t>Input neefikasnosti su znatno izraženije od output jaza.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chemeClr val="accent6">
                    <a:lumMod val="75000"/>
                  </a:schemeClr>
                </a:solidFill>
                <a:latin typeface="Cambria"/>
                <a:ea typeface="Cambria"/>
                <a:cs typeface="Cambria"/>
              </a:rPr>
              <a:t>2024. pokazuje smanjenje, ali ne i nestanak neiskorištenog kapaciteta.</a:t>
            </a:r>
            <a:endParaRPr sz="1600" i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6" name="Shape 43">
            <a:extLst>
              <a:ext uri="{FF2B5EF4-FFF2-40B4-BE49-F238E27FC236}">
                <a16:creationId xmlns:a16="http://schemas.microsoft.com/office/drawing/2014/main" xmlns="" id="{E39D8F0C-0907-42C2-90DF-4607CD3A7675}"/>
              </a:ext>
            </a:extLst>
          </p:cNvPr>
          <p:cNvSpPr>
            <a:spLocks noGrp="1"/>
          </p:cNvSpPr>
          <p:nvPr/>
        </p:nvSpPr>
        <p:spPr>
          <a:xfrm>
            <a:off x="768096" y="4934535"/>
            <a:ext cx="10899648" cy="950976"/>
          </a:xfrm>
          <a:prstGeom prst="roundRect">
            <a:avLst/>
          </a:prstGeom>
          <a:solidFill>
            <a:srgbClr val="0A2745"/>
          </a:solidFill>
          <a:ln w="12700">
            <a:solidFill>
              <a:srgbClr val="0A2745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47" name="Text 44">
            <a:extLst>
              <a:ext uri="{FF2B5EF4-FFF2-40B4-BE49-F238E27FC236}">
                <a16:creationId xmlns:a16="http://schemas.microsoft.com/office/drawing/2014/main" xmlns="" id="{0EFEC7E1-0254-46F2-8486-B829628C780E}"/>
              </a:ext>
            </a:extLst>
          </p:cNvPr>
          <p:cNvSpPr>
            <a:spLocks noGrp="1"/>
          </p:cNvSpPr>
          <p:nvPr/>
        </p:nvSpPr>
        <p:spPr>
          <a:xfrm>
            <a:off x="987552" y="5129784"/>
            <a:ext cx="1801368" cy="195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70A83B"/>
                </a:solidFill>
                <a:latin typeface="Cambria"/>
                <a:ea typeface="Cambria"/>
                <a:cs typeface="Cambria"/>
              </a:rPr>
              <a:t>Oprez u tumačenju:</a:t>
            </a:r>
            <a:endParaRPr sz="1600"/>
          </a:p>
        </p:txBody>
      </p:sp>
      <p:sp>
        <p:nvSpPr>
          <p:cNvPr id="48" name="Text 45">
            <a:extLst>
              <a:ext uri="{FF2B5EF4-FFF2-40B4-BE49-F238E27FC236}">
                <a16:creationId xmlns:a16="http://schemas.microsoft.com/office/drawing/2014/main" xmlns="" id="{E107AB85-7B63-47AC-9592-F15D1A02099C}"/>
              </a:ext>
            </a:extLst>
          </p:cNvPr>
          <p:cNvSpPr>
            <a:spLocks noGrp="1"/>
          </p:cNvSpPr>
          <p:nvPr/>
        </p:nvSpPr>
        <p:spPr>
          <a:xfrm>
            <a:off x="2788920" y="5065775"/>
            <a:ext cx="8458200" cy="597493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Slack ne znači mehaničko smanjenje zaposlenih, kapitala ili šteta, nego relativni prostor za efikasniju alokaciju resursa u odnosu na najbolju praksu u uzorku.</a:t>
            </a:r>
            <a:endParaRPr sz="1600" i="1"/>
          </a:p>
        </p:txBody>
      </p:sp>
      <p:sp>
        <p:nvSpPr>
          <p:cNvPr id="49" name="Text 46">
            <a:extLst>
              <a:ext uri="{FF2B5EF4-FFF2-40B4-BE49-F238E27FC236}">
                <a16:creationId xmlns:a16="http://schemas.microsoft.com/office/drawing/2014/main" xmlns="" id="{C6073DBC-F826-4370-88AE-7DBAAC2FB3E8}"/>
              </a:ext>
            </a:extLst>
          </p:cNvPr>
          <p:cNvSpPr>
            <a:spLocks noGrp="1"/>
          </p:cNvSpPr>
          <p:nvPr/>
        </p:nvSpPr>
        <p:spPr>
          <a:xfrm>
            <a:off x="1417320" y="6073082"/>
            <a:ext cx="822960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850" i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Izvor: Zaimović (2026), DEA A3, tablice 10 i 11; p.p. = procentni poeni.</a:t>
            </a:r>
            <a:endParaRPr sz="1000"/>
          </a:p>
        </p:txBody>
      </p:sp>
      <p:sp>
        <p:nvSpPr>
          <p:cNvPr id="50" name="Shape 47">
            <a:extLst>
              <a:ext uri="{FF2B5EF4-FFF2-40B4-BE49-F238E27FC236}">
                <a16:creationId xmlns:a16="http://schemas.microsoft.com/office/drawing/2014/main" xmlns="" id="{FBF0FFE6-E17B-41D5-8093-0DB0527F0FAC}"/>
              </a:ext>
            </a:extLst>
          </p:cNvPr>
          <p:cNvSpPr>
            <a:spLocks noGrp="1"/>
          </p:cNvSpPr>
          <p:nvPr/>
        </p:nvSpPr>
        <p:spPr>
          <a:xfrm>
            <a:off x="640080" y="6428232"/>
            <a:ext cx="10881360" cy="0"/>
          </a:xfrm>
          <a:prstGeom prst="line">
            <a:avLst/>
          </a:prstGeom>
          <a:noFill/>
          <a:ln w="8890">
            <a:solidFill>
              <a:srgbClr val="B7C0CB">
                <a:alpha val="70000"/>
              </a:srgbClr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51" name="Text 48">
            <a:extLst>
              <a:ext uri="{FF2B5EF4-FFF2-40B4-BE49-F238E27FC236}">
                <a16:creationId xmlns:a16="http://schemas.microsoft.com/office/drawing/2014/main" xmlns="" id="{1D789FFF-1D08-4DCA-9C82-7720B22E613E}"/>
              </a:ext>
            </a:extLst>
          </p:cNvPr>
          <p:cNvSpPr>
            <a:spLocks noGrp="1"/>
          </p:cNvSpPr>
          <p:nvPr/>
        </p:nvSpPr>
        <p:spPr>
          <a:xfrm>
            <a:off x="658368" y="6483096"/>
            <a:ext cx="10698480" cy="1645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Efikasnost  |  slack analiza  |  neiskorišteni kapacitet</a:t>
            </a:r>
            <a:endParaRPr sz="1000"/>
          </a:p>
        </p:txBody>
      </p:sp>
      <p:pic>
        <p:nvPicPr>
          <p:cNvPr id="103" name="Pictur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6118884"/>
            <a:ext cx="932688" cy="746150"/>
          </a:xfrm>
          <a:prstGeom prst="rect">
            <a:avLst/>
          </a:prstGeom>
        </p:spPr>
      </p:pic>
      <p:pic>
        <p:nvPicPr>
          <p:cNvPr id="104" name="Picture 5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2600" y="-1"/>
            <a:ext cx="1759400" cy="85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561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93192"/>
          </a:xfrm>
          <a:prstGeom prst="rect">
            <a:avLst/>
          </a:prstGeom>
          <a:solidFill>
            <a:srgbClr val="06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393192"/>
            <a:ext cx="12191695" cy="36576"/>
          </a:xfrm>
          <a:prstGeom prst="rect">
            <a:avLst/>
          </a:prstGeom>
          <a:solidFill>
            <a:srgbClr val="4B8D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2064" y="96012"/>
            <a:ext cx="2253822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l"/>
            <a:r>
              <a:rPr sz="1200" b="1" i="0" dirty="0">
                <a:solidFill>
                  <a:srgbClr val="FFFFFF"/>
                </a:solidFill>
                <a:latin typeface="Georgia"/>
              </a:rPr>
              <a:t>DANI OSIGURANJA U </a:t>
            </a:r>
            <a:r>
              <a:rPr sz="1200" b="1" i="0" dirty="0" err="1">
                <a:solidFill>
                  <a:srgbClr val="FFFFFF"/>
                </a:solidFill>
                <a:latin typeface="Georgia"/>
              </a:rPr>
              <a:t>BiH</a:t>
            </a:r>
            <a:endParaRPr sz="1200" b="1" i="0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2842" y="87524"/>
            <a:ext cx="493725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l"/>
            <a:r>
              <a:rPr sz="1200" b="1" i="0" dirty="0">
                <a:solidFill>
                  <a:srgbClr val="69A64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8897" y="96012"/>
            <a:ext cx="1656351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r"/>
            <a:r>
              <a:rPr sz="1200" b="1" i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EFIKASNOST TRŽIŠTA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" y="422734"/>
            <a:ext cx="54864" cy="713232"/>
          </a:xfrm>
          <a:prstGeom prst="roundRect">
            <a:avLst/>
          </a:prstGeom>
          <a:solidFill>
            <a:srgbClr val="4B8D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09709" y="496331"/>
            <a:ext cx="9815036" cy="451406"/>
          </a:xfrm>
          <a:prstGeom prst="rect">
            <a:avLst/>
          </a:prstGeom>
          <a:noFill/>
          <a:ln>
            <a:noFill/>
          </a:ln>
        </p:spPr>
        <p:txBody>
          <a:bodyPr wrap="square" lIns="63500" tIns="25400" rIns="63500" bIns="25400">
            <a:spAutoFit/>
          </a:bodyPr>
          <a:lstStyle/>
          <a:p>
            <a:pPr algn="ctr"/>
            <a:r>
              <a:rPr sz="2600" b="1" i="0" dirty="0" err="1">
                <a:solidFill>
                  <a:srgbClr val="0B2E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Rezultati</a:t>
            </a:r>
            <a:r>
              <a:rPr sz="2600" b="1" i="0" dirty="0">
                <a:solidFill>
                  <a:srgbClr val="0B2E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2600" b="1" i="0" dirty="0" err="1">
                <a:solidFill>
                  <a:srgbClr val="0B2E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neparametrijskih</a:t>
            </a:r>
            <a:r>
              <a:rPr sz="2600" b="1" i="0" dirty="0">
                <a:solidFill>
                  <a:srgbClr val="0B2E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2600" b="1" i="0" dirty="0" err="1">
                <a:solidFill>
                  <a:srgbClr val="0B2E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testova</a:t>
            </a:r>
            <a:r>
              <a:rPr sz="2600" b="1" i="0" dirty="0">
                <a:solidFill>
                  <a:srgbClr val="0B2E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r-HR" sz="2600" b="1" i="0" dirty="0" smtClean="0">
                <a:solidFill>
                  <a:srgbClr val="0B2E5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tehničke efikasnosti</a:t>
            </a:r>
            <a:endParaRPr sz="2600" b="1" i="0" dirty="0">
              <a:solidFill>
                <a:srgbClr val="0B2E55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9075" y="1002601"/>
            <a:ext cx="10833543" cy="328295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l"/>
            <a:r>
              <a:rPr b="0" i="0" dirty="0" err="1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Kruskal</a:t>
            </a:r>
            <a:r>
              <a:rPr b="0" i="0" dirty="0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-Wallis </a:t>
            </a:r>
            <a:r>
              <a:rPr b="0" i="0" dirty="0" err="1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b="0" i="0" dirty="0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Mann-Whitney </a:t>
            </a:r>
            <a:r>
              <a:rPr b="0" i="0" dirty="0" err="1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testovi</a:t>
            </a:r>
            <a:r>
              <a:rPr b="0" i="0" dirty="0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b="0" i="0" dirty="0" err="1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potvrđuju</a:t>
            </a:r>
            <a:r>
              <a:rPr b="0" i="0" dirty="0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b="0" i="0" dirty="0" err="1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statistički</a:t>
            </a:r>
            <a:r>
              <a:rPr b="0" i="0" dirty="0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b="0" i="0" dirty="0" err="1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značajne</a:t>
            </a:r>
            <a:r>
              <a:rPr b="0" i="0" dirty="0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b="0" i="0" dirty="0" err="1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razlike</a:t>
            </a:r>
            <a:r>
              <a:rPr b="0" i="0" dirty="0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u </a:t>
            </a:r>
            <a:r>
              <a:rPr b="0" i="0" dirty="0" err="1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prosječnoj</a:t>
            </a:r>
            <a:r>
              <a:rPr b="0" i="0" dirty="0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DEA A3 </a:t>
            </a:r>
            <a:r>
              <a:rPr b="0" i="0" dirty="0" err="1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efikasnosti</a:t>
            </a:r>
            <a:r>
              <a:rPr b="0" i="0" dirty="0">
                <a:solidFill>
                  <a:srgbClr val="4B8D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" y="1609344"/>
            <a:ext cx="3822191" cy="1640293"/>
          </a:xfrm>
          <a:prstGeom prst="roundRect">
            <a:avLst/>
          </a:prstGeom>
          <a:solidFill>
            <a:srgbClr val="DDE5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2336" y="1572768"/>
            <a:ext cx="3822191" cy="1640293"/>
          </a:xfrm>
          <a:prstGeom prst="roundRect">
            <a:avLst/>
          </a:prstGeom>
          <a:solidFill>
            <a:srgbClr val="F7F9FB"/>
          </a:solidFill>
          <a:ln w="10160">
            <a:solidFill>
              <a:srgbClr val="BEC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2336" y="1572768"/>
            <a:ext cx="3822191" cy="275867"/>
          </a:xfrm>
          <a:prstGeom prst="rect">
            <a:avLst/>
          </a:prstGeom>
          <a:solidFill>
            <a:srgbClr val="0A2B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4021" y="1650492"/>
            <a:ext cx="1078821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TIP DRUŠTVA</a:t>
            </a:r>
          </a:p>
        </p:txBody>
      </p:sp>
      <p:graphicFrame>
        <p:nvGraphicFramePr>
          <p:cNvPr id="21" name="Char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5131548"/>
              </p:ext>
            </p:extLst>
          </p:nvPr>
        </p:nvGraphicFramePr>
        <p:xfrm>
          <a:off x="621792" y="1985320"/>
          <a:ext cx="3383279" cy="110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012499" y="3346704"/>
            <a:ext cx="2601866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ctr"/>
            <a:r>
              <a:rPr sz="1200" b="1" i="0" dirty="0" err="1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Kruskal</a:t>
            </a:r>
            <a:r>
              <a:rPr sz="1200" b="1" i="0" dirty="0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-Wallis χ²=82,356; p&lt;0,001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88536" y="1609344"/>
            <a:ext cx="3822191" cy="1640293"/>
          </a:xfrm>
          <a:prstGeom prst="roundRect">
            <a:avLst/>
          </a:prstGeom>
          <a:solidFill>
            <a:srgbClr val="DDE5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261104" y="1572768"/>
            <a:ext cx="3822191" cy="1640293"/>
          </a:xfrm>
          <a:prstGeom prst="roundRect">
            <a:avLst/>
          </a:prstGeom>
          <a:solidFill>
            <a:srgbClr val="F7F9FB"/>
          </a:solidFill>
          <a:ln w="10160">
            <a:solidFill>
              <a:srgbClr val="BEC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61104" y="1572768"/>
            <a:ext cx="3822191" cy="275867"/>
          </a:xfrm>
          <a:prstGeom prst="rect">
            <a:avLst/>
          </a:prstGeom>
          <a:solidFill>
            <a:srgbClr val="0A2B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21064" y="1650492"/>
            <a:ext cx="1502271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VELIČINA DRUŠTVA</a:t>
            </a:r>
          </a:p>
        </p:txBody>
      </p:sp>
      <p:graphicFrame>
        <p:nvGraphicFramePr>
          <p:cNvPr id="28" name="Chart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9324925"/>
              </p:ext>
            </p:extLst>
          </p:nvPr>
        </p:nvGraphicFramePr>
        <p:xfrm>
          <a:off x="4480560" y="1985320"/>
          <a:ext cx="3497504" cy="1107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825581" y="3346704"/>
            <a:ext cx="2693238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ctr"/>
            <a:r>
              <a:rPr sz="1200" b="1" i="0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Kruskal-Wallis χ²=140,457; p&lt;0,001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47304" y="1609344"/>
            <a:ext cx="3694176" cy="1640293"/>
          </a:xfrm>
          <a:prstGeom prst="roundRect">
            <a:avLst/>
          </a:prstGeom>
          <a:solidFill>
            <a:srgbClr val="DDE5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8119872" y="1572768"/>
            <a:ext cx="3694176" cy="1640293"/>
          </a:xfrm>
          <a:prstGeom prst="roundRect">
            <a:avLst/>
          </a:prstGeom>
          <a:solidFill>
            <a:srgbClr val="F7F9FB"/>
          </a:solidFill>
          <a:ln w="10160">
            <a:solidFill>
              <a:srgbClr val="BEC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119872" y="1572768"/>
            <a:ext cx="3694176" cy="275867"/>
          </a:xfrm>
          <a:prstGeom prst="rect">
            <a:avLst/>
          </a:prstGeom>
          <a:solidFill>
            <a:srgbClr val="0A2B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338070" y="1650492"/>
            <a:ext cx="1257780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KONSOLIDACIJA</a:t>
            </a:r>
          </a:p>
        </p:txBody>
      </p:sp>
      <p:graphicFrame>
        <p:nvGraphicFramePr>
          <p:cNvPr id="35" name="Chart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7510510"/>
              </p:ext>
            </p:extLst>
          </p:nvPr>
        </p:nvGraphicFramePr>
        <p:xfrm>
          <a:off x="8339328" y="1985320"/>
          <a:ext cx="3255264" cy="110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8724344" y="3346704"/>
            <a:ext cx="2485232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ctr"/>
            <a:r>
              <a:rPr sz="1200" b="1" i="0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Mann-Whitney z=-4,849; p&lt;0,001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60120" y="3813048"/>
            <a:ext cx="4663440" cy="1453896"/>
          </a:xfrm>
          <a:prstGeom prst="roundRect">
            <a:avLst/>
          </a:prstGeom>
          <a:solidFill>
            <a:srgbClr val="DDE5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932688" y="3776472"/>
            <a:ext cx="4663440" cy="1453896"/>
          </a:xfrm>
          <a:prstGeom prst="roundRect">
            <a:avLst/>
          </a:prstGeom>
          <a:solidFill>
            <a:srgbClr val="F7F9FB"/>
          </a:solidFill>
          <a:ln w="10160">
            <a:solidFill>
              <a:srgbClr val="BEC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32688" y="3776472"/>
            <a:ext cx="4663440" cy="275867"/>
          </a:xfrm>
          <a:prstGeom prst="rect">
            <a:avLst/>
          </a:prstGeom>
          <a:solidFill>
            <a:srgbClr val="0A2B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5909" y="3854196"/>
            <a:ext cx="1676998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PORIJEKLO KAPITALA</a:t>
            </a:r>
          </a:p>
        </p:txBody>
      </p:sp>
      <p:graphicFrame>
        <p:nvGraphicFramePr>
          <p:cNvPr id="42" name="Chart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9805532"/>
              </p:ext>
            </p:extLst>
          </p:nvPr>
        </p:nvGraphicFramePr>
        <p:xfrm>
          <a:off x="1152144" y="4090158"/>
          <a:ext cx="4224527" cy="1019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954466" y="5321808"/>
            <a:ext cx="2619884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ctr"/>
            <a:r>
              <a:rPr lang="en-US" sz="1200" b="1" dirty="0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Mann-Whitney z = -7,991; p &lt; 0,001</a:t>
            </a:r>
            <a:endParaRPr sz="1200" b="1" i="0" dirty="0">
              <a:solidFill>
                <a:srgbClr val="56647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574536" y="3813048"/>
            <a:ext cx="4663440" cy="1453896"/>
          </a:xfrm>
          <a:prstGeom prst="roundRect">
            <a:avLst/>
          </a:prstGeom>
          <a:solidFill>
            <a:srgbClr val="DDE5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47104" y="3776472"/>
            <a:ext cx="4663440" cy="1453896"/>
          </a:xfrm>
          <a:prstGeom prst="roundRect">
            <a:avLst/>
          </a:prstGeom>
          <a:solidFill>
            <a:srgbClr val="F7F9FB"/>
          </a:solidFill>
          <a:ln w="10160">
            <a:solidFill>
              <a:srgbClr val="BEC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547104" y="3776472"/>
            <a:ext cx="4663440" cy="275867"/>
          </a:xfrm>
          <a:prstGeom prst="rect">
            <a:avLst/>
          </a:prstGeom>
          <a:solidFill>
            <a:srgbClr val="0A2B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978064" y="3854196"/>
            <a:ext cx="1801520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ENTITETSKI KONTEKST</a:t>
            </a:r>
          </a:p>
        </p:txBody>
      </p:sp>
      <p:graphicFrame>
        <p:nvGraphicFramePr>
          <p:cNvPr id="49" name="Chart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6884425"/>
              </p:ext>
            </p:extLst>
          </p:nvPr>
        </p:nvGraphicFramePr>
        <p:xfrm>
          <a:off x="6766560" y="4090158"/>
          <a:ext cx="4224527" cy="1019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7342056" y="5321808"/>
            <a:ext cx="3073534" cy="235962"/>
          </a:xfrm>
          <a:prstGeom prst="rect">
            <a:avLst/>
          </a:prstGeom>
          <a:noFill/>
          <a:ln>
            <a:noFill/>
          </a:ln>
        </p:spPr>
        <p:txBody>
          <a:bodyPr wrap="none" lIns="63500" tIns="25400" rIns="63500" bIns="25400">
            <a:spAutoFit/>
          </a:bodyPr>
          <a:lstStyle/>
          <a:p>
            <a:pPr algn="ctr"/>
            <a:r>
              <a:rPr sz="1200" b="1" i="0">
                <a:solidFill>
                  <a:srgbClr val="56647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Mann-Whitney z=6,707; p&lt;0,001; r≈0,365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68096" y="5751576"/>
            <a:ext cx="10661904" cy="457200"/>
          </a:xfrm>
          <a:prstGeom prst="roundRect">
            <a:avLst/>
          </a:prstGeom>
          <a:solidFill>
            <a:srgbClr val="06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6384" y="5711046"/>
            <a:ext cx="10756867" cy="442172"/>
          </a:xfrm>
          <a:prstGeom prst="rect">
            <a:avLst/>
          </a:prstGeom>
          <a:noFill/>
          <a:ln>
            <a:noFill/>
          </a:ln>
        </p:spPr>
        <p:txBody>
          <a:bodyPr wrap="square" lIns="63500" tIns="25400" rIns="63500" bIns="25400" anchor="ctr">
            <a:spAutoFit/>
          </a:bodyPr>
          <a:lstStyle/>
          <a:p>
            <a:pPr algn="ctr"/>
            <a:r>
              <a:rPr lang="hr-HR" sz="1270" b="1" i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Raspon </a:t>
            </a:r>
            <a:r>
              <a:rPr lang="hr-HR" sz="1270" b="1" i="1" dirty="0" smtClea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efikasnosti </a:t>
            </a:r>
            <a:r>
              <a:rPr lang="hr-HR" sz="1270" b="1" i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0,6140-0,8804 pokazuje značajne razlike po portfelju, skali i tržišnom kontekstu</a:t>
            </a:r>
            <a:r>
              <a:rPr lang="hr-HR" sz="1270" b="1" i="1" dirty="0" smtClea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/>
            <a:r>
              <a:rPr lang="hr-HR" sz="1270" b="1" i="1" dirty="0" smtClea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r-HR" sz="1270" b="1" i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Testovi potvrđuju povezanost, ne </a:t>
            </a:r>
            <a:r>
              <a:rPr lang="hr-HR" sz="1270" b="1" i="1" dirty="0" smtClea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uzročnost.</a:t>
            </a:r>
            <a:endParaRPr sz="1270" b="1" i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3" name="Connector 52"/>
          <p:cNvCxnSpPr/>
          <p:nvPr/>
        </p:nvCxnSpPr>
        <p:spPr>
          <a:xfrm>
            <a:off x="786384" y="6318504"/>
            <a:ext cx="10570464" cy="0"/>
          </a:xfrm>
          <a:prstGeom prst="line">
            <a:avLst/>
          </a:prstGeom>
          <a:ln w="10160">
            <a:solidFill>
              <a:srgbClr val="D9DE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16523" y="6364224"/>
            <a:ext cx="11424374" cy="420628"/>
          </a:xfrm>
          <a:prstGeom prst="rect">
            <a:avLst/>
          </a:prstGeom>
          <a:noFill/>
          <a:ln>
            <a:noFill/>
          </a:ln>
        </p:spPr>
        <p:txBody>
          <a:bodyPr wrap="square" lIns="63500" tIns="25400" rIns="63500" bIns="25400">
            <a:spAutoFit/>
          </a:bodyPr>
          <a:lstStyle/>
          <a:p>
            <a:pPr algn="ctr"/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Napomena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tip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društva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prema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dominantnom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portfelju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kompozitno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život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LIFE &gt;50%;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kompozitno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neživot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non-life &gt;50%).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Veličina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prema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prosječnoj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aktivi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mala 0-40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mio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KM,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srednja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40-100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mio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KM,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velika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&gt;100 </a:t>
            </a:r>
            <a:r>
              <a:rPr sz="1200" b="0" i="0" dirty="0" err="1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mio</a:t>
            </a:r>
            <a:r>
              <a:rPr sz="1200" b="0" i="0" dirty="0">
                <a:solidFill>
                  <a:srgbClr val="6F798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KM.</a:t>
            </a:r>
          </a:p>
        </p:txBody>
      </p:sp>
      <p:pic>
        <p:nvPicPr>
          <p:cNvPr id="56" name="Picture 7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432600" y="-1"/>
            <a:ext cx="1759400" cy="85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234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2BF2441-A529-43A2-B492-5C53425518D6}"/>
              </a:ext>
            </a:extLst>
          </p:cNvPr>
          <p:cNvSpPr>
            <a:spLocks noGrp="1"/>
          </p:cNvSpPr>
          <p:nvPr/>
        </p:nvSpPr>
        <p:spPr>
          <a:xfrm>
            <a:off x="-15088" y="18062"/>
            <a:ext cx="12191695" cy="457200"/>
          </a:xfrm>
          <a:prstGeom prst="rect">
            <a:avLst/>
          </a:prstGeom>
          <a:solidFill>
            <a:srgbClr val="002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FAAB0E2-FB27-4115-B597-6FA4A9E20FAE}"/>
              </a:ext>
            </a:extLst>
          </p:cNvPr>
          <p:cNvSpPr>
            <a:spLocks noGrp="1"/>
          </p:cNvSpPr>
          <p:nvPr/>
        </p:nvSpPr>
        <p:spPr>
          <a:xfrm>
            <a:off x="0" y="457200"/>
            <a:ext cx="12191695" cy="50292"/>
          </a:xfrm>
          <a:prstGeom prst="rect">
            <a:avLst/>
          </a:prstGeom>
          <a:solidFill>
            <a:srgbClr val="4A9F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62E7533-26B8-4D72-BAB9-100088910FD4}"/>
              </a:ext>
            </a:extLst>
          </p:cNvPr>
          <p:cNvSpPr>
            <a:spLocks noGrp="1"/>
          </p:cNvSpPr>
          <p:nvPr/>
        </p:nvSpPr>
        <p:spPr>
          <a:xfrm>
            <a:off x="475488" y="91440"/>
            <a:ext cx="242316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DFB3F14-4083-47E2-B53A-3667857EE953}"/>
              </a:ext>
            </a:extLst>
          </p:cNvPr>
          <p:cNvSpPr>
            <a:spLocks noGrp="1"/>
          </p:cNvSpPr>
          <p:nvPr/>
        </p:nvSpPr>
        <p:spPr>
          <a:xfrm>
            <a:off x="2537460" y="102342"/>
            <a:ext cx="640080" cy="2743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i="0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0C33132-6D66-47AF-A38E-430E517DBE8A}"/>
              </a:ext>
            </a:extLst>
          </p:cNvPr>
          <p:cNvSpPr>
            <a:spLocks noGrp="1"/>
          </p:cNvSpPr>
          <p:nvPr/>
        </p:nvSpPr>
        <p:spPr>
          <a:xfrm>
            <a:off x="7821988" y="134761"/>
            <a:ext cx="2331720" cy="23774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 TRŽIŠTA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74AFED0-8648-46CD-A1D9-FB7A97369258}"/>
              </a:ext>
            </a:extLst>
          </p:cNvPr>
          <p:cNvSpPr>
            <a:spLocks noGrp="1"/>
          </p:cNvSpPr>
          <p:nvPr/>
        </p:nvSpPr>
        <p:spPr>
          <a:xfrm>
            <a:off x="502920" y="522881"/>
            <a:ext cx="10776203" cy="43088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 dirty="0" smtClean="0">
                <a:solidFill>
                  <a:srgbClr val="00244C"/>
                </a:solidFill>
                <a:latin typeface="Cambria"/>
                <a:ea typeface="Cambria"/>
                <a:cs typeface="Cambria"/>
              </a:rPr>
              <a:t> </a:t>
            </a:r>
            <a:r>
              <a:rPr lang="hr-HR" sz="2600" b="1" dirty="0" smtClean="0">
                <a:solidFill>
                  <a:srgbClr val="00244C"/>
                </a:solidFill>
                <a:latin typeface="Cambria"/>
                <a:ea typeface="Cambria"/>
                <a:cs typeface="Cambria"/>
              </a:rPr>
              <a:t>Rezultati panel analize tehničke </a:t>
            </a:r>
            <a:r>
              <a:rPr sz="2600" b="1" dirty="0" err="1" smtClean="0">
                <a:solidFill>
                  <a:srgbClr val="00244C"/>
                </a:solidFill>
                <a:latin typeface="Cambria"/>
                <a:ea typeface="Cambria"/>
                <a:cs typeface="Cambria"/>
              </a:rPr>
              <a:t>efikasno</a:t>
            </a:r>
            <a:r>
              <a:rPr lang="hr-HR" sz="2600" b="1" dirty="0" smtClean="0">
                <a:solidFill>
                  <a:srgbClr val="00244C"/>
                </a:solidFill>
                <a:latin typeface="Cambria"/>
                <a:ea typeface="Cambria"/>
                <a:cs typeface="Cambria"/>
              </a:rPr>
              <a:t>sti</a:t>
            </a:r>
            <a:r>
              <a:rPr sz="2600" b="1" dirty="0" smtClean="0">
                <a:solidFill>
                  <a:srgbClr val="00244C"/>
                </a:solidFill>
                <a:latin typeface="Cambria"/>
                <a:ea typeface="Cambria"/>
                <a:cs typeface="Cambria"/>
              </a:rPr>
              <a:t> </a:t>
            </a:r>
            <a:r>
              <a:rPr sz="2600" b="1" dirty="0" err="1" smtClean="0">
                <a:solidFill>
                  <a:srgbClr val="00244C"/>
                </a:solidFill>
                <a:latin typeface="Cambria"/>
                <a:ea typeface="Cambria"/>
                <a:cs typeface="Cambria"/>
              </a:rPr>
              <a:t>osiguravatelja</a:t>
            </a:r>
            <a:endParaRPr sz="2600" b="1" dirty="0">
              <a:solidFill>
                <a:srgbClr val="00244C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1C4FE0E-4ED8-422B-BF69-A7AC39552C92}"/>
              </a:ext>
            </a:extLst>
          </p:cNvPr>
          <p:cNvSpPr>
            <a:spLocks noGrp="1"/>
          </p:cNvSpPr>
          <p:nvPr/>
        </p:nvSpPr>
        <p:spPr>
          <a:xfrm>
            <a:off x="530352" y="1012874"/>
            <a:ext cx="960120" cy="50292"/>
          </a:xfrm>
          <a:prstGeom prst="rect">
            <a:avLst/>
          </a:prstGeom>
          <a:solidFill>
            <a:srgbClr val="4A9F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A87688A-0373-4289-9285-EDC607EF59C9}"/>
              </a:ext>
            </a:extLst>
          </p:cNvPr>
          <p:cNvSpPr>
            <a:spLocks noGrp="1"/>
          </p:cNvSpPr>
          <p:nvPr/>
        </p:nvSpPr>
        <p:spPr>
          <a:xfrm>
            <a:off x="344300" y="1121546"/>
            <a:ext cx="11561562" cy="28602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Kompozitni rang sintetizira</a:t>
            </a:r>
            <a:r>
              <a:rPr sz="1600" b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stabilnost</a:t>
            </a:r>
            <a:r>
              <a:rPr sz="1600" b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znaka, statističku</a:t>
            </a:r>
            <a:r>
              <a:rPr sz="1600" b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značajnost, marginalni</a:t>
            </a:r>
            <a:r>
              <a:rPr sz="1600" b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efekat</a:t>
            </a:r>
            <a:r>
              <a:rPr sz="1600" b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i</a:t>
            </a:r>
            <a:r>
              <a:rPr sz="1600" b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robusnost</a:t>
            </a:r>
            <a:r>
              <a:rPr sz="1600" b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kroz</a:t>
            </a:r>
            <a:r>
              <a:rPr sz="1600" b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modele OLS, RE, FE:</a:t>
            </a:r>
            <a:endParaRPr sz="1600" b="0">
              <a:solidFill>
                <a:srgbClr val="0C203E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6908AF58-FA53-4AC6-8413-51F539D8865A}"/>
              </a:ext>
            </a:extLst>
          </p:cNvPr>
          <p:cNvSpPr>
            <a:spLocks noGrp="1"/>
          </p:cNvSpPr>
          <p:nvPr/>
        </p:nvSpPr>
        <p:spPr>
          <a:xfrm>
            <a:off x="502920" y="1673352"/>
            <a:ext cx="6995160" cy="38668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6C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CBEE62A6-3AD5-4616-B8DB-0ABAA6A7B07F}"/>
              </a:ext>
            </a:extLst>
          </p:cNvPr>
          <p:cNvSpPr>
            <a:spLocks noGrp="1"/>
          </p:cNvSpPr>
          <p:nvPr/>
        </p:nvSpPr>
        <p:spPr>
          <a:xfrm>
            <a:off x="502920" y="1673352"/>
            <a:ext cx="6995160" cy="411480"/>
          </a:xfrm>
          <a:prstGeom prst="roundRect">
            <a:avLst/>
          </a:prstGeom>
          <a:solidFill>
            <a:srgbClr val="00244C"/>
          </a:solidFill>
          <a:ln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09824E7-57ED-4CE7-A969-DFF28944F9F2}"/>
              </a:ext>
            </a:extLst>
          </p:cNvPr>
          <p:cNvSpPr>
            <a:spLocks noGrp="1"/>
          </p:cNvSpPr>
          <p:nvPr/>
        </p:nvSpPr>
        <p:spPr>
          <a:xfrm>
            <a:off x="685800" y="1746838"/>
            <a:ext cx="6629400" cy="24622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Rang determinanti tehničke efikasnosti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5700073-B187-4E00-B2E2-4C0DB0D15A50}"/>
              </a:ext>
            </a:extLst>
          </p:cNvPr>
          <p:cNvSpPr>
            <a:spLocks noGrp="1"/>
          </p:cNvSpPr>
          <p:nvPr/>
        </p:nvSpPr>
        <p:spPr>
          <a:xfrm>
            <a:off x="640080" y="2194560"/>
            <a:ext cx="54864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Rang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97870CF-49AB-4E83-92A5-C4C1C9E528A8}"/>
              </a:ext>
            </a:extLst>
          </p:cNvPr>
          <p:cNvSpPr>
            <a:spLocks noGrp="1"/>
          </p:cNvSpPr>
          <p:nvPr/>
        </p:nvSpPr>
        <p:spPr>
          <a:xfrm>
            <a:off x="1234440" y="2194560"/>
            <a:ext cx="260604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Determinanta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3B9BEA7-9084-48EF-B4B5-D5A62B01A384}"/>
              </a:ext>
            </a:extLst>
          </p:cNvPr>
          <p:cNvSpPr>
            <a:spLocks noGrp="1"/>
          </p:cNvSpPr>
          <p:nvPr/>
        </p:nvSpPr>
        <p:spPr>
          <a:xfrm>
            <a:off x="3977639" y="2194560"/>
            <a:ext cx="68580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Smjer</a:t>
            </a:r>
            <a:endParaRPr sz="1320" b="0" i="0">
              <a:solidFill>
                <a:srgbClr val="0C203E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1799413-9139-476B-BBD1-43BA099C9513}"/>
              </a:ext>
            </a:extLst>
          </p:cNvPr>
          <p:cNvSpPr>
            <a:spLocks noGrp="1"/>
          </p:cNvSpPr>
          <p:nvPr/>
        </p:nvSpPr>
        <p:spPr>
          <a:xfrm>
            <a:off x="4617720" y="2221009"/>
            <a:ext cx="1325880" cy="203133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AME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DCC881C-E0EB-4C7F-B06A-32B3B039B708}"/>
              </a:ext>
            </a:extLst>
          </p:cNvPr>
          <p:cNvSpPr>
            <a:spLocks noGrp="1"/>
          </p:cNvSpPr>
          <p:nvPr/>
        </p:nvSpPr>
        <p:spPr>
          <a:xfrm>
            <a:off x="5943600" y="2221009"/>
            <a:ext cx="1097280" cy="203133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Robusnost</a:t>
            </a:r>
            <a:endParaRPr sz="1320" b="0" i="0">
              <a:solidFill>
                <a:srgbClr val="0C203E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BF4C156F-5A7F-49BF-91D0-ECDEA7072416}"/>
              </a:ext>
            </a:extLst>
          </p:cNvPr>
          <p:cNvSpPr>
            <a:spLocks noGrp="1"/>
          </p:cNvSpPr>
          <p:nvPr/>
        </p:nvSpPr>
        <p:spPr>
          <a:xfrm>
            <a:off x="658368" y="2514600"/>
            <a:ext cx="6583680" cy="13716"/>
          </a:xfrm>
          <a:prstGeom prst="rect">
            <a:avLst/>
          </a:prstGeom>
          <a:solidFill>
            <a:srgbClr val="C6CD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xmlns="" id="{ABF93F47-C7E6-4294-B1D1-DF8832ACE27A}"/>
              </a:ext>
            </a:extLst>
          </p:cNvPr>
          <p:cNvSpPr>
            <a:spLocks noGrp="1"/>
          </p:cNvSpPr>
          <p:nvPr/>
        </p:nvSpPr>
        <p:spPr>
          <a:xfrm>
            <a:off x="685800" y="2606040"/>
            <a:ext cx="6537960" cy="384048"/>
          </a:xfrm>
          <a:prstGeom prst="roundRect">
            <a:avLst/>
          </a:prstGeom>
          <a:solidFill>
            <a:srgbClr val="ECF6E8"/>
          </a:solidFill>
          <a:ln>
            <a:solidFill>
              <a:srgbClr val="ECF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lnSpcReduction="1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16F15F1C-1D64-4A34-A62B-8DB6C4DD13DA}"/>
              </a:ext>
            </a:extLst>
          </p:cNvPr>
          <p:cNvSpPr>
            <a:spLocks noGrp="1"/>
          </p:cNvSpPr>
          <p:nvPr/>
        </p:nvSpPr>
        <p:spPr>
          <a:xfrm>
            <a:off x="795528" y="2660904"/>
            <a:ext cx="274320" cy="274320"/>
          </a:xfrm>
          <a:prstGeom prst="ellipse">
            <a:avLst/>
          </a:prstGeom>
          <a:solidFill>
            <a:srgbClr val="4A9F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40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0D0C787-BEC9-4D51-815B-3A7DA0797DD6}"/>
              </a:ext>
            </a:extLst>
          </p:cNvPr>
          <p:cNvSpPr>
            <a:spLocks noGrp="1"/>
          </p:cNvSpPr>
          <p:nvPr/>
        </p:nvSpPr>
        <p:spPr>
          <a:xfrm>
            <a:off x="795528" y="2665476"/>
            <a:ext cx="27432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987FCF6-CE47-47E1-BD32-028E810A8C82}"/>
              </a:ext>
            </a:extLst>
          </p:cNvPr>
          <p:cNvSpPr>
            <a:spLocks noGrp="1"/>
          </p:cNvSpPr>
          <p:nvPr/>
        </p:nvSpPr>
        <p:spPr>
          <a:xfrm>
            <a:off x="1234440" y="2642616"/>
            <a:ext cx="26060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Tržišni</a:t>
            </a:r>
            <a:r>
              <a:rPr sz="137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udio</a:t>
            </a:r>
            <a:endParaRPr sz="1370" b="0" i="0">
              <a:solidFill>
                <a:srgbClr val="0C203E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E7C1F0B-5C2E-4450-B8A9-940E3547F2CD}"/>
              </a:ext>
            </a:extLst>
          </p:cNvPr>
          <p:cNvSpPr>
            <a:spLocks noGrp="1"/>
          </p:cNvSpPr>
          <p:nvPr/>
        </p:nvSpPr>
        <p:spPr>
          <a:xfrm>
            <a:off x="4041648" y="2633472"/>
            <a:ext cx="41148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+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FB934D4-679D-4688-8978-557D1B9CC44D}"/>
              </a:ext>
            </a:extLst>
          </p:cNvPr>
          <p:cNvSpPr>
            <a:spLocks noGrp="1"/>
          </p:cNvSpPr>
          <p:nvPr/>
        </p:nvSpPr>
        <p:spPr>
          <a:xfrm>
            <a:off x="4617720" y="2642616"/>
            <a:ext cx="12344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+0,071 (za 0,01)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6C759B5-1626-45E9-BF32-74C4DD0C4E4C}"/>
              </a:ext>
            </a:extLst>
          </p:cNvPr>
          <p:cNvSpPr>
            <a:spLocks noGrp="1"/>
          </p:cNvSpPr>
          <p:nvPr/>
        </p:nvSpPr>
        <p:spPr>
          <a:xfrm>
            <a:off x="5989320" y="2642616"/>
            <a:ext cx="10058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vrlo visoka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xmlns="" id="{D2703A6E-8901-4397-9C4B-F087E7A72580}"/>
              </a:ext>
            </a:extLst>
          </p:cNvPr>
          <p:cNvSpPr>
            <a:spLocks noGrp="1"/>
          </p:cNvSpPr>
          <p:nvPr/>
        </p:nvSpPr>
        <p:spPr>
          <a:xfrm>
            <a:off x="685800" y="3054096"/>
            <a:ext cx="6537960" cy="384048"/>
          </a:xfrm>
          <a:prstGeom prst="roundRect">
            <a:avLst/>
          </a:prstGeom>
          <a:solidFill>
            <a:srgbClr val="EEF4FA"/>
          </a:solidFill>
          <a:ln>
            <a:solidFill>
              <a:srgbClr val="EEF4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lnSpcReduction="1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2CADF39E-21F7-4F5E-9066-BF6D1F81FFE7}"/>
              </a:ext>
            </a:extLst>
          </p:cNvPr>
          <p:cNvSpPr>
            <a:spLocks noGrp="1"/>
          </p:cNvSpPr>
          <p:nvPr/>
        </p:nvSpPr>
        <p:spPr>
          <a:xfrm>
            <a:off x="795528" y="3108960"/>
            <a:ext cx="274320" cy="274320"/>
          </a:xfrm>
          <a:prstGeom prst="ellipse">
            <a:avLst/>
          </a:prstGeom>
          <a:solidFill>
            <a:srgbClr val="185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40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4D9EAC9-A69F-48BB-A74B-D1744FDC1AB7}"/>
              </a:ext>
            </a:extLst>
          </p:cNvPr>
          <p:cNvSpPr>
            <a:spLocks noGrp="1"/>
          </p:cNvSpPr>
          <p:nvPr/>
        </p:nvSpPr>
        <p:spPr>
          <a:xfrm>
            <a:off x="795528" y="3113532"/>
            <a:ext cx="27432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C7981A9-0EC5-4EF1-BD52-A612F5A5D734}"/>
              </a:ext>
            </a:extLst>
          </p:cNvPr>
          <p:cNvSpPr>
            <a:spLocks noGrp="1"/>
          </p:cNvSpPr>
          <p:nvPr/>
        </p:nvSpPr>
        <p:spPr>
          <a:xfrm>
            <a:off x="1234440" y="3090672"/>
            <a:ext cx="26060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Veličina (ln aktive)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64F838D-EDA0-4A7A-8EBC-102EC6659E37}"/>
              </a:ext>
            </a:extLst>
          </p:cNvPr>
          <p:cNvSpPr>
            <a:spLocks noGrp="1"/>
          </p:cNvSpPr>
          <p:nvPr/>
        </p:nvSpPr>
        <p:spPr>
          <a:xfrm>
            <a:off x="4041648" y="3081527"/>
            <a:ext cx="41148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D26000"/>
                </a:solidFill>
                <a:latin typeface="Cambria"/>
                <a:ea typeface="Cambria"/>
                <a:cs typeface="Cambria"/>
              </a:rPr>
              <a:t>–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BD4AD147-930A-4CBA-A961-6E7E8D06C6F6}"/>
              </a:ext>
            </a:extLst>
          </p:cNvPr>
          <p:cNvSpPr>
            <a:spLocks noGrp="1"/>
          </p:cNvSpPr>
          <p:nvPr/>
        </p:nvSpPr>
        <p:spPr>
          <a:xfrm>
            <a:off x="4617720" y="3090672"/>
            <a:ext cx="12344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7279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−0,115 (za +1 u ln)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510D5C0-9A53-4097-AAFA-35089A898AB4}"/>
              </a:ext>
            </a:extLst>
          </p:cNvPr>
          <p:cNvSpPr>
            <a:spLocks noGrp="1"/>
          </p:cNvSpPr>
          <p:nvPr/>
        </p:nvSpPr>
        <p:spPr>
          <a:xfrm>
            <a:off x="5989320" y="3090672"/>
            <a:ext cx="10058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185B8B"/>
                </a:solidFill>
                <a:latin typeface="Cambria"/>
                <a:ea typeface="Cambria"/>
                <a:cs typeface="Cambria"/>
              </a:rPr>
              <a:t>visoka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xmlns="" id="{0E05FADA-AB61-406A-9981-0F00B8AD870F}"/>
              </a:ext>
            </a:extLst>
          </p:cNvPr>
          <p:cNvSpPr>
            <a:spLocks noGrp="1"/>
          </p:cNvSpPr>
          <p:nvPr/>
        </p:nvSpPr>
        <p:spPr>
          <a:xfrm>
            <a:off x="685800" y="3502152"/>
            <a:ext cx="6537960" cy="384048"/>
          </a:xfrm>
          <a:prstGeom prst="roundRect">
            <a:avLst/>
          </a:prstGeom>
          <a:solidFill>
            <a:srgbClr val="ECF6E8"/>
          </a:solidFill>
          <a:ln>
            <a:solidFill>
              <a:srgbClr val="ECF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lnSpcReduction="1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AE826739-25DE-4744-B773-05D95A1DE33B}"/>
              </a:ext>
            </a:extLst>
          </p:cNvPr>
          <p:cNvSpPr>
            <a:spLocks noGrp="1"/>
          </p:cNvSpPr>
          <p:nvPr/>
        </p:nvSpPr>
        <p:spPr>
          <a:xfrm>
            <a:off x="795528" y="3557016"/>
            <a:ext cx="274320" cy="274320"/>
          </a:xfrm>
          <a:prstGeom prst="ellipse">
            <a:avLst/>
          </a:prstGeom>
          <a:solidFill>
            <a:srgbClr val="4A9F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40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6010B7F-66A0-4ADD-AD77-FB035660CBC5}"/>
              </a:ext>
            </a:extLst>
          </p:cNvPr>
          <p:cNvSpPr>
            <a:spLocks noGrp="1"/>
          </p:cNvSpPr>
          <p:nvPr/>
        </p:nvSpPr>
        <p:spPr>
          <a:xfrm>
            <a:off x="795528" y="3561588"/>
            <a:ext cx="27432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C8446B1-CFC3-4D25-A754-94C04F8B5D17}"/>
              </a:ext>
            </a:extLst>
          </p:cNvPr>
          <p:cNvSpPr>
            <a:spLocks noGrp="1"/>
          </p:cNvSpPr>
          <p:nvPr/>
        </p:nvSpPr>
        <p:spPr>
          <a:xfrm>
            <a:off x="1234440" y="3538728"/>
            <a:ext cx="26060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Učešće životnih osiguranja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A8D8FB82-84CA-40F9-B5B0-67C928AEE0BC}"/>
              </a:ext>
            </a:extLst>
          </p:cNvPr>
          <p:cNvSpPr>
            <a:spLocks noGrp="1"/>
          </p:cNvSpPr>
          <p:nvPr/>
        </p:nvSpPr>
        <p:spPr>
          <a:xfrm>
            <a:off x="4041648" y="3529584"/>
            <a:ext cx="41148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+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983736A1-E22F-4E15-BBA2-FC3659E672F0}"/>
              </a:ext>
            </a:extLst>
          </p:cNvPr>
          <p:cNvSpPr>
            <a:spLocks noGrp="1"/>
          </p:cNvSpPr>
          <p:nvPr/>
        </p:nvSpPr>
        <p:spPr>
          <a:xfrm>
            <a:off x="4617720" y="3538728"/>
            <a:ext cx="12344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+0,023 (za 0,10)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5763E7FC-FDD5-41A8-B110-201B3B6D45C7}"/>
              </a:ext>
            </a:extLst>
          </p:cNvPr>
          <p:cNvSpPr>
            <a:spLocks noGrp="1"/>
          </p:cNvSpPr>
          <p:nvPr/>
        </p:nvSpPr>
        <p:spPr>
          <a:xfrm>
            <a:off x="5989320" y="3538728"/>
            <a:ext cx="10058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visoka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xmlns="" id="{1640E236-FA46-4FFF-80A3-7564F462C190}"/>
              </a:ext>
            </a:extLst>
          </p:cNvPr>
          <p:cNvSpPr>
            <a:spLocks noGrp="1"/>
          </p:cNvSpPr>
          <p:nvPr/>
        </p:nvSpPr>
        <p:spPr>
          <a:xfrm>
            <a:off x="685800" y="3950208"/>
            <a:ext cx="6537960" cy="384048"/>
          </a:xfrm>
          <a:prstGeom prst="roundRect">
            <a:avLst/>
          </a:prstGeom>
          <a:solidFill>
            <a:srgbClr val="F6F7F9"/>
          </a:solidFill>
          <a:ln>
            <a:solidFill>
              <a:srgbClr val="F6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lnSpcReduction="1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466FC18F-31BF-4BAE-8D6D-1413EC31455D}"/>
              </a:ext>
            </a:extLst>
          </p:cNvPr>
          <p:cNvSpPr>
            <a:spLocks noGrp="1"/>
          </p:cNvSpPr>
          <p:nvPr/>
        </p:nvSpPr>
        <p:spPr>
          <a:xfrm>
            <a:off x="795528" y="4005072"/>
            <a:ext cx="274320" cy="274320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40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DD91C15C-AD58-41E0-81D8-FEB39A842F37}"/>
              </a:ext>
            </a:extLst>
          </p:cNvPr>
          <p:cNvSpPr>
            <a:spLocks noGrp="1"/>
          </p:cNvSpPr>
          <p:nvPr/>
        </p:nvSpPr>
        <p:spPr>
          <a:xfrm>
            <a:off x="795528" y="4009644"/>
            <a:ext cx="27432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FC0E62BB-8B6A-4A1C-BAA2-92A8B1E3AC91}"/>
              </a:ext>
            </a:extLst>
          </p:cNvPr>
          <p:cNvSpPr>
            <a:spLocks noGrp="1"/>
          </p:cNvSpPr>
          <p:nvPr/>
        </p:nvSpPr>
        <p:spPr>
          <a:xfrm>
            <a:off x="1234440" y="3986784"/>
            <a:ext cx="26060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Loss ratio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71E80D3A-3F1D-49FB-9282-20C659FB8DE2}"/>
              </a:ext>
            </a:extLst>
          </p:cNvPr>
          <p:cNvSpPr>
            <a:spLocks noGrp="1"/>
          </p:cNvSpPr>
          <p:nvPr/>
        </p:nvSpPr>
        <p:spPr>
          <a:xfrm>
            <a:off x="4041648" y="3977640"/>
            <a:ext cx="41148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D26000"/>
                </a:solidFill>
                <a:latin typeface="Cambria"/>
                <a:ea typeface="Cambria"/>
                <a:cs typeface="Cambria"/>
              </a:rPr>
              <a:t>–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AAF62B90-9278-49B5-A85F-86373C07A027}"/>
              </a:ext>
            </a:extLst>
          </p:cNvPr>
          <p:cNvSpPr>
            <a:spLocks noGrp="1"/>
          </p:cNvSpPr>
          <p:nvPr/>
        </p:nvSpPr>
        <p:spPr>
          <a:xfrm>
            <a:off x="4617720" y="3986784"/>
            <a:ext cx="12344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−0,020 (za 0,10)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9AB6CFE6-8213-4266-81A0-21DD94ED1859}"/>
              </a:ext>
            </a:extLst>
          </p:cNvPr>
          <p:cNvSpPr>
            <a:spLocks noGrp="1"/>
          </p:cNvSpPr>
          <p:nvPr/>
        </p:nvSpPr>
        <p:spPr>
          <a:xfrm>
            <a:off x="5989320" y="3986784"/>
            <a:ext cx="10058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646464"/>
                </a:solidFill>
                <a:latin typeface="Cambria"/>
                <a:ea typeface="Cambria"/>
                <a:cs typeface="Cambria"/>
              </a:rPr>
              <a:t>srednja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xmlns="" id="{685ED056-EAEE-4298-AE48-39D4E995554F}"/>
              </a:ext>
            </a:extLst>
          </p:cNvPr>
          <p:cNvSpPr>
            <a:spLocks noGrp="1"/>
          </p:cNvSpPr>
          <p:nvPr/>
        </p:nvSpPr>
        <p:spPr>
          <a:xfrm>
            <a:off x="685800" y="4398264"/>
            <a:ext cx="6537960" cy="384048"/>
          </a:xfrm>
          <a:prstGeom prst="roundRect">
            <a:avLst/>
          </a:prstGeom>
          <a:solidFill>
            <a:srgbClr val="F6F7F9"/>
          </a:solidFill>
          <a:ln>
            <a:solidFill>
              <a:srgbClr val="F6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lnSpcReduction="1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762B8524-A316-43BF-8A21-8AE1253F9AFF}"/>
              </a:ext>
            </a:extLst>
          </p:cNvPr>
          <p:cNvSpPr>
            <a:spLocks noGrp="1"/>
          </p:cNvSpPr>
          <p:nvPr/>
        </p:nvSpPr>
        <p:spPr>
          <a:xfrm>
            <a:off x="795528" y="4453128"/>
            <a:ext cx="274320" cy="274320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40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92E3F8EF-142F-4066-A9F1-10B978746D08}"/>
              </a:ext>
            </a:extLst>
          </p:cNvPr>
          <p:cNvSpPr>
            <a:spLocks noGrp="1"/>
          </p:cNvSpPr>
          <p:nvPr/>
        </p:nvSpPr>
        <p:spPr>
          <a:xfrm>
            <a:off x="795528" y="4457700"/>
            <a:ext cx="27432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D0BD5652-3D85-49E0-BA74-B3466164DF8B}"/>
              </a:ext>
            </a:extLst>
          </p:cNvPr>
          <p:cNvSpPr>
            <a:spLocks noGrp="1"/>
          </p:cNvSpPr>
          <p:nvPr/>
        </p:nvSpPr>
        <p:spPr>
          <a:xfrm>
            <a:off x="1234440" y="4434840"/>
            <a:ext cx="26060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Konsolidacija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45BC99D-3F57-412F-99D7-B8DA4E461575}"/>
              </a:ext>
            </a:extLst>
          </p:cNvPr>
          <p:cNvSpPr>
            <a:spLocks noGrp="1"/>
          </p:cNvSpPr>
          <p:nvPr/>
        </p:nvSpPr>
        <p:spPr>
          <a:xfrm>
            <a:off x="4041648" y="4425696"/>
            <a:ext cx="41148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+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7C32971C-CE9F-46A1-AE7D-FE773ED9EE2B}"/>
              </a:ext>
            </a:extLst>
          </p:cNvPr>
          <p:cNvSpPr>
            <a:spLocks noGrp="1"/>
          </p:cNvSpPr>
          <p:nvPr/>
        </p:nvSpPr>
        <p:spPr>
          <a:xfrm>
            <a:off x="4617720" y="4434840"/>
            <a:ext cx="12344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n.s.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2868CDE6-6E82-47C6-987D-C7917AF0C5C4}"/>
              </a:ext>
            </a:extLst>
          </p:cNvPr>
          <p:cNvSpPr>
            <a:spLocks noGrp="1"/>
          </p:cNvSpPr>
          <p:nvPr/>
        </p:nvSpPr>
        <p:spPr>
          <a:xfrm>
            <a:off x="5989320" y="4434840"/>
            <a:ext cx="10058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646464"/>
                </a:solidFill>
                <a:latin typeface="Cambria"/>
                <a:ea typeface="Cambria"/>
                <a:cs typeface="Cambria"/>
              </a:rPr>
              <a:t>niska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xmlns="" id="{98FD4D51-B4A3-49CA-B7D8-427F59519004}"/>
              </a:ext>
            </a:extLst>
          </p:cNvPr>
          <p:cNvSpPr>
            <a:spLocks noGrp="1"/>
          </p:cNvSpPr>
          <p:nvPr/>
        </p:nvSpPr>
        <p:spPr>
          <a:xfrm>
            <a:off x="685800" y="4846320"/>
            <a:ext cx="6537960" cy="384048"/>
          </a:xfrm>
          <a:prstGeom prst="roundRect">
            <a:avLst/>
          </a:prstGeom>
          <a:solidFill>
            <a:srgbClr val="F6F7F9"/>
          </a:solidFill>
          <a:ln>
            <a:solidFill>
              <a:srgbClr val="F6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lnSpcReduction="1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751EE5D8-3189-473C-98F0-A2310C0F3F75}"/>
              </a:ext>
            </a:extLst>
          </p:cNvPr>
          <p:cNvSpPr>
            <a:spLocks noGrp="1"/>
          </p:cNvSpPr>
          <p:nvPr/>
        </p:nvSpPr>
        <p:spPr>
          <a:xfrm>
            <a:off x="795528" y="4901184"/>
            <a:ext cx="274320" cy="274320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40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F6469298-346B-48B2-BC86-69EBEDA5B8CD}"/>
              </a:ext>
            </a:extLst>
          </p:cNvPr>
          <p:cNvSpPr>
            <a:spLocks noGrp="1"/>
          </p:cNvSpPr>
          <p:nvPr/>
        </p:nvSpPr>
        <p:spPr>
          <a:xfrm>
            <a:off x="795528" y="4905756"/>
            <a:ext cx="27432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C57B5CE-F1A5-4ADE-ADA7-DEC5F26467D2}"/>
              </a:ext>
            </a:extLst>
          </p:cNvPr>
          <p:cNvSpPr>
            <a:spLocks noGrp="1"/>
          </p:cNvSpPr>
          <p:nvPr/>
        </p:nvSpPr>
        <p:spPr>
          <a:xfrm>
            <a:off x="1234440" y="4882896"/>
            <a:ext cx="26060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Domaće vlasništvo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19E0AADF-72C9-4BEA-BAC3-98D5732BA21B}"/>
              </a:ext>
            </a:extLst>
          </p:cNvPr>
          <p:cNvSpPr>
            <a:spLocks noGrp="1"/>
          </p:cNvSpPr>
          <p:nvPr/>
        </p:nvSpPr>
        <p:spPr>
          <a:xfrm>
            <a:off x="4041648" y="4873752"/>
            <a:ext cx="41148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D26000"/>
                </a:solidFill>
                <a:latin typeface="Cambria"/>
                <a:ea typeface="Cambria"/>
                <a:cs typeface="Cambria"/>
              </a:rPr>
              <a:t>–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1D9BA1B-4E66-499E-B8E2-DBB8E0E1FDA1}"/>
              </a:ext>
            </a:extLst>
          </p:cNvPr>
          <p:cNvSpPr>
            <a:spLocks noGrp="1"/>
          </p:cNvSpPr>
          <p:nvPr/>
        </p:nvSpPr>
        <p:spPr>
          <a:xfrm>
            <a:off x="4617720" y="4882896"/>
            <a:ext cx="12344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n.s.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D0794E0D-4D6E-4245-8090-0FCAC8A28FDC}"/>
              </a:ext>
            </a:extLst>
          </p:cNvPr>
          <p:cNvSpPr>
            <a:spLocks noGrp="1"/>
          </p:cNvSpPr>
          <p:nvPr/>
        </p:nvSpPr>
        <p:spPr>
          <a:xfrm>
            <a:off x="5989320" y="4882896"/>
            <a:ext cx="100584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646464"/>
                </a:solidFill>
                <a:latin typeface="Cambria"/>
                <a:ea typeface="Cambria"/>
                <a:cs typeface="Cambria"/>
              </a:rPr>
              <a:t>niska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xmlns="" id="{7579ACDF-90D7-42AE-96E1-CC33B9F54C59}"/>
              </a:ext>
            </a:extLst>
          </p:cNvPr>
          <p:cNvSpPr>
            <a:spLocks noGrp="1"/>
          </p:cNvSpPr>
          <p:nvPr/>
        </p:nvSpPr>
        <p:spPr>
          <a:xfrm>
            <a:off x="7699248" y="1673352"/>
            <a:ext cx="4005072" cy="38668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6C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xmlns="" id="{6695AB4E-0422-49F2-876E-C1ACBC5AC39C}"/>
              </a:ext>
            </a:extLst>
          </p:cNvPr>
          <p:cNvSpPr>
            <a:spLocks noGrp="1"/>
          </p:cNvSpPr>
          <p:nvPr/>
        </p:nvSpPr>
        <p:spPr>
          <a:xfrm>
            <a:off x="7699248" y="1673352"/>
            <a:ext cx="4005072" cy="411480"/>
          </a:xfrm>
          <a:prstGeom prst="roundRect">
            <a:avLst/>
          </a:prstGeom>
          <a:solidFill>
            <a:srgbClr val="00244C"/>
          </a:solidFill>
          <a:ln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6B3BD46F-9173-436B-A77C-B61B7FDB478F}"/>
              </a:ext>
            </a:extLst>
          </p:cNvPr>
          <p:cNvSpPr>
            <a:spLocks noGrp="1"/>
          </p:cNvSpPr>
          <p:nvPr/>
        </p:nvSpPr>
        <p:spPr>
          <a:xfrm>
            <a:off x="7882127" y="1746838"/>
            <a:ext cx="3639312" cy="24622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Kako čitati rang?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xmlns="" id="{EF9ED4C0-78CA-4A9F-9DF4-59072D2A0B56}"/>
              </a:ext>
            </a:extLst>
          </p:cNvPr>
          <p:cNvSpPr>
            <a:spLocks noGrp="1"/>
          </p:cNvSpPr>
          <p:nvPr/>
        </p:nvSpPr>
        <p:spPr>
          <a:xfrm>
            <a:off x="7936992" y="2151905"/>
            <a:ext cx="3529584" cy="749808"/>
          </a:xfrm>
          <a:prstGeom prst="roundRect">
            <a:avLst/>
          </a:prstGeom>
          <a:solidFill>
            <a:srgbClr val="ECF6E8"/>
          </a:solidFill>
          <a:ln w="15240">
            <a:solidFill>
              <a:srgbClr val="4A9F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0CB26DFA-AF26-4EED-85BB-47C50A0E78DC}"/>
              </a:ext>
            </a:extLst>
          </p:cNvPr>
          <p:cNvSpPr>
            <a:spLocks noGrp="1"/>
          </p:cNvSpPr>
          <p:nvPr/>
        </p:nvSpPr>
        <p:spPr>
          <a:xfrm>
            <a:off x="8069580" y="2171125"/>
            <a:ext cx="3154680" cy="21236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1 Tržišni</a:t>
            </a:r>
            <a:r>
              <a:rPr sz="138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40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udio</a:t>
            </a:r>
            <a:endParaRPr sz="1380" b="0" i="0">
              <a:solidFill>
                <a:srgbClr val="4A9F2A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BCF84098-1034-499A-B021-E1BEE499CE9F}"/>
              </a:ext>
            </a:extLst>
          </p:cNvPr>
          <p:cNvSpPr>
            <a:spLocks noGrp="1"/>
          </p:cNvSpPr>
          <p:nvPr/>
        </p:nvSpPr>
        <p:spPr>
          <a:xfrm>
            <a:off x="8092440" y="2422447"/>
            <a:ext cx="3108960" cy="33406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Najstabilniji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nalaz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kroz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modele</a:t>
            </a:r>
            <a:r>
              <a:rPr sz="130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uz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pozitivan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odnos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i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vrlo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visoku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robusnost.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xmlns="" id="{BDC9D13F-D4BC-4C18-BEBA-0D79CD55607E}"/>
              </a:ext>
            </a:extLst>
          </p:cNvPr>
          <p:cNvSpPr>
            <a:spLocks noGrp="1"/>
          </p:cNvSpPr>
          <p:nvPr/>
        </p:nvSpPr>
        <p:spPr>
          <a:xfrm>
            <a:off x="7965655" y="2994660"/>
            <a:ext cx="3529584" cy="749808"/>
          </a:xfrm>
          <a:prstGeom prst="roundRect">
            <a:avLst/>
          </a:prstGeom>
          <a:solidFill>
            <a:srgbClr val="EEF4FA"/>
          </a:solidFill>
          <a:ln w="15240">
            <a:solidFill>
              <a:srgbClr val="185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F930FA8B-DFDE-41D2-A12D-AFE00B6616A0}"/>
              </a:ext>
            </a:extLst>
          </p:cNvPr>
          <p:cNvSpPr>
            <a:spLocks noGrp="1"/>
          </p:cNvSpPr>
          <p:nvPr/>
        </p:nvSpPr>
        <p:spPr>
          <a:xfrm>
            <a:off x="8124443" y="3033754"/>
            <a:ext cx="3154680" cy="21236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185B8B"/>
                </a:solidFill>
                <a:latin typeface="Cambria"/>
                <a:ea typeface="Cambria"/>
                <a:cs typeface="Cambria"/>
              </a:rPr>
              <a:t>2 Veličina</a:t>
            </a:r>
            <a:endParaRPr sz="1380" b="0" i="0">
              <a:solidFill>
                <a:srgbClr val="185B8B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242E8567-7FA6-48D2-8E04-4C9AD333E6FD}"/>
              </a:ext>
            </a:extLst>
          </p:cNvPr>
          <p:cNvSpPr>
            <a:spLocks noGrp="1"/>
          </p:cNvSpPr>
          <p:nvPr/>
        </p:nvSpPr>
        <p:spPr>
          <a:xfrm>
            <a:off x="7965653" y="3246120"/>
            <a:ext cx="3529585" cy="33406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Negativan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znak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nakon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kontrole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ostalih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faktora jer je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riječ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o parcijalnom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multivarijantnom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nalazu.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xmlns="" id="{0D591AA0-667B-41D6-80A0-4518C6F3F939}"/>
              </a:ext>
            </a:extLst>
          </p:cNvPr>
          <p:cNvSpPr>
            <a:spLocks noGrp="1"/>
          </p:cNvSpPr>
          <p:nvPr/>
        </p:nvSpPr>
        <p:spPr>
          <a:xfrm>
            <a:off x="7965655" y="3854648"/>
            <a:ext cx="3529584" cy="749808"/>
          </a:xfrm>
          <a:prstGeom prst="roundRect">
            <a:avLst/>
          </a:prstGeom>
          <a:solidFill>
            <a:srgbClr val="ECF6E8"/>
          </a:solidFill>
          <a:ln w="15240">
            <a:solidFill>
              <a:srgbClr val="4A9F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24228BDA-60EC-4A6C-9ACA-E8C25E1CB145}"/>
              </a:ext>
            </a:extLst>
          </p:cNvPr>
          <p:cNvSpPr>
            <a:spLocks noGrp="1"/>
          </p:cNvSpPr>
          <p:nvPr/>
        </p:nvSpPr>
        <p:spPr>
          <a:xfrm>
            <a:off x="8124443" y="3885405"/>
            <a:ext cx="3154680" cy="21236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3 Životno</a:t>
            </a:r>
            <a:r>
              <a:rPr sz="138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400" b="0" i="0">
                <a:solidFill>
                  <a:srgbClr val="4A9F2A"/>
                </a:solidFill>
                <a:latin typeface="Cambria"/>
                <a:ea typeface="Cambria"/>
                <a:cs typeface="Cambria"/>
              </a:rPr>
              <a:t>osiguranje</a:t>
            </a:r>
            <a:endParaRPr sz="1380" b="0" i="0">
              <a:solidFill>
                <a:srgbClr val="4A9F2A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19090E43-A155-4758-9EAA-BEB9E24B4840}"/>
              </a:ext>
            </a:extLst>
          </p:cNvPr>
          <p:cNvSpPr>
            <a:spLocks noGrp="1"/>
          </p:cNvSpPr>
          <p:nvPr/>
        </p:nvSpPr>
        <p:spPr>
          <a:xfrm>
            <a:off x="8124443" y="4131099"/>
            <a:ext cx="3108960" cy="334066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Pozitivna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i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relativno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stabilna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povezanost, što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podržava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stabilizirajuću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ulogu</a:t>
            </a:r>
            <a:r>
              <a:rPr sz="13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25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portfelja.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xmlns="" id="{5CF7E039-4CA4-4859-B305-62FEB9577654}"/>
              </a:ext>
            </a:extLst>
          </p:cNvPr>
          <p:cNvSpPr>
            <a:spLocks noGrp="1"/>
          </p:cNvSpPr>
          <p:nvPr/>
        </p:nvSpPr>
        <p:spPr>
          <a:xfrm>
            <a:off x="7965654" y="4697054"/>
            <a:ext cx="3518505" cy="639377"/>
          </a:xfrm>
          <a:prstGeom prst="roundRect">
            <a:avLst/>
          </a:prstGeom>
          <a:solidFill>
            <a:srgbClr val="F6F7F9"/>
          </a:solidFill>
          <a:ln w="12700">
            <a:solidFill>
              <a:srgbClr val="C6C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A6AA20B0-B5DC-475A-92D3-F9E95A1CCF63}"/>
              </a:ext>
            </a:extLst>
          </p:cNvPr>
          <p:cNvSpPr>
            <a:spLocks noGrp="1"/>
          </p:cNvSpPr>
          <p:nvPr/>
        </p:nvSpPr>
        <p:spPr>
          <a:xfrm>
            <a:off x="8092440" y="4724841"/>
            <a:ext cx="3108960" cy="501099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Konsolidacija i domaće vlasništvo ostaju deskriptivno važni, ali nisu robusni kroz modele.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xmlns="" id="{8510A8D6-5F54-4D82-9714-489FBB5F016F}"/>
              </a:ext>
            </a:extLst>
          </p:cNvPr>
          <p:cNvSpPr>
            <a:spLocks noGrp="1"/>
          </p:cNvSpPr>
          <p:nvPr/>
        </p:nvSpPr>
        <p:spPr>
          <a:xfrm>
            <a:off x="502920" y="5523428"/>
            <a:ext cx="11201400" cy="685800"/>
          </a:xfrm>
          <a:prstGeom prst="roundRect">
            <a:avLst/>
          </a:prstGeom>
          <a:solidFill>
            <a:srgbClr val="00244C"/>
          </a:solidFill>
          <a:ln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8C75FAED-F515-475C-8CAF-3ED216179D66}"/>
              </a:ext>
            </a:extLst>
          </p:cNvPr>
          <p:cNvSpPr>
            <a:spLocks noGrp="1"/>
          </p:cNvSpPr>
          <p:nvPr/>
        </p:nvSpPr>
        <p:spPr>
          <a:xfrm>
            <a:off x="685800" y="5619391"/>
            <a:ext cx="10835640" cy="50783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Tržišni udio je najrobusnija determinanta efikasnosti; zatim slijede veličina, učešće životnih osiguranja i loss ratio, dok vlasništvo i konsolidacija gube značaj u testovima robusnosti.</a:t>
            </a:r>
            <a:endParaRPr sz="1650" b="1" i="1">
              <a:solidFill>
                <a:srgbClr val="FFFFFF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A68DB13A-8652-422B-AB31-A9DB0140B9E2}"/>
              </a:ext>
            </a:extLst>
          </p:cNvPr>
          <p:cNvSpPr>
            <a:spLocks noGrp="1"/>
          </p:cNvSpPr>
          <p:nvPr/>
        </p:nvSpPr>
        <p:spPr>
          <a:xfrm>
            <a:off x="502920" y="6392494"/>
            <a:ext cx="112014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850" b="0" i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Izvor: Zaimović (2026), Tablice 42 i 43, obrada autora (DEA, Stata).</a:t>
            </a:r>
          </a:p>
        </p:txBody>
      </p:sp>
      <p:pic>
        <p:nvPicPr>
          <p:cNvPr id="156" name="Picture 7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37685"/>
            <a:ext cx="786384" cy="629107"/>
          </a:xfrm>
          <a:prstGeom prst="rect">
            <a:avLst/>
          </a:prstGeom>
        </p:spPr>
      </p:pic>
      <p:pic>
        <p:nvPicPr>
          <p:cNvPr id="157" name="Picture 7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2600" y="-1"/>
            <a:ext cx="1759400" cy="85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5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97C791E-CF89-4754-B415-31D9886BF9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530352"/>
          </a:xfrm>
          <a:prstGeom prst="rect">
            <a:avLst/>
          </a:prstGeom>
          <a:solidFill>
            <a:srgbClr val="12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47C24F5-19BF-4226-9A0D-4C5B8CBC42A5}"/>
              </a:ext>
            </a:extLst>
          </p:cNvPr>
          <p:cNvSpPr>
            <a:spLocks noGrp="1"/>
          </p:cNvSpPr>
          <p:nvPr/>
        </p:nvSpPr>
        <p:spPr>
          <a:xfrm>
            <a:off x="0" y="530352"/>
            <a:ext cx="12191695" cy="27432"/>
          </a:xfrm>
          <a:prstGeom prst="rect">
            <a:avLst/>
          </a:prstGeom>
          <a:solidFill>
            <a:srgbClr val="4C8C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pic>
        <p:nvPicPr>
          <p:cNvPr id="42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" y="6129560"/>
            <a:ext cx="900684" cy="7205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71233C0-C74A-4DE3-8945-CF263B1DDB3D}"/>
              </a:ext>
            </a:extLst>
          </p:cNvPr>
          <p:cNvSpPr>
            <a:spLocks noGrp="1"/>
          </p:cNvSpPr>
          <p:nvPr/>
        </p:nvSpPr>
        <p:spPr>
          <a:xfrm>
            <a:off x="822960" y="109728"/>
            <a:ext cx="242316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3871078-4021-4987-825C-01DAD71236A6}"/>
              </a:ext>
            </a:extLst>
          </p:cNvPr>
          <p:cNvSpPr>
            <a:spLocks noGrp="1"/>
          </p:cNvSpPr>
          <p:nvPr/>
        </p:nvSpPr>
        <p:spPr>
          <a:xfrm>
            <a:off x="2861368" y="131357"/>
            <a:ext cx="64008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i="0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430C79D-4C51-4C02-B422-B54CD7DD079D}"/>
              </a:ext>
            </a:extLst>
          </p:cNvPr>
          <p:cNvSpPr>
            <a:spLocks noGrp="1"/>
          </p:cNvSpPr>
          <p:nvPr/>
        </p:nvSpPr>
        <p:spPr>
          <a:xfrm>
            <a:off x="8439912" y="172002"/>
            <a:ext cx="1737360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PROFITABILNOST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A2A7BF4-FCDB-4A78-AB67-429506831046}"/>
              </a:ext>
            </a:extLst>
          </p:cNvPr>
          <p:cNvSpPr>
            <a:spLocks noGrp="1"/>
          </p:cNvSpPr>
          <p:nvPr/>
        </p:nvSpPr>
        <p:spPr>
          <a:xfrm>
            <a:off x="663292" y="694325"/>
            <a:ext cx="50292" cy="475488"/>
          </a:xfrm>
          <a:prstGeom prst="rect">
            <a:avLst/>
          </a:prstGeom>
          <a:solidFill>
            <a:srgbClr val="4C8C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AA69716-0F58-4DA7-BC83-455C97F41BA5}"/>
              </a:ext>
            </a:extLst>
          </p:cNvPr>
          <p:cNvSpPr>
            <a:spLocks noGrp="1"/>
          </p:cNvSpPr>
          <p:nvPr/>
        </p:nvSpPr>
        <p:spPr>
          <a:xfrm>
            <a:off x="841248" y="738554"/>
            <a:ext cx="10241280" cy="523220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Paradoks efikasnosti - efikasnije ne znači nužno profitabilnije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0DDB2D0-D44F-470C-A6D5-56AB1CEB1455}"/>
              </a:ext>
            </a:extLst>
          </p:cNvPr>
          <p:cNvSpPr>
            <a:spLocks noGrp="1"/>
          </p:cNvSpPr>
          <p:nvPr/>
        </p:nvSpPr>
        <p:spPr>
          <a:xfrm>
            <a:off x="454914" y="1306354"/>
            <a:ext cx="11646642" cy="338554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U konačnim FE modelima osnovni koeficijent DEA efikasnosti negativan je i statistički značajan za sva tri pokazatelja profitabilnosti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xmlns="" id="{08682438-AB78-4052-8CC4-41DB263A7352}"/>
              </a:ext>
            </a:extLst>
          </p:cNvPr>
          <p:cNvSpPr>
            <a:spLocks noGrp="1"/>
          </p:cNvSpPr>
          <p:nvPr/>
        </p:nvSpPr>
        <p:spPr>
          <a:xfrm>
            <a:off x="781812" y="1746504"/>
            <a:ext cx="10652760" cy="414207"/>
          </a:xfrm>
          <a:prstGeom prst="roundRect">
            <a:avLst/>
          </a:prstGeom>
          <a:solidFill>
            <a:srgbClr val="0A2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↑ DEA efikasnost   ≠   ↑ profitabilnost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xmlns="" id="{F3D3289C-50EA-45D5-AD19-E63BA3BC77FA}"/>
              </a:ext>
            </a:extLst>
          </p:cNvPr>
          <p:cNvSpPr>
            <a:spLocks noGrp="1"/>
          </p:cNvSpPr>
          <p:nvPr/>
        </p:nvSpPr>
        <p:spPr>
          <a:xfrm>
            <a:off x="786384" y="2533945"/>
            <a:ext cx="3127248" cy="1792224"/>
          </a:xfrm>
          <a:prstGeom prst="roundRect">
            <a:avLst/>
          </a:prstGeom>
          <a:solidFill>
            <a:srgbClr val="FCF2F0"/>
          </a:solidFill>
          <a:ln w="13970">
            <a:solidFill>
              <a:srgbClr val="AE4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xmlns="" id="{308A0CAD-57E1-4EE8-958F-F1118F09F063}"/>
              </a:ext>
            </a:extLst>
          </p:cNvPr>
          <p:cNvSpPr>
            <a:spLocks noGrp="1"/>
          </p:cNvSpPr>
          <p:nvPr/>
        </p:nvSpPr>
        <p:spPr>
          <a:xfrm>
            <a:off x="905256" y="2688336"/>
            <a:ext cx="2889504" cy="347472"/>
          </a:xfrm>
          <a:prstGeom prst="roundRect">
            <a:avLst/>
          </a:prstGeom>
          <a:solidFill>
            <a:srgbClr val="AE4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ROA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5404B6B-9389-4DE1-9C14-AC8DBD363E3C}"/>
              </a:ext>
            </a:extLst>
          </p:cNvPr>
          <p:cNvSpPr>
            <a:spLocks noGrp="1"/>
          </p:cNvSpPr>
          <p:nvPr/>
        </p:nvSpPr>
        <p:spPr>
          <a:xfrm>
            <a:off x="1014983" y="3154680"/>
            <a:ext cx="2670048" cy="338554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626C78"/>
                </a:solidFill>
                <a:latin typeface="Cambria"/>
                <a:ea typeface="Cambria"/>
                <a:cs typeface="Cambria"/>
              </a:rPr>
              <a:t>povrat na aktivu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573F8A3-8237-48DF-83A2-FD51107B8DA0}"/>
              </a:ext>
            </a:extLst>
          </p:cNvPr>
          <p:cNvSpPr>
            <a:spLocks noGrp="1"/>
          </p:cNvSpPr>
          <p:nvPr/>
        </p:nvSpPr>
        <p:spPr>
          <a:xfrm>
            <a:off x="1042416" y="3493008"/>
            <a:ext cx="2615184" cy="347472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DEA_logit = −0,013**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8B208D23-B190-48F3-9AAB-F1B6CAF1D143}"/>
              </a:ext>
            </a:extLst>
          </p:cNvPr>
          <p:cNvSpPr>
            <a:spLocks noGrp="1"/>
          </p:cNvSpPr>
          <p:nvPr/>
        </p:nvSpPr>
        <p:spPr>
          <a:xfrm>
            <a:off x="2103120" y="3858768"/>
            <a:ext cx="438912" cy="438912"/>
          </a:xfrm>
          <a:prstGeom prst="ellipse">
            <a:avLst/>
          </a:prstGeom>
          <a:solidFill>
            <a:srgbClr val="AE4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↓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xmlns="" id="{B5DAF9F0-B080-4E9D-9E47-0E1AC2DE5A76}"/>
              </a:ext>
            </a:extLst>
          </p:cNvPr>
          <p:cNvSpPr>
            <a:spLocks noGrp="1"/>
          </p:cNvSpPr>
          <p:nvPr/>
        </p:nvSpPr>
        <p:spPr>
          <a:xfrm>
            <a:off x="4239999" y="2560320"/>
            <a:ext cx="3647682" cy="1792225"/>
          </a:xfrm>
          <a:prstGeom prst="roundRect">
            <a:avLst/>
          </a:prstGeom>
          <a:solidFill>
            <a:srgbClr val="FCF2F0"/>
          </a:solidFill>
          <a:ln w="13970">
            <a:solidFill>
              <a:srgbClr val="AE4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A8D7B8C2-9A50-4C6A-80DD-0A4540C6BFC0}"/>
              </a:ext>
            </a:extLst>
          </p:cNvPr>
          <p:cNvSpPr>
            <a:spLocks noGrp="1"/>
          </p:cNvSpPr>
          <p:nvPr/>
        </p:nvSpPr>
        <p:spPr>
          <a:xfrm>
            <a:off x="4341288" y="2688336"/>
            <a:ext cx="3378356" cy="347472"/>
          </a:xfrm>
          <a:prstGeom prst="roundRect">
            <a:avLst/>
          </a:prstGeom>
          <a:solidFill>
            <a:srgbClr val="AE4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ROE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C965216-AC92-462D-B533-F02F38931C41}"/>
              </a:ext>
            </a:extLst>
          </p:cNvPr>
          <p:cNvSpPr>
            <a:spLocks noGrp="1"/>
          </p:cNvSpPr>
          <p:nvPr/>
        </p:nvSpPr>
        <p:spPr>
          <a:xfrm>
            <a:off x="4772780" y="3137925"/>
            <a:ext cx="2670048" cy="338554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626C78"/>
                </a:solidFill>
                <a:latin typeface="Cambria"/>
                <a:ea typeface="Cambria"/>
                <a:cs typeface="Cambria"/>
              </a:rPr>
              <a:t>povrat na kapital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034F40C-AAAA-4BF1-A902-E72269830C34}"/>
              </a:ext>
            </a:extLst>
          </p:cNvPr>
          <p:cNvSpPr>
            <a:spLocks noGrp="1"/>
          </p:cNvSpPr>
          <p:nvPr/>
        </p:nvSpPr>
        <p:spPr>
          <a:xfrm>
            <a:off x="4936002" y="3397109"/>
            <a:ext cx="2615184" cy="347472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DEA_logit = −0,031**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7873F857-99B2-4E7A-9823-797774406230}"/>
              </a:ext>
            </a:extLst>
          </p:cNvPr>
          <p:cNvSpPr>
            <a:spLocks noGrp="1"/>
          </p:cNvSpPr>
          <p:nvPr/>
        </p:nvSpPr>
        <p:spPr>
          <a:xfrm>
            <a:off x="5925312" y="3850714"/>
            <a:ext cx="438912" cy="438912"/>
          </a:xfrm>
          <a:prstGeom prst="ellipse">
            <a:avLst/>
          </a:prstGeom>
          <a:solidFill>
            <a:srgbClr val="AE4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↓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xmlns="" id="{D756C07C-FF11-46FD-893D-CFA68097D058}"/>
              </a:ext>
            </a:extLst>
          </p:cNvPr>
          <p:cNvSpPr>
            <a:spLocks noGrp="1"/>
          </p:cNvSpPr>
          <p:nvPr/>
        </p:nvSpPr>
        <p:spPr>
          <a:xfrm>
            <a:off x="8229599" y="2546603"/>
            <a:ext cx="3127248" cy="1792225"/>
          </a:xfrm>
          <a:prstGeom prst="roundRect">
            <a:avLst/>
          </a:prstGeom>
          <a:solidFill>
            <a:srgbClr val="FCF2F0"/>
          </a:solidFill>
          <a:ln w="13970">
            <a:solidFill>
              <a:srgbClr val="AE4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xmlns="" id="{4EF3645B-C3BB-4036-A215-203A03AC73CF}"/>
              </a:ext>
            </a:extLst>
          </p:cNvPr>
          <p:cNvSpPr>
            <a:spLocks noGrp="1"/>
          </p:cNvSpPr>
          <p:nvPr/>
        </p:nvSpPr>
        <p:spPr>
          <a:xfrm>
            <a:off x="8305001" y="2697480"/>
            <a:ext cx="2889504" cy="347472"/>
          </a:xfrm>
          <a:prstGeom prst="roundRect">
            <a:avLst/>
          </a:prstGeom>
          <a:solidFill>
            <a:srgbClr val="AE4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Profitna marža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FEDECB0-0551-4919-BBE9-98D657900771}"/>
              </a:ext>
            </a:extLst>
          </p:cNvPr>
          <p:cNvSpPr>
            <a:spLocks noGrp="1"/>
          </p:cNvSpPr>
          <p:nvPr/>
        </p:nvSpPr>
        <p:spPr>
          <a:xfrm>
            <a:off x="8375904" y="3125272"/>
            <a:ext cx="2670048" cy="338554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626C78"/>
                </a:solidFill>
                <a:latin typeface="Cambria"/>
                <a:ea typeface="Cambria"/>
                <a:cs typeface="Cambria"/>
              </a:rPr>
              <a:t>operativni rezultat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47B3AE1-E82F-40B9-8216-17AC7FEE00C1}"/>
              </a:ext>
            </a:extLst>
          </p:cNvPr>
          <p:cNvSpPr>
            <a:spLocks noGrp="1"/>
          </p:cNvSpPr>
          <p:nvPr/>
        </p:nvSpPr>
        <p:spPr>
          <a:xfrm>
            <a:off x="8352779" y="3416121"/>
            <a:ext cx="2615184" cy="347472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A2745"/>
                </a:solidFill>
                <a:latin typeface="Cambria"/>
                <a:ea typeface="Cambria"/>
                <a:cs typeface="Cambria"/>
              </a:rPr>
              <a:t>DEA_logit = −0,021**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AE6F9E12-145F-45E8-BE18-95F81AB5B1E5}"/>
              </a:ext>
            </a:extLst>
          </p:cNvPr>
          <p:cNvSpPr>
            <a:spLocks noGrp="1"/>
          </p:cNvSpPr>
          <p:nvPr/>
        </p:nvSpPr>
        <p:spPr>
          <a:xfrm>
            <a:off x="9573767" y="3781213"/>
            <a:ext cx="438912" cy="438912"/>
          </a:xfrm>
          <a:prstGeom prst="ellipse">
            <a:avLst/>
          </a:prstGeom>
          <a:solidFill>
            <a:srgbClr val="AE4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↓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xmlns="" id="{0E9FDA8C-85F8-4D4C-9DD6-7AFF1FD51E0E}"/>
              </a:ext>
            </a:extLst>
          </p:cNvPr>
          <p:cNvSpPr>
            <a:spLocks noGrp="1"/>
          </p:cNvSpPr>
          <p:nvPr/>
        </p:nvSpPr>
        <p:spPr>
          <a:xfrm>
            <a:off x="786384" y="4419148"/>
            <a:ext cx="10648188" cy="1142163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BE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b="1" dirty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-</a:t>
            </a:r>
            <a:r>
              <a:rPr lang="hr-HR" sz="1400" b="1" dirty="0" smtClean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0,013  Kada </a:t>
            </a:r>
            <a:r>
              <a:rPr lang="hr-HR" sz="1400" b="1" dirty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DEA efikasnost poraste za 1 jedinicu, osnovni pokazatelj profitabilnosti pada za 0,013 jedinica</a:t>
            </a:r>
            <a:r>
              <a:rPr lang="hr-HR" sz="1400" b="1" dirty="0" smtClean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b="1" dirty="0" smtClean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-0,031  Kada </a:t>
            </a:r>
            <a:r>
              <a:rPr lang="hr-HR" sz="1400" b="1" dirty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DEA efikasnost poraste za 1 jedinicu, ROE pada za 0,031 jedinica</a:t>
            </a:r>
            <a:r>
              <a:rPr lang="hr-HR" sz="1400" b="1" dirty="0" smtClean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b="1" dirty="0" smtClean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-0,021  Kada </a:t>
            </a:r>
            <a:r>
              <a:rPr lang="hr-HR" sz="1400" b="1" dirty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DEA efikasnost poraste za 1 jedinicu, marža pada za 0,021 jedinica</a:t>
            </a:r>
            <a:r>
              <a:rPr lang="hr-HR" sz="1400" b="1" dirty="0" smtClean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endParaRPr lang="hr-HR" sz="1400" b="1" dirty="0">
              <a:solidFill>
                <a:srgbClr val="4C8C3B"/>
              </a:solidFill>
              <a:latin typeface="Cambria"/>
              <a:ea typeface="Cambria"/>
              <a:cs typeface="Cambria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b="1" dirty="0" smtClean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Važno</a:t>
            </a:r>
            <a:r>
              <a:rPr lang="hr-HR" sz="1400" b="1" dirty="0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: brojevi pokazuju vezu u modelu, ne dokaz da efikasnost uzrokuje pad profitabilnosti.</a:t>
            </a:r>
            <a:endParaRPr sz="1400" dirty="0">
              <a:solidFill>
                <a:srgbClr val="0A2745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xmlns="" id="{D9A2B7CF-D089-4D8E-8F0B-4BA721D42D01}"/>
              </a:ext>
            </a:extLst>
          </p:cNvPr>
          <p:cNvSpPr>
            <a:spLocks noGrp="1"/>
          </p:cNvSpPr>
          <p:nvPr/>
        </p:nvSpPr>
        <p:spPr>
          <a:xfrm>
            <a:off x="780367" y="5774436"/>
            <a:ext cx="10652760" cy="512064"/>
          </a:xfrm>
          <a:prstGeom prst="roundRect">
            <a:avLst/>
          </a:prstGeom>
          <a:solidFill>
            <a:srgbClr val="0A2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 dirty="0" err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Empirijski</a:t>
            </a:r>
            <a:r>
              <a:rPr sz="1600" b="1" i="1" dirty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nalaz</a:t>
            </a:r>
            <a:r>
              <a:rPr sz="1600" b="1" i="1" dirty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: </a:t>
            </a:r>
            <a:r>
              <a:rPr sz="1600" b="1" i="1" dirty="0" err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tehnička</a:t>
            </a:r>
            <a:r>
              <a:rPr sz="1600" b="1" i="1" dirty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</a:t>
            </a:r>
            <a:r>
              <a:rPr sz="1600" b="1" i="1" dirty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i</a:t>
            </a:r>
            <a:r>
              <a:rPr sz="1600" b="1" i="1" dirty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finansijska</a:t>
            </a:r>
            <a:r>
              <a:rPr sz="1600" b="1" i="1" dirty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profitabilnost</a:t>
            </a:r>
            <a:r>
              <a:rPr sz="1600" b="1" i="1" dirty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nisu</a:t>
            </a:r>
            <a:r>
              <a:rPr sz="1600" b="1" i="1" dirty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sinonimi</a:t>
            </a:r>
            <a:r>
              <a:rPr sz="1600" b="1" i="1" dirty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297A212-837B-44EF-8395-E7CFE0000B9B}"/>
              </a:ext>
            </a:extLst>
          </p:cNvPr>
          <p:cNvSpPr>
            <a:spLocks noGrp="1"/>
          </p:cNvSpPr>
          <p:nvPr/>
        </p:nvSpPr>
        <p:spPr>
          <a:xfrm>
            <a:off x="1417320" y="6286863"/>
            <a:ext cx="8229600" cy="253916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850" b="0" i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Izvor: Zaimović (2026), Poglavlje 7; konačne FE specifikacije; Tablice 45, 48 i 50.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C834E85-A42E-4814-8D3F-BAC60FD0266F}"/>
              </a:ext>
            </a:extLst>
          </p:cNvPr>
          <p:cNvSpPr>
            <a:spLocks noGrp="1"/>
          </p:cNvSpPr>
          <p:nvPr/>
        </p:nvSpPr>
        <p:spPr>
          <a:xfrm>
            <a:off x="7552944" y="6300217"/>
            <a:ext cx="3511296" cy="258532"/>
          </a:xfrm>
          <a:prstGeom prst="rect">
            <a:avLst/>
          </a:prstGeom>
          <a:noFill/>
        </p:spPr>
        <p:txBody>
          <a:bodyPr wrap="square" lIns="36576" tIns="18288" rIns="36576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Profitabilnost  |  FE modeli  |  paradoks efikasnosti</a:t>
            </a:r>
            <a:endParaRPr sz="1000" b="0" i="0">
              <a:solidFill>
                <a:srgbClr val="626C78"/>
              </a:solidFill>
              <a:latin typeface="Cambria"/>
              <a:ea typeface="Cambria"/>
              <a:cs typeface="Cambria"/>
            </a:endParaRPr>
          </a:p>
        </p:txBody>
      </p:sp>
      <p:pic>
        <p:nvPicPr>
          <p:cNvPr id="72" name="Picture 3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2600" y="-1"/>
            <a:ext cx="1759400" cy="73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69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DF349AB-0716-41AD-A267-DAD908C575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002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5BFC527-75F8-475A-9BA9-E8E4472F587C}"/>
              </a:ext>
            </a:extLst>
          </p:cNvPr>
          <p:cNvSpPr>
            <a:spLocks noGrp="1"/>
          </p:cNvSpPr>
          <p:nvPr/>
        </p:nvSpPr>
        <p:spPr>
          <a:xfrm>
            <a:off x="0" y="457200"/>
            <a:ext cx="12191695" cy="50292"/>
          </a:xfrm>
          <a:prstGeom prst="rect">
            <a:avLst/>
          </a:prstGeom>
          <a:solidFill>
            <a:srgbClr val="4A9F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4008B8F-411E-4501-9B24-76E3020541F5}"/>
              </a:ext>
            </a:extLst>
          </p:cNvPr>
          <p:cNvSpPr>
            <a:spLocks noGrp="1"/>
          </p:cNvSpPr>
          <p:nvPr/>
        </p:nvSpPr>
        <p:spPr>
          <a:xfrm>
            <a:off x="475488" y="91440"/>
            <a:ext cx="242316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FF8EF23-AB5B-49AD-BA26-3F88B4ECFF2E}"/>
              </a:ext>
            </a:extLst>
          </p:cNvPr>
          <p:cNvSpPr>
            <a:spLocks noGrp="1"/>
          </p:cNvSpPr>
          <p:nvPr/>
        </p:nvSpPr>
        <p:spPr>
          <a:xfrm>
            <a:off x="2560320" y="91440"/>
            <a:ext cx="640080" cy="2743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i="0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39B1CC6-7FA2-4345-A01C-43BC4DE10C50}"/>
              </a:ext>
            </a:extLst>
          </p:cNvPr>
          <p:cNvSpPr>
            <a:spLocks noGrp="1"/>
          </p:cNvSpPr>
          <p:nvPr/>
        </p:nvSpPr>
        <p:spPr>
          <a:xfrm>
            <a:off x="7772400" y="128017"/>
            <a:ext cx="2331720" cy="23774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 TRŽIŠTA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BEF5B1-0750-475F-A90C-80C14DA7117F}"/>
              </a:ext>
            </a:extLst>
          </p:cNvPr>
          <p:cNvSpPr>
            <a:spLocks noGrp="1"/>
          </p:cNvSpPr>
          <p:nvPr/>
        </p:nvSpPr>
        <p:spPr>
          <a:xfrm>
            <a:off x="502920" y="698957"/>
            <a:ext cx="11155680" cy="43088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0244C"/>
                </a:solidFill>
                <a:latin typeface="Cambria"/>
                <a:ea typeface="Cambria"/>
                <a:cs typeface="Cambria"/>
              </a:rPr>
              <a:t>Učešće životnog osiguranja mijenja efekat efikasnosti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989B73E-5E71-481F-9B05-4AF4F6D1ED29}"/>
              </a:ext>
            </a:extLst>
          </p:cNvPr>
          <p:cNvSpPr>
            <a:spLocks noGrp="1"/>
          </p:cNvSpPr>
          <p:nvPr/>
        </p:nvSpPr>
        <p:spPr>
          <a:xfrm>
            <a:off x="502920" y="1188720"/>
            <a:ext cx="960120" cy="50292"/>
          </a:xfrm>
          <a:prstGeom prst="rect">
            <a:avLst/>
          </a:prstGeom>
          <a:solidFill>
            <a:srgbClr val="4A9F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10391C6-F594-4435-B0AA-C6A844A9EC42}"/>
              </a:ext>
            </a:extLst>
          </p:cNvPr>
          <p:cNvSpPr>
            <a:spLocks noGrp="1"/>
          </p:cNvSpPr>
          <p:nvPr/>
        </p:nvSpPr>
        <p:spPr>
          <a:xfrm>
            <a:off x="502920" y="1261872"/>
            <a:ext cx="1115568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Pozitivna interakcija DEA × Life_share ublažava negativan osnovni odnos i pomjera marginalni efekat prema nuli.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945E0599-6948-4557-8025-76632BCBF1F3}"/>
              </a:ext>
            </a:extLst>
          </p:cNvPr>
          <p:cNvSpPr>
            <a:spLocks noGrp="1"/>
          </p:cNvSpPr>
          <p:nvPr/>
        </p:nvSpPr>
        <p:spPr>
          <a:xfrm>
            <a:off x="502920" y="1783080"/>
            <a:ext cx="2880360" cy="34747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866D6ACF-0E64-46B3-BF08-A72532CE442E}"/>
              </a:ext>
            </a:extLst>
          </p:cNvPr>
          <p:cNvSpPr>
            <a:spLocks noGrp="1"/>
          </p:cNvSpPr>
          <p:nvPr/>
        </p:nvSpPr>
        <p:spPr>
          <a:xfrm>
            <a:off x="502920" y="1783080"/>
            <a:ext cx="2880360" cy="420624"/>
          </a:xfrm>
          <a:prstGeom prst="roundRect">
            <a:avLst/>
          </a:prstGeom>
          <a:solidFill>
            <a:srgbClr val="00244C"/>
          </a:solidFill>
          <a:ln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3AEF92A-038C-4C54-A505-063DF430DF91}"/>
              </a:ext>
            </a:extLst>
          </p:cNvPr>
          <p:cNvSpPr>
            <a:spLocks noGrp="1"/>
          </p:cNvSpPr>
          <p:nvPr/>
        </p:nvSpPr>
        <p:spPr>
          <a:xfrm>
            <a:off x="594360" y="1874519"/>
            <a:ext cx="2697479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ROA </a:t>
            </a:r>
            <a:r>
              <a:rPr sz="160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 - </a:t>
            </a:r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povrat na aktivu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xmlns="" id="{92237071-EC8E-48AA-B1B8-91DD0B07B41D}"/>
              </a:ext>
            </a:extLst>
          </p:cNvPr>
          <p:cNvSpPr>
            <a:spLocks noGrp="1"/>
          </p:cNvSpPr>
          <p:nvPr/>
        </p:nvSpPr>
        <p:spPr>
          <a:xfrm>
            <a:off x="685800" y="2514600"/>
            <a:ext cx="2514600" cy="411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E9E5822-4EC6-4CCA-BC79-8DD604BE35D5}"/>
              </a:ext>
            </a:extLst>
          </p:cNvPr>
          <p:cNvSpPr>
            <a:spLocks noGrp="1"/>
          </p:cNvSpPr>
          <p:nvPr/>
        </p:nvSpPr>
        <p:spPr>
          <a:xfrm>
            <a:off x="731520" y="2606040"/>
            <a:ext cx="242316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DEA_logit = −0,013**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xmlns="" id="{2B727FCE-563F-481E-9B45-47F067FC1B5F}"/>
              </a:ext>
            </a:extLst>
          </p:cNvPr>
          <p:cNvSpPr>
            <a:spLocks noGrp="1"/>
          </p:cNvSpPr>
          <p:nvPr/>
        </p:nvSpPr>
        <p:spPr>
          <a:xfrm>
            <a:off x="685800" y="3136391"/>
            <a:ext cx="2514600" cy="411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3CDD094-5EE8-4FAB-A915-26056EBCEC37}"/>
              </a:ext>
            </a:extLst>
          </p:cNvPr>
          <p:cNvSpPr>
            <a:spLocks noGrp="1"/>
          </p:cNvSpPr>
          <p:nvPr/>
        </p:nvSpPr>
        <p:spPr>
          <a:xfrm>
            <a:off x="731520" y="3227832"/>
            <a:ext cx="242316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DEA × Life_share = +0,022**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61C122E-6C5B-49C4-9742-0244656BF44B}"/>
              </a:ext>
            </a:extLst>
          </p:cNvPr>
          <p:cNvSpPr>
            <a:spLocks noGrp="1"/>
          </p:cNvSpPr>
          <p:nvPr/>
        </p:nvSpPr>
        <p:spPr>
          <a:xfrm>
            <a:off x="731520" y="3794760"/>
            <a:ext cx="2423160" cy="10972"/>
          </a:xfrm>
          <a:prstGeom prst="rect">
            <a:avLst/>
          </a:prstGeom>
          <a:solidFill>
            <a:srgbClr val="002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xmlns="" id="{418D875D-2B7A-4FEB-8539-5551E79B02F6}"/>
              </a:ext>
            </a:extLst>
          </p:cNvPr>
          <p:cNvSpPr>
            <a:spLocks noGrp="1"/>
          </p:cNvSpPr>
          <p:nvPr/>
        </p:nvSpPr>
        <p:spPr>
          <a:xfrm>
            <a:off x="685800" y="4023360"/>
            <a:ext cx="2514600" cy="960120"/>
          </a:xfrm>
          <a:prstGeom prst="roundRect">
            <a:avLst/>
          </a:prstGeom>
          <a:solidFill>
            <a:srgbClr val="EEF4FA"/>
          </a:solidFill>
          <a:ln w="12700">
            <a:solidFill>
              <a:srgbClr val="C6C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D61B956-EBF6-43EA-B6E1-AB747928BFFC}"/>
              </a:ext>
            </a:extLst>
          </p:cNvPr>
          <p:cNvSpPr>
            <a:spLocks noGrp="1"/>
          </p:cNvSpPr>
          <p:nvPr/>
        </p:nvSpPr>
        <p:spPr>
          <a:xfrm>
            <a:off x="822960" y="4272220"/>
            <a:ext cx="2240280" cy="38010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Algebarski prag promjene znaka: Life_share ≈ 59%.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xmlns="" id="{FDC1EF56-8D65-48EA-8BA5-470DF021F2D1}"/>
              </a:ext>
            </a:extLst>
          </p:cNvPr>
          <p:cNvSpPr>
            <a:spLocks noGrp="1"/>
          </p:cNvSpPr>
          <p:nvPr/>
        </p:nvSpPr>
        <p:spPr>
          <a:xfrm>
            <a:off x="3611880" y="1783080"/>
            <a:ext cx="2880360" cy="34747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05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9FEAF6C1-FFC1-4275-9422-C58CC5E2D894}"/>
              </a:ext>
            </a:extLst>
          </p:cNvPr>
          <p:cNvSpPr>
            <a:spLocks noGrp="1"/>
          </p:cNvSpPr>
          <p:nvPr/>
        </p:nvSpPr>
        <p:spPr>
          <a:xfrm>
            <a:off x="3611880" y="1783080"/>
            <a:ext cx="2880360" cy="420624"/>
          </a:xfrm>
          <a:prstGeom prst="roundRect">
            <a:avLst/>
          </a:prstGeom>
          <a:solidFill>
            <a:srgbClr val="005C28"/>
          </a:solidFill>
          <a:ln>
            <a:solidFill>
              <a:srgbClr val="005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E692CBA-CEFF-47DB-8978-89AE0CAECDF3}"/>
              </a:ext>
            </a:extLst>
          </p:cNvPr>
          <p:cNvSpPr>
            <a:spLocks noGrp="1"/>
          </p:cNvSpPr>
          <p:nvPr/>
        </p:nvSpPr>
        <p:spPr>
          <a:xfrm>
            <a:off x="3703320" y="1874519"/>
            <a:ext cx="2697479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ROE - povrat na kapital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xmlns="" id="{A7D5E6B5-B29E-4B25-9AEB-BA0648261332}"/>
              </a:ext>
            </a:extLst>
          </p:cNvPr>
          <p:cNvSpPr>
            <a:spLocks noGrp="1"/>
          </p:cNvSpPr>
          <p:nvPr/>
        </p:nvSpPr>
        <p:spPr>
          <a:xfrm>
            <a:off x="3794760" y="2514600"/>
            <a:ext cx="2514600" cy="411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5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229D950-B906-4315-BEDD-A2016C16A43F}"/>
              </a:ext>
            </a:extLst>
          </p:cNvPr>
          <p:cNvSpPr>
            <a:spLocks noGrp="1"/>
          </p:cNvSpPr>
          <p:nvPr/>
        </p:nvSpPr>
        <p:spPr>
          <a:xfrm>
            <a:off x="3840480" y="2606040"/>
            <a:ext cx="242316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DEA_logit = −0,031**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xmlns="" id="{40E6DBD7-DBDE-43D2-8879-B362108A5960}"/>
              </a:ext>
            </a:extLst>
          </p:cNvPr>
          <p:cNvSpPr>
            <a:spLocks noGrp="1"/>
          </p:cNvSpPr>
          <p:nvPr/>
        </p:nvSpPr>
        <p:spPr>
          <a:xfrm>
            <a:off x="3794760" y="3136391"/>
            <a:ext cx="2514600" cy="411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5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746D878-16CB-4DDF-B3B0-CAE2CBFDE013}"/>
              </a:ext>
            </a:extLst>
          </p:cNvPr>
          <p:cNvSpPr>
            <a:spLocks noGrp="1"/>
          </p:cNvSpPr>
          <p:nvPr/>
        </p:nvSpPr>
        <p:spPr>
          <a:xfrm>
            <a:off x="3840480" y="3227832"/>
            <a:ext cx="242316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DEA × Life_share = +0,059***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9FD21015-9B53-48B3-B537-7697ECF61F2C}"/>
              </a:ext>
            </a:extLst>
          </p:cNvPr>
          <p:cNvSpPr>
            <a:spLocks noGrp="1"/>
          </p:cNvSpPr>
          <p:nvPr/>
        </p:nvSpPr>
        <p:spPr>
          <a:xfrm>
            <a:off x="3840480" y="3794760"/>
            <a:ext cx="2423160" cy="10972"/>
          </a:xfrm>
          <a:prstGeom prst="rect">
            <a:avLst/>
          </a:prstGeom>
          <a:solidFill>
            <a:srgbClr val="005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xmlns="" id="{8A0859FD-D53F-4C22-A168-74CA440DF610}"/>
              </a:ext>
            </a:extLst>
          </p:cNvPr>
          <p:cNvSpPr>
            <a:spLocks noGrp="1"/>
          </p:cNvSpPr>
          <p:nvPr/>
        </p:nvSpPr>
        <p:spPr>
          <a:xfrm>
            <a:off x="3794760" y="4023360"/>
            <a:ext cx="2514600" cy="960120"/>
          </a:xfrm>
          <a:prstGeom prst="roundRect">
            <a:avLst/>
          </a:prstGeom>
          <a:solidFill>
            <a:srgbClr val="ECF6E8"/>
          </a:solidFill>
          <a:ln w="12700">
            <a:solidFill>
              <a:srgbClr val="C6C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5578015-4959-46C6-82AE-1809B5E3DDA7}"/>
              </a:ext>
            </a:extLst>
          </p:cNvPr>
          <p:cNvSpPr>
            <a:spLocks noGrp="1"/>
          </p:cNvSpPr>
          <p:nvPr/>
        </p:nvSpPr>
        <p:spPr>
          <a:xfrm>
            <a:off x="3931920" y="4272220"/>
            <a:ext cx="2240280" cy="38010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Algebarski prag promjene znaka: Life_share ≈ 53%.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xmlns="" id="{DED2D70C-DB53-4267-8E28-6865338D8367}"/>
              </a:ext>
            </a:extLst>
          </p:cNvPr>
          <p:cNvSpPr>
            <a:spLocks noGrp="1"/>
          </p:cNvSpPr>
          <p:nvPr/>
        </p:nvSpPr>
        <p:spPr>
          <a:xfrm>
            <a:off x="6720840" y="1783080"/>
            <a:ext cx="2880360" cy="34747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26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xmlns="" id="{6C1DDF0E-690A-4247-B4E9-5726A7C38FCE}"/>
              </a:ext>
            </a:extLst>
          </p:cNvPr>
          <p:cNvSpPr>
            <a:spLocks noGrp="1"/>
          </p:cNvSpPr>
          <p:nvPr/>
        </p:nvSpPr>
        <p:spPr>
          <a:xfrm>
            <a:off x="6720840" y="1783080"/>
            <a:ext cx="2880360" cy="420624"/>
          </a:xfrm>
          <a:prstGeom prst="roundRect">
            <a:avLst/>
          </a:prstGeom>
          <a:solidFill>
            <a:srgbClr val="D26000"/>
          </a:solidFill>
          <a:ln>
            <a:solidFill>
              <a:srgbClr val="D26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B748E34A-F812-4D79-A9F4-5B553CE5B62B}"/>
              </a:ext>
            </a:extLst>
          </p:cNvPr>
          <p:cNvSpPr>
            <a:spLocks noGrp="1"/>
          </p:cNvSpPr>
          <p:nvPr/>
        </p:nvSpPr>
        <p:spPr>
          <a:xfrm>
            <a:off x="6812279" y="1874519"/>
            <a:ext cx="2697479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Profitna marža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xmlns="" id="{D808CE56-C12C-401E-BF27-5F282FF949B8}"/>
              </a:ext>
            </a:extLst>
          </p:cNvPr>
          <p:cNvSpPr>
            <a:spLocks noGrp="1"/>
          </p:cNvSpPr>
          <p:nvPr/>
        </p:nvSpPr>
        <p:spPr>
          <a:xfrm>
            <a:off x="6903720" y="2514600"/>
            <a:ext cx="2514600" cy="411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6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4520C44-D42E-4C4A-A87C-19D337E8EEB3}"/>
              </a:ext>
            </a:extLst>
          </p:cNvPr>
          <p:cNvSpPr>
            <a:spLocks noGrp="1"/>
          </p:cNvSpPr>
          <p:nvPr/>
        </p:nvSpPr>
        <p:spPr>
          <a:xfrm>
            <a:off x="6949440" y="2606040"/>
            <a:ext cx="242316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DEA_logit = −0,021**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xmlns="" id="{4009B068-092D-41C7-936E-6700FBFBE9D8}"/>
              </a:ext>
            </a:extLst>
          </p:cNvPr>
          <p:cNvSpPr>
            <a:spLocks noGrp="1"/>
          </p:cNvSpPr>
          <p:nvPr/>
        </p:nvSpPr>
        <p:spPr>
          <a:xfrm>
            <a:off x="6903720" y="3136391"/>
            <a:ext cx="2514600" cy="411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6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7773B2E-069D-4BF1-81C0-70A5721F28DC}"/>
              </a:ext>
            </a:extLst>
          </p:cNvPr>
          <p:cNvSpPr>
            <a:spLocks noGrp="1"/>
          </p:cNvSpPr>
          <p:nvPr/>
        </p:nvSpPr>
        <p:spPr>
          <a:xfrm>
            <a:off x="6949440" y="3227832"/>
            <a:ext cx="2423160" cy="1828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DEA × Life_share = +0,036**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5808E727-49B6-4A2F-9820-06A055F6D8FB}"/>
              </a:ext>
            </a:extLst>
          </p:cNvPr>
          <p:cNvSpPr>
            <a:spLocks noGrp="1"/>
          </p:cNvSpPr>
          <p:nvPr/>
        </p:nvSpPr>
        <p:spPr>
          <a:xfrm>
            <a:off x="6949440" y="3794760"/>
            <a:ext cx="2423160" cy="10972"/>
          </a:xfrm>
          <a:prstGeom prst="rect">
            <a:avLst/>
          </a:prstGeom>
          <a:solidFill>
            <a:srgbClr val="D26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xmlns="" id="{1D44E574-B3AD-441B-B661-1F7672DE93EC}"/>
              </a:ext>
            </a:extLst>
          </p:cNvPr>
          <p:cNvSpPr>
            <a:spLocks noGrp="1"/>
          </p:cNvSpPr>
          <p:nvPr/>
        </p:nvSpPr>
        <p:spPr>
          <a:xfrm>
            <a:off x="6903720" y="4023360"/>
            <a:ext cx="2514600" cy="960120"/>
          </a:xfrm>
          <a:prstGeom prst="roundRect">
            <a:avLst/>
          </a:prstGeom>
          <a:solidFill>
            <a:srgbClr val="FBF0E7"/>
          </a:solidFill>
          <a:ln w="12700">
            <a:solidFill>
              <a:srgbClr val="C6C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6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412EAD4D-45C0-40D2-BD42-A39343B6984D}"/>
              </a:ext>
            </a:extLst>
          </p:cNvPr>
          <p:cNvSpPr>
            <a:spLocks noGrp="1"/>
          </p:cNvSpPr>
          <p:nvPr/>
        </p:nvSpPr>
        <p:spPr>
          <a:xfrm>
            <a:off x="7040879" y="4272220"/>
            <a:ext cx="2240280" cy="38010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Algebarski prag promjene znaka: Life_share ≈ 58%.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xmlns="" id="{F00214DC-5913-444F-A4C9-C21D8D64ACA7}"/>
              </a:ext>
            </a:extLst>
          </p:cNvPr>
          <p:cNvSpPr>
            <a:spLocks noGrp="1"/>
          </p:cNvSpPr>
          <p:nvPr/>
        </p:nvSpPr>
        <p:spPr>
          <a:xfrm>
            <a:off x="9966960" y="1783080"/>
            <a:ext cx="173736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5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 sz="12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6FEA006B-C690-4EE2-8122-760F6BAB2983}"/>
              </a:ext>
            </a:extLst>
          </p:cNvPr>
          <p:cNvSpPr>
            <a:spLocks noGrp="1"/>
          </p:cNvSpPr>
          <p:nvPr/>
        </p:nvSpPr>
        <p:spPr>
          <a:xfrm>
            <a:off x="10131552" y="1993392"/>
            <a:ext cx="1417320" cy="42062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0">
                <a:solidFill>
                  <a:srgbClr val="005C28"/>
                </a:solidFill>
                <a:latin typeface="Cambria"/>
                <a:ea typeface="Cambria"/>
                <a:cs typeface="Cambria"/>
              </a:rPr>
              <a:t>Kako tumačiti pragove?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7977FD57-1977-4445-811E-945305DD9E80}"/>
              </a:ext>
            </a:extLst>
          </p:cNvPr>
          <p:cNvSpPr>
            <a:spLocks noGrp="1"/>
          </p:cNvSpPr>
          <p:nvPr/>
        </p:nvSpPr>
        <p:spPr>
          <a:xfrm>
            <a:off x="10104120" y="2606040"/>
            <a:ext cx="228600" cy="228600"/>
          </a:xfrm>
          <a:prstGeom prst="ellipse">
            <a:avLst/>
          </a:prstGeom>
          <a:solidFill>
            <a:srgbClr val="005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40000" lnSpcReduction="20000"/>
          </a:bodyPr>
          <a:lstStyle/>
          <a:p>
            <a:pPr algn="ctr">
              <a:buNone/>
            </a:pPr>
            <a:endParaRPr sz="12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3736F7F0-9BED-4051-B90B-04A6BB21020E}"/>
              </a:ext>
            </a:extLst>
          </p:cNvPr>
          <p:cNvSpPr>
            <a:spLocks noGrp="1"/>
          </p:cNvSpPr>
          <p:nvPr/>
        </p:nvSpPr>
        <p:spPr>
          <a:xfrm>
            <a:off x="10108692" y="2638044"/>
            <a:ext cx="219456" cy="1097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47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AF279721-2387-44E9-BD68-F405EF88D1B7}"/>
              </a:ext>
            </a:extLst>
          </p:cNvPr>
          <p:cNvSpPr>
            <a:spLocks noGrp="1"/>
          </p:cNvSpPr>
          <p:nvPr/>
        </p:nvSpPr>
        <p:spPr>
          <a:xfrm>
            <a:off x="10424160" y="2578608"/>
            <a:ext cx="107899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Ispod praga procijenjeni efekat ostaje negativan.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E21E0B19-71AA-4BCD-B27F-3626D3259C48}"/>
              </a:ext>
            </a:extLst>
          </p:cNvPr>
          <p:cNvSpPr>
            <a:spLocks noGrp="1"/>
          </p:cNvSpPr>
          <p:nvPr/>
        </p:nvSpPr>
        <p:spPr>
          <a:xfrm>
            <a:off x="10104120" y="3410712"/>
            <a:ext cx="228600" cy="228600"/>
          </a:xfrm>
          <a:prstGeom prst="ellipse">
            <a:avLst/>
          </a:prstGeom>
          <a:solidFill>
            <a:srgbClr val="005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40000" lnSpcReduction="20000"/>
          </a:bodyPr>
          <a:lstStyle/>
          <a:p>
            <a:pPr algn="ctr">
              <a:buNone/>
            </a:pPr>
            <a:endParaRPr sz="12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D7C8AE5-D7A4-42A7-92FC-830F37F7DAF5}"/>
              </a:ext>
            </a:extLst>
          </p:cNvPr>
          <p:cNvSpPr>
            <a:spLocks noGrp="1"/>
          </p:cNvSpPr>
          <p:nvPr/>
        </p:nvSpPr>
        <p:spPr>
          <a:xfrm>
            <a:off x="10108692" y="3442716"/>
            <a:ext cx="219456" cy="1097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47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FB7B6A5-9305-48B1-9095-6295DD0FD3B2}"/>
              </a:ext>
            </a:extLst>
          </p:cNvPr>
          <p:cNvSpPr>
            <a:spLocks noGrp="1"/>
          </p:cNvSpPr>
          <p:nvPr/>
        </p:nvSpPr>
        <p:spPr>
          <a:xfrm>
            <a:off x="10424160" y="3383280"/>
            <a:ext cx="107899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Viši Life_share ublažava negativan odnos.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3A399309-83CE-4381-92DB-E4E2E67BEC3E}"/>
              </a:ext>
            </a:extLst>
          </p:cNvPr>
          <p:cNvSpPr>
            <a:spLocks noGrp="1"/>
          </p:cNvSpPr>
          <p:nvPr/>
        </p:nvSpPr>
        <p:spPr>
          <a:xfrm>
            <a:off x="10104120" y="4215384"/>
            <a:ext cx="228600" cy="228600"/>
          </a:xfrm>
          <a:prstGeom prst="ellipse">
            <a:avLst/>
          </a:prstGeom>
          <a:solidFill>
            <a:srgbClr val="005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40000" lnSpcReduction="20000"/>
          </a:bodyPr>
          <a:lstStyle/>
          <a:p>
            <a:pPr algn="ctr">
              <a:buNone/>
            </a:pPr>
            <a:endParaRPr sz="12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A9675CB8-9C76-4EE6-8F61-5E02B9671FA2}"/>
              </a:ext>
            </a:extLst>
          </p:cNvPr>
          <p:cNvSpPr>
            <a:spLocks noGrp="1"/>
          </p:cNvSpPr>
          <p:nvPr/>
        </p:nvSpPr>
        <p:spPr>
          <a:xfrm>
            <a:off x="10108692" y="4247388"/>
            <a:ext cx="219456" cy="10972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47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4EFCA8AC-DB4F-4446-9CF9-F963903D31BD}"/>
              </a:ext>
            </a:extLst>
          </p:cNvPr>
          <p:cNvSpPr>
            <a:spLocks noGrp="1"/>
          </p:cNvSpPr>
          <p:nvPr/>
        </p:nvSpPr>
        <p:spPr>
          <a:xfrm>
            <a:off x="10424160" y="4187952"/>
            <a:ext cx="1078992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>
                <a:solidFill>
                  <a:srgbClr val="0C203E"/>
                </a:solidFill>
                <a:latin typeface="Cambria"/>
                <a:ea typeface="Cambria"/>
                <a:cs typeface="Cambria"/>
              </a:rPr>
              <a:t>Pragovi su izvedeni iz koeficijenata; nisu procijenjene tačke loma.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xmlns="" id="{3A6010DA-2895-4FC5-8E3D-691238061938}"/>
              </a:ext>
            </a:extLst>
          </p:cNvPr>
          <p:cNvSpPr>
            <a:spLocks noGrp="1"/>
          </p:cNvSpPr>
          <p:nvPr/>
        </p:nvSpPr>
        <p:spPr>
          <a:xfrm>
            <a:off x="502920" y="5538099"/>
            <a:ext cx="11201400" cy="566928"/>
          </a:xfrm>
          <a:prstGeom prst="roundRect">
            <a:avLst/>
          </a:prstGeom>
          <a:solidFill>
            <a:srgbClr val="00244C"/>
          </a:solidFill>
          <a:ln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0D367B7D-FE39-44CE-AEB4-582E02B8022E}"/>
              </a:ext>
            </a:extLst>
          </p:cNvPr>
          <p:cNvSpPr>
            <a:spLocks noGrp="1"/>
          </p:cNvSpPr>
          <p:nvPr/>
        </p:nvSpPr>
        <p:spPr>
          <a:xfrm>
            <a:off x="433719" y="5670757"/>
            <a:ext cx="11339802" cy="260855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Portfelj životnog osiguranja nije samo prodajna kategorija - on mijenja ekonomsku transmisiju efikasnosti prema profitu.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FF150789-CD3A-45FC-94CF-4668C85112EB}"/>
              </a:ext>
            </a:extLst>
          </p:cNvPr>
          <p:cNvSpPr>
            <a:spLocks noGrp="1"/>
          </p:cNvSpPr>
          <p:nvPr/>
        </p:nvSpPr>
        <p:spPr>
          <a:xfrm>
            <a:off x="1417320" y="6233813"/>
            <a:ext cx="8229600" cy="228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850" b="0" i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Izvor: izračun autora iz procijenjenih FE koeficijenata; Zaimović (2026), Poglavlje 7; Tablice 45, 48 i 50.</a:t>
            </a:r>
          </a:p>
        </p:txBody>
      </p:sp>
      <p:pic>
        <p:nvPicPr>
          <p:cNvPr id="108" name="Picture 5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37685"/>
            <a:ext cx="786384" cy="629107"/>
          </a:xfrm>
          <a:prstGeom prst="rect">
            <a:avLst/>
          </a:prstGeom>
        </p:spPr>
      </p:pic>
      <p:pic>
        <p:nvPicPr>
          <p:cNvPr id="109" name="Picture 5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2600" y="-1"/>
            <a:ext cx="1759400" cy="85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646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A7C38FD-83AF-4BD6-921F-966B54CD18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002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D118B3F-B333-41ED-A8D7-11C38E587FEB}"/>
              </a:ext>
            </a:extLst>
          </p:cNvPr>
          <p:cNvSpPr>
            <a:spLocks noGrp="1"/>
          </p:cNvSpPr>
          <p:nvPr/>
        </p:nvSpPr>
        <p:spPr>
          <a:xfrm>
            <a:off x="0" y="457200"/>
            <a:ext cx="12191695" cy="50292"/>
          </a:xfrm>
          <a:prstGeom prst="rect">
            <a:avLst/>
          </a:prstGeom>
          <a:solidFill>
            <a:srgbClr val="4A9F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25000" lnSpcReduction="20000"/>
          </a:bodyPr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DE52281-7499-4375-B345-55C1ADE37092}"/>
              </a:ext>
            </a:extLst>
          </p:cNvPr>
          <p:cNvSpPr>
            <a:spLocks noGrp="1"/>
          </p:cNvSpPr>
          <p:nvPr/>
        </p:nvSpPr>
        <p:spPr>
          <a:xfrm>
            <a:off x="475488" y="91440"/>
            <a:ext cx="242316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48BCE82-1187-472C-8229-C77E77B7F07E}"/>
              </a:ext>
            </a:extLst>
          </p:cNvPr>
          <p:cNvSpPr>
            <a:spLocks noGrp="1"/>
          </p:cNvSpPr>
          <p:nvPr/>
        </p:nvSpPr>
        <p:spPr>
          <a:xfrm>
            <a:off x="2563485" y="99213"/>
            <a:ext cx="640080" cy="2743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i="0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955FED0-0E25-4E08-ABBF-F73A4DE522D2}"/>
              </a:ext>
            </a:extLst>
          </p:cNvPr>
          <p:cNvSpPr>
            <a:spLocks noGrp="1"/>
          </p:cNvSpPr>
          <p:nvPr/>
        </p:nvSpPr>
        <p:spPr>
          <a:xfrm>
            <a:off x="7406640" y="92179"/>
            <a:ext cx="2331720" cy="23774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EFIKASNOST TRŽIŠTA</a:t>
            </a:r>
          </a:p>
        </p:txBody>
      </p:sp>
      <p:pic>
        <p:nvPicPr>
          <p:cNvPr id="80" name="Picture 3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37685"/>
            <a:ext cx="786384" cy="629107"/>
          </a:xfrm>
          <a:prstGeom prst="rect">
            <a:avLst/>
          </a:prstGeom>
        </p:spPr>
      </p:pic>
      <p:pic>
        <p:nvPicPr>
          <p:cNvPr id="81" name="Picture 4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2600" y="-1"/>
            <a:ext cx="1759400" cy="859537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502920" y="603504"/>
            <a:ext cx="1115568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normAutofit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dirty="0" err="1">
                <a:solidFill>
                  <a:srgbClr val="00244C"/>
                </a:solidFill>
                <a:latin typeface="Cambria"/>
              </a:rPr>
              <a:t>Efikasnost</a:t>
            </a:r>
            <a:r>
              <a:rPr sz="2600" b="1" dirty="0">
                <a:solidFill>
                  <a:srgbClr val="00244C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0244C"/>
                </a:solidFill>
                <a:latin typeface="Cambria"/>
              </a:rPr>
              <a:t>vrijedi</a:t>
            </a:r>
            <a:r>
              <a:rPr sz="2600" b="1" dirty="0">
                <a:solidFill>
                  <a:srgbClr val="00244C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0244C"/>
                </a:solidFill>
                <a:latin typeface="Cambria"/>
              </a:rPr>
              <a:t>tek</a:t>
            </a:r>
            <a:r>
              <a:rPr sz="2600" b="1" dirty="0">
                <a:solidFill>
                  <a:srgbClr val="00244C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0244C"/>
                </a:solidFill>
                <a:latin typeface="Cambria"/>
              </a:rPr>
              <a:t>kada</a:t>
            </a:r>
            <a:r>
              <a:rPr sz="2600" b="1" dirty="0">
                <a:solidFill>
                  <a:srgbClr val="00244C"/>
                </a:solidFill>
                <a:latin typeface="Cambria"/>
              </a:rPr>
              <a:t> se </a:t>
            </a:r>
            <a:r>
              <a:rPr sz="2600" b="1" dirty="0" err="1">
                <a:solidFill>
                  <a:srgbClr val="00244C"/>
                </a:solidFill>
                <a:latin typeface="Cambria"/>
              </a:rPr>
              <a:t>zadrži</a:t>
            </a:r>
            <a:r>
              <a:rPr sz="2600" b="1" dirty="0">
                <a:solidFill>
                  <a:srgbClr val="00244C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0244C"/>
                </a:solidFill>
                <a:latin typeface="Cambria"/>
              </a:rPr>
              <a:t>kao</a:t>
            </a:r>
            <a:r>
              <a:rPr sz="2600" b="1" dirty="0">
                <a:solidFill>
                  <a:srgbClr val="00244C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0244C"/>
                </a:solidFill>
                <a:latin typeface="Cambria"/>
              </a:rPr>
              <a:t>ekonomska</a:t>
            </a:r>
            <a:r>
              <a:rPr sz="2600" b="1" dirty="0">
                <a:solidFill>
                  <a:srgbClr val="00244C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0244C"/>
                </a:solidFill>
                <a:latin typeface="Cambria"/>
              </a:rPr>
              <a:t>vrijednost</a:t>
            </a:r>
            <a:endParaRPr sz="2600" b="1" dirty="0">
              <a:solidFill>
                <a:srgbClr val="00244C"/>
              </a:solidFill>
              <a:latin typeface="Cambria"/>
            </a:endParaRPr>
          </a:p>
        </p:txBody>
      </p:sp>
      <p:sp>
        <p:nvSpPr>
          <p:cNvPr id="83" name="Rectangle 82"/>
          <p:cNvSpPr/>
          <p:nvPr/>
        </p:nvSpPr>
        <p:spPr>
          <a:xfrm rot="5400000">
            <a:off x="331470" y="1025007"/>
            <a:ext cx="960120" cy="50292"/>
          </a:xfrm>
          <a:prstGeom prst="rect">
            <a:avLst/>
          </a:prstGeom>
          <a:solidFill>
            <a:srgbClr val="005C28"/>
          </a:solidFill>
          <a:ln>
            <a:solidFill>
              <a:srgbClr val="005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640080" y="1126189"/>
            <a:ext cx="11155680" cy="256032"/>
          </a:xfrm>
          <a:prstGeom prst="rect">
            <a:avLst/>
          </a:prstGeom>
          <a:noFill/>
        </p:spPr>
        <p:txBody>
          <a:bodyPr wrap="square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0" dirty="0">
                <a:solidFill>
                  <a:srgbClr val="0C203E"/>
                </a:solidFill>
                <a:latin typeface="Cambria"/>
              </a:rPr>
              <a:t>Panel </a:t>
            </a:r>
            <a:r>
              <a:rPr b="0" dirty="0" err="1">
                <a:solidFill>
                  <a:srgbClr val="0C203E"/>
                </a:solidFill>
                <a:latin typeface="Cambria"/>
              </a:rPr>
              <a:t>nalazi</a:t>
            </a:r>
            <a:r>
              <a:rPr b="0" dirty="0">
                <a:solidFill>
                  <a:srgbClr val="0C203E"/>
                </a:solidFill>
                <a:latin typeface="Cambria"/>
              </a:rPr>
              <a:t> </a:t>
            </a:r>
            <a:r>
              <a:rPr b="0" dirty="0" err="1">
                <a:solidFill>
                  <a:srgbClr val="0C203E"/>
                </a:solidFill>
                <a:latin typeface="Cambria"/>
              </a:rPr>
              <a:t>pokazuju</a:t>
            </a:r>
            <a:r>
              <a:rPr b="0" dirty="0">
                <a:solidFill>
                  <a:srgbClr val="0C203E"/>
                </a:solidFill>
                <a:latin typeface="Cambria"/>
              </a:rPr>
              <a:t> </a:t>
            </a:r>
            <a:r>
              <a:rPr b="0" dirty="0" err="1">
                <a:solidFill>
                  <a:srgbClr val="0C203E"/>
                </a:solidFill>
                <a:latin typeface="Cambria"/>
              </a:rPr>
              <a:t>paradoks</a:t>
            </a:r>
            <a:r>
              <a:rPr b="0" dirty="0">
                <a:solidFill>
                  <a:srgbClr val="0C203E"/>
                </a:solidFill>
                <a:latin typeface="Cambria"/>
              </a:rPr>
              <a:t>: </a:t>
            </a:r>
            <a:r>
              <a:rPr b="0" dirty="0" err="1">
                <a:solidFill>
                  <a:srgbClr val="0C203E"/>
                </a:solidFill>
                <a:latin typeface="Cambria"/>
              </a:rPr>
              <a:t>veća</a:t>
            </a:r>
            <a:r>
              <a:rPr b="0" dirty="0">
                <a:solidFill>
                  <a:srgbClr val="0C203E"/>
                </a:solidFill>
                <a:latin typeface="Cambria"/>
              </a:rPr>
              <a:t> DEA </a:t>
            </a:r>
            <a:r>
              <a:rPr b="0" dirty="0" err="1">
                <a:solidFill>
                  <a:srgbClr val="0C203E"/>
                </a:solidFill>
                <a:latin typeface="Cambria"/>
              </a:rPr>
              <a:t>efikasnost</a:t>
            </a:r>
            <a:r>
              <a:rPr b="0" dirty="0">
                <a:solidFill>
                  <a:srgbClr val="0C203E"/>
                </a:solidFill>
                <a:latin typeface="Cambria"/>
              </a:rPr>
              <a:t> ne </a:t>
            </a:r>
            <a:r>
              <a:rPr b="0" dirty="0" err="1">
                <a:solidFill>
                  <a:srgbClr val="0C203E"/>
                </a:solidFill>
                <a:latin typeface="Cambria"/>
              </a:rPr>
              <a:t>postaje</a:t>
            </a:r>
            <a:r>
              <a:rPr b="0" dirty="0">
                <a:solidFill>
                  <a:srgbClr val="0C203E"/>
                </a:solidFill>
                <a:latin typeface="Cambria"/>
              </a:rPr>
              <a:t> </a:t>
            </a:r>
            <a:r>
              <a:rPr b="0" dirty="0" err="1">
                <a:solidFill>
                  <a:srgbClr val="0C203E"/>
                </a:solidFill>
                <a:latin typeface="Cambria"/>
              </a:rPr>
              <a:t>automatski</a:t>
            </a:r>
            <a:r>
              <a:rPr b="0" dirty="0">
                <a:solidFill>
                  <a:srgbClr val="0C203E"/>
                </a:solidFill>
                <a:latin typeface="Cambria"/>
              </a:rPr>
              <a:t> </a:t>
            </a:r>
            <a:r>
              <a:rPr b="0" dirty="0" err="1">
                <a:solidFill>
                  <a:srgbClr val="0C203E"/>
                </a:solidFill>
                <a:latin typeface="Cambria"/>
              </a:rPr>
              <a:t>veća</a:t>
            </a:r>
            <a:r>
              <a:rPr b="0" dirty="0">
                <a:solidFill>
                  <a:srgbClr val="0C203E"/>
                </a:solidFill>
                <a:latin typeface="Cambria"/>
              </a:rPr>
              <a:t> </a:t>
            </a:r>
            <a:r>
              <a:rPr b="0" dirty="0" err="1">
                <a:solidFill>
                  <a:srgbClr val="0C203E"/>
                </a:solidFill>
                <a:latin typeface="Cambria"/>
              </a:rPr>
              <a:t>profitabilnost</a:t>
            </a:r>
            <a:r>
              <a:rPr b="0" dirty="0">
                <a:solidFill>
                  <a:srgbClr val="0C203E"/>
                </a:solidFill>
                <a:latin typeface="Cambria"/>
              </a:rPr>
              <a:t>.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40080" y="1719072"/>
            <a:ext cx="5074920" cy="347472"/>
          </a:xfrm>
          <a:prstGeom prst="rect">
            <a:avLst/>
          </a:prstGeom>
          <a:solidFill>
            <a:srgbClr val="00244C"/>
          </a:solidFill>
          <a:ln w="12700"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FFFFFF"/>
                </a:solidFill>
                <a:latin typeface="Cambria"/>
              </a:rPr>
              <a:t>GDJE SE VRIJEDNOST MOŽE PRELITI?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473952" y="1719072"/>
            <a:ext cx="5074920" cy="347472"/>
          </a:xfrm>
          <a:prstGeom prst="rect">
            <a:avLst/>
          </a:prstGeom>
          <a:solidFill>
            <a:srgbClr val="00244C"/>
          </a:solidFill>
          <a:ln w="12700"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Cambria"/>
              </a:rPr>
              <a:t>KAKO JE MENADŽMENT ZADRŽAVA?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640080" y="2240280"/>
            <a:ext cx="5074920" cy="475488"/>
          </a:xfrm>
          <a:prstGeom prst="roundRect">
            <a:avLst/>
          </a:prstGeom>
          <a:solidFill>
            <a:srgbClr val="F3F6F8"/>
          </a:solidFill>
          <a:ln w="12700">
            <a:solidFill>
              <a:srgbClr val="B8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0C203E"/>
                </a:solidFill>
                <a:latin typeface="Cambria"/>
              </a:rPr>
              <a:t>1  | 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Klijent</a:t>
            </a:r>
            <a:endParaRPr sz="1400" b="0" dirty="0">
              <a:solidFill>
                <a:srgbClr val="0C203E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0C203E"/>
                </a:solidFill>
                <a:latin typeface="Cambria"/>
              </a:rPr>
              <a:t>niža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cijena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•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širi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uslovi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•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veća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vrijednost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police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640080" y="2880360"/>
            <a:ext cx="5074920" cy="475488"/>
          </a:xfrm>
          <a:prstGeom prst="roundRect">
            <a:avLst/>
          </a:prstGeom>
          <a:solidFill>
            <a:srgbClr val="F3F6F8"/>
          </a:solidFill>
          <a:ln w="12700">
            <a:solidFill>
              <a:srgbClr val="B8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2  |  Kanal prodaje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provizije • bonusi • akvizicijski trošak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640080" y="3520440"/>
            <a:ext cx="5074920" cy="475488"/>
          </a:xfrm>
          <a:prstGeom prst="roundRect">
            <a:avLst/>
          </a:prstGeom>
          <a:solidFill>
            <a:srgbClr val="F3F6F8"/>
          </a:solidFill>
          <a:ln w="12700">
            <a:solidFill>
              <a:srgbClr val="B8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3  |  Rast obima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tržišni udio bez održive marže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640080" y="4160520"/>
            <a:ext cx="5074920" cy="475488"/>
          </a:xfrm>
          <a:prstGeom prst="roundRect">
            <a:avLst/>
          </a:prstGeom>
          <a:solidFill>
            <a:srgbClr val="F3F6F8"/>
          </a:solidFill>
          <a:ln w="12700">
            <a:solidFill>
              <a:srgbClr val="B8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4  |  Kapital i rizik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rezerve • solventnost • zaštitni kapitalni prostor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6473952" y="2240280"/>
            <a:ext cx="507492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8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1  |  Pricing disciplina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ne prenositi svaki dobitak efikasnosti u nižu cijenu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6473952" y="2880360"/>
            <a:ext cx="507492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8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2  |  Ekonomika kanala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provizije vezati za profitabilnost i kvalitet klijenta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6473952" y="3520440"/>
            <a:ext cx="507492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8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0C203E"/>
                </a:solidFill>
                <a:latin typeface="Cambria"/>
              </a:rPr>
              <a:t>3  | 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Struktura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portfelja</a:t>
            </a:r>
            <a:endParaRPr sz="1400" b="0" dirty="0">
              <a:solidFill>
                <a:srgbClr val="0C203E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0C203E"/>
                </a:solidFill>
                <a:latin typeface="Cambria"/>
              </a:rPr>
              <a:t>veće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učešće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LIFE-a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ublažava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odnos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 </a:t>
            </a:r>
            <a:r>
              <a:rPr sz="1400" b="0" dirty="0" err="1">
                <a:solidFill>
                  <a:srgbClr val="0C203E"/>
                </a:solidFill>
                <a:latin typeface="Cambria"/>
              </a:rPr>
              <a:t>efikasnost</a:t>
            </a:r>
            <a:r>
              <a:rPr sz="1400" b="0" dirty="0">
                <a:solidFill>
                  <a:srgbClr val="0C203E"/>
                </a:solidFill>
                <a:latin typeface="Cambria"/>
              </a:rPr>
              <a:t>–profit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6473952" y="4160520"/>
            <a:ext cx="507492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8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2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4  |  Kvalitet rasta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C203E"/>
                </a:solidFill>
                <a:latin typeface="Cambria"/>
              </a:rPr>
              <a:t>volumen vrijedi samo uz maržu i kontrolisan rizik</a:t>
            </a:r>
          </a:p>
        </p:txBody>
      </p:sp>
      <p:sp>
        <p:nvSpPr>
          <p:cNvPr id="95" name="Right Arrow 94"/>
          <p:cNvSpPr/>
          <p:nvPr/>
        </p:nvSpPr>
        <p:spPr>
          <a:xfrm>
            <a:off x="5870448" y="2880360"/>
            <a:ext cx="457200" cy="411480"/>
          </a:xfrm>
          <a:prstGeom prst="rightArrow">
            <a:avLst/>
          </a:prstGeom>
          <a:solidFill>
            <a:srgbClr val="F2C445"/>
          </a:solidFill>
          <a:ln>
            <a:solidFill>
              <a:srgbClr val="F2C4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96" name="Rounded Rectangle 95"/>
          <p:cNvSpPr/>
          <p:nvPr/>
        </p:nvSpPr>
        <p:spPr>
          <a:xfrm>
            <a:off x="640080" y="4965192"/>
            <a:ext cx="10908792" cy="603504"/>
          </a:xfrm>
          <a:prstGeom prst="roundRect">
            <a:avLst/>
          </a:prstGeom>
          <a:solidFill>
            <a:srgbClr val="FFF3CD"/>
          </a:solidFill>
          <a:ln w="12700">
            <a:solidFill>
              <a:srgbClr val="F2C4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C203E"/>
                </a:solidFill>
                <a:latin typeface="Cambria"/>
              </a:rPr>
              <a:t>Praktična poruka: cilj nije maksimalna DEA efikasnost sama po sebi, nego efikasnost koja povećava profitabilnost prilagođenu riziku i dugoročnu vrijednost društva.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40080" y="5853637"/>
            <a:ext cx="10908792" cy="384048"/>
          </a:xfrm>
          <a:prstGeom prst="rect">
            <a:avLst/>
          </a:prstGeom>
          <a:solidFill>
            <a:srgbClr val="00244C"/>
          </a:solidFill>
          <a:ln w="12700">
            <a:solidFill>
              <a:srgbClr val="0024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FFFFFF"/>
                </a:solidFill>
                <a:latin typeface="Cambria"/>
              </a:rPr>
              <a:t>Ključno</a:t>
            </a:r>
            <a:r>
              <a:rPr sz="1600" b="1" dirty="0">
                <a:solidFill>
                  <a:srgbClr val="FFFFFF"/>
                </a:solidFill>
                <a:latin typeface="Cambria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Cambria"/>
              </a:rPr>
              <a:t>pitanje</a:t>
            </a:r>
            <a:r>
              <a:rPr sz="1600" b="1" dirty="0">
                <a:solidFill>
                  <a:srgbClr val="FFFFFF"/>
                </a:solidFill>
                <a:latin typeface="Cambria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Cambria"/>
              </a:rPr>
              <a:t>za</a:t>
            </a:r>
            <a:r>
              <a:rPr sz="1600" b="1" dirty="0">
                <a:solidFill>
                  <a:srgbClr val="FFFFFF"/>
                </a:solidFill>
                <a:latin typeface="Cambria"/>
              </a:rPr>
              <a:t> </a:t>
            </a:r>
            <a:r>
              <a:rPr sz="1600" b="1" dirty="0" err="1" smtClean="0">
                <a:solidFill>
                  <a:srgbClr val="FFFFFF"/>
                </a:solidFill>
                <a:latin typeface="Cambria"/>
              </a:rPr>
              <a:t>upravu</a:t>
            </a:r>
            <a:r>
              <a:rPr lang="hr-HR" sz="1600" b="1" dirty="0" smtClean="0">
                <a:solidFill>
                  <a:srgbClr val="FFFFFF"/>
                </a:solidFill>
                <a:latin typeface="Cambria"/>
              </a:rPr>
              <a:t> osiguravatelja</a:t>
            </a:r>
            <a:r>
              <a:rPr sz="1600" b="1" dirty="0" smtClean="0">
                <a:solidFill>
                  <a:srgbClr val="FFFFFF"/>
                </a:solidFill>
                <a:latin typeface="Cambria"/>
              </a:rPr>
              <a:t>: </a:t>
            </a:r>
            <a:r>
              <a:rPr sz="1600" b="1" dirty="0" err="1">
                <a:solidFill>
                  <a:srgbClr val="FFFFFF"/>
                </a:solidFill>
                <a:latin typeface="Cambria"/>
              </a:rPr>
              <a:t>koliko</a:t>
            </a:r>
            <a:r>
              <a:rPr sz="1600" b="1" dirty="0">
                <a:solidFill>
                  <a:srgbClr val="FFFFFF"/>
                </a:solidFill>
                <a:latin typeface="Cambria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Cambria"/>
              </a:rPr>
              <a:t>efikasnosti</a:t>
            </a:r>
            <a:r>
              <a:rPr sz="1600" b="1" dirty="0">
                <a:solidFill>
                  <a:srgbClr val="FFFFFF"/>
                </a:solidFill>
                <a:latin typeface="Cambria"/>
              </a:rPr>
              <a:t> </a:t>
            </a:r>
            <a:r>
              <a:rPr lang="hr-HR" sz="1600" b="1" dirty="0" smtClean="0">
                <a:solidFill>
                  <a:srgbClr val="FFFFFF"/>
                </a:solidFill>
                <a:latin typeface="Cambria"/>
              </a:rPr>
              <a:t>se </a:t>
            </a:r>
            <a:r>
              <a:rPr sz="1600" b="1" dirty="0" err="1" smtClean="0">
                <a:solidFill>
                  <a:srgbClr val="FFFFFF"/>
                </a:solidFill>
                <a:latin typeface="Cambria"/>
              </a:rPr>
              <a:t>zadrža</a:t>
            </a:r>
            <a:r>
              <a:rPr lang="hr-HR" sz="1600" b="1" dirty="0" smtClean="0">
                <a:solidFill>
                  <a:srgbClr val="FFFFFF"/>
                </a:solidFill>
                <a:latin typeface="Cambria"/>
              </a:rPr>
              <a:t>va</a:t>
            </a:r>
            <a:r>
              <a:rPr sz="1600" b="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Cambria"/>
              </a:rPr>
              <a:t>kao</a:t>
            </a:r>
            <a:r>
              <a:rPr sz="1600" b="1" dirty="0">
                <a:solidFill>
                  <a:srgbClr val="FFFFFF"/>
                </a:solidFill>
                <a:latin typeface="Cambria"/>
              </a:rPr>
              <a:t> </a:t>
            </a:r>
            <a:r>
              <a:rPr sz="1600" b="1" dirty="0" err="1" smtClean="0">
                <a:solidFill>
                  <a:srgbClr val="FFFFFF"/>
                </a:solidFill>
                <a:latin typeface="Cambria"/>
              </a:rPr>
              <a:t>ekonomsk</a:t>
            </a:r>
            <a:r>
              <a:rPr lang="hr-HR" sz="1600" b="1" dirty="0" smtClean="0">
                <a:solidFill>
                  <a:srgbClr val="FFFFFF"/>
                </a:solidFill>
                <a:latin typeface="Cambria"/>
              </a:rPr>
              <a:t>a</a:t>
            </a:r>
            <a:r>
              <a:rPr sz="1600" b="1" dirty="0" smtClean="0">
                <a:solidFill>
                  <a:srgbClr val="FFFFFF"/>
                </a:solidFill>
                <a:latin typeface="Cambria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Cambria"/>
              </a:rPr>
              <a:t>vrijednost</a:t>
            </a:r>
            <a:r>
              <a:rPr sz="1600" b="1" dirty="0">
                <a:solidFill>
                  <a:srgbClr val="FFFFFF"/>
                </a:solidFill>
                <a:latin typeface="Cambria"/>
              </a:rPr>
              <a:t>?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417320" y="6446520"/>
            <a:ext cx="850392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1">
                <a:solidFill>
                  <a:srgbClr val="696969"/>
                </a:solidFill>
                <a:latin typeface="Cambria"/>
              </a:rPr>
              <a:t>Izvor: konceptualna interpretacija i menadžerske implikacije izvedene iz panel rezultata autora.</a:t>
            </a:r>
          </a:p>
        </p:txBody>
      </p:sp>
    </p:spTree>
    <p:extLst>
      <p:ext uri="{BB962C8B-B14F-4D97-AF65-F5344CB8AC3E}">
        <p14:creationId xmlns:p14="http://schemas.microsoft.com/office/powerpoint/2010/main" xmlns="" val="186706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xmlns="" id="{FD2A245E-96C5-4C21-B483-8FDC28B1C5EE}"/>
              </a:ext>
            </a:extLst>
          </p:cNvPr>
          <p:cNvSpPr>
            <a:spLocks noGrp="1"/>
          </p:cNvSpPr>
          <p:nvPr/>
        </p:nvSpPr>
        <p:spPr>
          <a:xfrm>
            <a:off x="0" y="-8537"/>
            <a:ext cx="12191695" cy="530352"/>
          </a:xfrm>
          <a:prstGeom prst="rect">
            <a:avLst/>
          </a:prstGeom>
          <a:solidFill>
            <a:srgbClr val="123A6B"/>
          </a:solidFill>
          <a:ln w="12700">
            <a:solidFill>
              <a:srgbClr val="123A6B">
                <a:alpha val="0"/>
              </a:srgbClr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xmlns="" id="{CEA14AEF-4D04-4441-9B5D-4400A0B872A1}"/>
              </a:ext>
            </a:extLst>
          </p:cNvPr>
          <p:cNvSpPr>
            <a:spLocks noGrp="1"/>
          </p:cNvSpPr>
          <p:nvPr/>
        </p:nvSpPr>
        <p:spPr>
          <a:xfrm>
            <a:off x="0" y="530352"/>
            <a:ext cx="12191695" cy="32004"/>
          </a:xfrm>
          <a:prstGeom prst="rect">
            <a:avLst/>
          </a:prstGeom>
          <a:solidFill>
            <a:srgbClr val="4C8C3B"/>
          </a:solidFill>
          <a:ln w="12700">
            <a:solidFill>
              <a:srgbClr val="4C8C3B">
                <a:alpha val="0"/>
              </a:srgbClr>
            </a:solidFill>
            <a:prstDash val="solid"/>
          </a:ln>
        </p:spPr>
        <p:txBody>
          <a:bodyPr wrap="square">
            <a:normAutofit fontScale="25000" lnSpcReduction="20000"/>
          </a:bodyPr>
          <a:lstStyle/>
          <a:p>
            <a:endParaRPr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xmlns="" id="{0F1ECAD3-5246-4B08-BB2C-A9D70D550A34}"/>
              </a:ext>
            </a:extLst>
          </p:cNvPr>
          <p:cNvSpPr>
            <a:spLocks noGrp="1"/>
          </p:cNvSpPr>
          <p:nvPr/>
        </p:nvSpPr>
        <p:spPr>
          <a:xfrm>
            <a:off x="1115568" y="100584"/>
            <a:ext cx="187452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  <a:endParaRPr sz="150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xmlns="" id="{854838CF-F031-42CC-83BB-CCAA5D600C0B}"/>
              </a:ext>
            </a:extLst>
          </p:cNvPr>
          <p:cNvSpPr>
            <a:spLocks noGrp="1"/>
          </p:cNvSpPr>
          <p:nvPr/>
        </p:nvSpPr>
        <p:spPr>
          <a:xfrm>
            <a:off x="3061187" y="100584"/>
            <a:ext cx="59436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398B35"/>
                </a:solidFill>
                <a:latin typeface="Cambria"/>
                <a:ea typeface="Cambria"/>
                <a:cs typeface="Cambria"/>
              </a:rPr>
              <a:t>2026</a:t>
            </a:r>
            <a:endParaRPr sz="150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xmlns="" id="{2CFF8F61-5FE0-443F-B276-72FD68B18C18}"/>
              </a:ext>
            </a:extLst>
          </p:cNvPr>
          <p:cNvSpPr>
            <a:spLocks noGrp="1"/>
          </p:cNvSpPr>
          <p:nvPr/>
        </p:nvSpPr>
        <p:spPr>
          <a:xfrm>
            <a:off x="7854696" y="163537"/>
            <a:ext cx="2304288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NADZORNE IMPLIKACIJE</a:t>
            </a:r>
            <a:endParaRPr sz="140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xmlns="" id="{B76CF333-17EC-4EC8-A2C2-9CEE44B78961}"/>
              </a:ext>
            </a:extLst>
          </p:cNvPr>
          <p:cNvSpPr>
            <a:spLocks noGrp="1"/>
          </p:cNvSpPr>
          <p:nvPr/>
        </p:nvSpPr>
        <p:spPr>
          <a:xfrm>
            <a:off x="658368" y="841248"/>
            <a:ext cx="50292" cy="457200"/>
          </a:xfrm>
          <a:prstGeom prst="rect">
            <a:avLst/>
          </a:prstGeom>
          <a:solidFill>
            <a:srgbClr val="4C8C3B"/>
          </a:solidFill>
          <a:ln w="12700">
            <a:solidFill>
              <a:srgbClr val="4C8C3B">
                <a:alpha val="0"/>
              </a:srgbClr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xmlns="" id="{37513C7C-D8EF-469B-97A7-A4BCD2C296DF}"/>
              </a:ext>
            </a:extLst>
          </p:cNvPr>
          <p:cNvSpPr>
            <a:spLocks noGrp="1"/>
          </p:cNvSpPr>
          <p:nvPr/>
        </p:nvSpPr>
        <p:spPr>
          <a:xfrm>
            <a:off x="768096" y="658368"/>
            <a:ext cx="10561320" cy="43891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Regulatorne mjere potvrđuju smjer ka održivijem tržištu</a:t>
            </a:r>
            <a:endParaRPr sz="260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xmlns="" id="{9CF20F6C-C02C-4B05-B6D5-40B2821527FC}"/>
              </a:ext>
            </a:extLst>
          </p:cNvPr>
          <p:cNvSpPr>
            <a:spLocks noGrp="1"/>
          </p:cNvSpPr>
          <p:nvPr/>
        </p:nvSpPr>
        <p:spPr>
          <a:xfrm>
            <a:off x="841248" y="1115568"/>
            <a:ext cx="10378440" cy="47548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Nalazi istraživanja ne uvode novu agendu</a:t>
            </a:r>
            <a:r>
              <a:rPr sz="160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0" i="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nadzora,</a:t>
            </a:r>
            <a:r>
              <a:rPr sz="160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0" i="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oni empirijski potvrđuju važnost mjera koje agencije već provode radi stabilnosti, solventnosti i zaštite osiguranika.</a:t>
            </a:r>
            <a:endParaRPr sz="1600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xmlns="" id="{7F7B4F13-EAFB-4AC4-B892-1DA07486541A}"/>
              </a:ext>
            </a:extLst>
          </p:cNvPr>
          <p:cNvSpPr>
            <a:spLocks noGrp="1"/>
          </p:cNvSpPr>
          <p:nvPr/>
        </p:nvSpPr>
        <p:spPr>
          <a:xfrm>
            <a:off x="792327" y="1627984"/>
            <a:ext cx="10607040" cy="1078992"/>
          </a:xfrm>
          <a:prstGeom prst="roundRect">
            <a:avLst/>
          </a:prstGeom>
          <a:solidFill>
            <a:srgbClr val="F5F7FA"/>
          </a:solidFill>
          <a:ln w="12700">
            <a:solidFill>
              <a:srgbClr val="BFC8D4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xmlns="" id="{29A9128B-4AB0-4A42-A464-F52FA70491DD}"/>
              </a:ext>
            </a:extLst>
          </p:cNvPr>
          <p:cNvSpPr>
            <a:spLocks noGrp="1"/>
          </p:cNvSpPr>
          <p:nvPr/>
        </p:nvSpPr>
        <p:spPr>
          <a:xfrm>
            <a:off x="987552" y="1909338"/>
            <a:ext cx="2157984" cy="347472"/>
          </a:xfrm>
          <a:prstGeom prst="roundRect">
            <a:avLst/>
          </a:prstGeom>
          <a:solidFill>
            <a:srgbClr val="123A6B"/>
          </a:solidFill>
          <a:ln w="12700">
            <a:solidFill>
              <a:srgbClr val="123A6B">
                <a:alpha val="0"/>
              </a:srgbClr>
            </a:solidFill>
            <a:prstDash val="solid"/>
          </a:ln>
        </p:spPr>
        <p:txBody>
          <a:bodyPr wrap="square">
            <a:normAutofit fontScale="92500" lnSpcReduction="20000"/>
          </a:bodyPr>
          <a:lstStyle/>
          <a:p>
            <a:endParaRPr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xmlns="" id="{E42BA344-11BB-4907-ABD3-9E9BF261DF14}"/>
              </a:ext>
            </a:extLst>
          </p:cNvPr>
          <p:cNvSpPr>
            <a:spLocks noGrp="1"/>
          </p:cNvSpPr>
          <p:nvPr/>
        </p:nvSpPr>
        <p:spPr>
          <a:xfrm>
            <a:off x="985794" y="1915668"/>
            <a:ext cx="2066544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ŠTA POKAZUJU PODACI</a:t>
            </a:r>
            <a:endParaRPr sz="140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xmlns="" id="{170C43F4-C698-440C-A298-8310A07A3D1A}"/>
              </a:ext>
            </a:extLst>
          </p:cNvPr>
          <p:cNvSpPr>
            <a:spLocks noGrp="1"/>
          </p:cNvSpPr>
          <p:nvPr/>
        </p:nvSpPr>
        <p:spPr>
          <a:xfrm>
            <a:off x="3273551" y="1903359"/>
            <a:ext cx="2999231" cy="58521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10000"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KONKURENCIJA jača</a:t>
            </a:r>
            <a:endParaRPr sz="140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EFIKASNOST raste</a:t>
            </a:r>
            <a:endParaRPr sz="140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PROFITABILNOST ne prati automatski</a:t>
            </a:r>
            <a:endParaRPr sz="140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xmlns="" id="{E0F82B49-C9E9-404C-B5FC-3FBE855F2722}"/>
              </a:ext>
            </a:extLst>
          </p:cNvPr>
          <p:cNvSpPr>
            <a:spLocks noGrp="1"/>
          </p:cNvSpPr>
          <p:nvPr/>
        </p:nvSpPr>
        <p:spPr>
          <a:xfrm>
            <a:off x="5886625" y="1942748"/>
            <a:ext cx="320040" cy="2743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4C8C3B"/>
                </a:solidFill>
                <a:latin typeface="Cambria"/>
                <a:ea typeface="Cambria"/>
                <a:cs typeface="Cambria"/>
              </a:rPr>
              <a:t>→</a:t>
            </a:r>
            <a:endParaRPr sz="130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xmlns="" id="{0BB85379-2558-4C3E-BD7A-6C1D33D42D10}"/>
              </a:ext>
            </a:extLst>
          </p:cNvPr>
          <p:cNvSpPr>
            <a:spLocks noGrp="1"/>
          </p:cNvSpPr>
          <p:nvPr/>
        </p:nvSpPr>
        <p:spPr>
          <a:xfrm>
            <a:off x="6364224" y="1903359"/>
            <a:ext cx="2880360" cy="347472"/>
          </a:xfrm>
          <a:prstGeom prst="roundRect">
            <a:avLst/>
          </a:prstGeom>
          <a:solidFill>
            <a:srgbClr val="3E7F35"/>
          </a:solidFill>
          <a:ln w="12700">
            <a:solidFill>
              <a:srgbClr val="3E7F35">
                <a:alpha val="0"/>
              </a:srgbClr>
            </a:solidFill>
            <a:prstDash val="solid"/>
          </a:ln>
        </p:spPr>
        <p:txBody>
          <a:bodyPr wrap="square">
            <a:normAutofit fontScale="92500" lnSpcReduction="20000"/>
          </a:bodyPr>
          <a:lstStyle/>
          <a:p>
            <a:endParaRPr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xmlns="" id="{09C5A977-046E-4C87-AA22-1C623E0185AE}"/>
              </a:ext>
            </a:extLst>
          </p:cNvPr>
          <p:cNvSpPr>
            <a:spLocks noGrp="1"/>
          </p:cNvSpPr>
          <p:nvPr/>
        </p:nvSpPr>
        <p:spPr>
          <a:xfrm>
            <a:off x="6424715" y="1943100"/>
            <a:ext cx="2788920" cy="29260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SMJER REGULATORNOG RAZVOJA</a:t>
            </a:r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xmlns="" id="{B9336C4C-D146-4669-92BD-904A516FBF9E}"/>
              </a:ext>
            </a:extLst>
          </p:cNvPr>
          <p:cNvSpPr>
            <a:spLocks noGrp="1"/>
          </p:cNvSpPr>
          <p:nvPr/>
        </p:nvSpPr>
        <p:spPr>
          <a:xfrm>
            <a:off x="9363456" y="1857990"/>
            <a:ext cx="1755648" cy="6583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ODRŽIVOST tarifa</a:t>
            </a:r>
            <a:endParaRPr sz="140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RISK-BASED pristup</a:t>
            </a:r>
            <a:endParaRPr sz="140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Zaštita OSIGURANIKA i kapitalna OTPORNOST</a:t>
            </a:r>
            <a:endParaRPr sz="140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xmlns="" id="{8A842EDC-F9F0-48D4-8589-741A14E65649}"/>
              </a:ext>
            </a:extLst>
          </p:cNvPr>
          <p:cNvSpPr>
            <a:spLocks noGrp="1"/>
          </p:cNvSpPr>
          <p:nvPr/>
        </p:nvSpPr>
        <p:spPr>
          <a:xfrm>
            <a:off x="804672" y="2889504"/>
            <a:ext cx="2468880" cy="1369244"/>
          </a:xfrm>
          <a:prstGeom prst="roundRect">
            <a:avLst/>
          </a:prstGeom>
          <a:solidFill>
            <a:srgbClr val="EEF4FA"/>
          </a:solidFill>
          <a:ln w="12700">
            <a:solidFill>
              <a:srgbClr val="BFC8D4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21" name="Shape 17">
            <a:extLst>
              <a:ext uri="{FF2B5EF4-FFF2-40B4-BE49-F238E27FC236}">
                <a16:creationId xmlns:a16="http://schemas.microsoft.com/office/drawing/2014/main" xmlns="" id="{2D635189-A07E-4927-9941-4FB57C3D4BCB}"/>
              </a:ext>
            </a:extLst>
          </p:cNvPr>
          <p:cNvSpPr>
            <a:spLocks noGrp="1"/>
          </p:cNvSpPr>
          <p:nvPr/>
        </p:nvSpPr>
        <p:spPr>
          <a:xfrm>
            <a:off x="950976" y="2949503"/>
            <a:ext cx="310896" cy="310896"/>
          </a:xfrm>
          <a:prstGeom prst="ellipse">
            <a:avLst/>
          </a:prstGeom>
          <a:solidFill>
            <a:srgbClr val="2F6EA6"/>
          </a:solidFill>
          <a:ln w="12700">
            <a:solidFill>
              <a:srgbClr val="2F6EA6">
                <a:alpha val="0"/>
              </a:srgbClr>
            </a:solidFill>
            <a:prstDash val="solid"/>
          </a:ln>
        </p:spPr>
        <p:txBody>
          <a:bodyPr wrap="square">
            <a:normAutofit fontScale="55000" lnSpcReduction="20000"/>
          </a:bodyPr>
          <a:lstStyle/>
          <a:p>
            <a:endParaRPr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xmlns="" id="{C57560FA-5E80-4D31-919A-03F109E24704}"/>
              </a:ext>
            </a:extLst>
          </p:cNvPr>
          <p:cNvSpPr>
            <a:spLocks noGrp="1"/>
          </p:cNvSpPr>
          <p:nvPr/>
        </p:nvSpPr>
        <p:spPr>
          <a:xfrm>
            <a:off x="941832" y="2999584"/>
            <a:ext cx="310896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1</a:t>
            </a:r>
            <a:endParaRPr sz="150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xmlns="" id="{D7D474EB-98BD-40C8-8B96-F6763095BEE4}"/>
              </a:ext>
            </a:extLst>
          </p:cNvPr>
          <p:cNvSpPr>
            <a:spLocks noGrp="1"/>
          </p:cNvSpPr>
          <p:nvPr/>
        </p:nvSpPr>
        <p:spPr>
          <a:xfrm>
            <a:off x="1325880" y="2971800"/>
            <a:ext cx="1691640" cy="3931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Tržišna i cjenovna disciplina</a:t>
            </a:r>
            <a:endParaRPr sz="1500"/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xmlns="" id="{921CF57F-783D-4AA5-A402-3143BB7A616C}"/>
              </a:ext>
            </a:extLst>
          </p:cNvPr>
          <p:cNvSpPr>
            <a:spLocks noGrp="1"/>
          </p:cNvSpPr>
          <p:nvPr/>
        </p:nvSpPr>
        <p:spPr>
          <a:xfrm>
            <a:off x="1036086" y="3573124"/>
            <a:ext cx="2109450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400" i="1">
                <a:solidFill>
                  <a:srgbClr val="66707B"/>
                </a:solidFill>
                <a:latin typeface="Cambria"/>
                <a:ea typeface="Cambria"/>
                <a:cs typeface="Cambria"/>
              </a:rPr>
              <a:t>ADEKVATNOST </a:t>
            </a:r>
            <a:r>
              <a:rPr sz="1400">
                <a:solidFill>
                  <a:srgbClr val="66707B"/>
                </a:solidFill>
                <a:latin typeface="Cambria"/>
                <a:ea typeface="Cambria"/>
                <a:cs typeface="Cambria"/>
              </a:rPr>
              <a:t>tarifa, LOSS RATIO i održivost marži u uslovima jače konkurencije</a:t>
            </a:r>
            <a:endParaRPr sz="1400"/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xmlns="" id="{78199F0A-3150-4892-B2DB-9C3353D36BA4}"/>
              </a:ext>
            </a:extLst>
          </p:cNvPr>
          <p:cNvSpPr>
            <a:spLocks noGrp="1"/>
          </p:cNvSpPr>
          <p:nvPr/>
        </p:nvSpPr>
        <p:spPr>
          <a:xfrm>
            <a:off x="3538728" y="2889504"/>
            <a:ext cx="2563520" cy="1369244"/>
          </a:xfrm>
          <a:prstGeom prst="roundRect">
            <a:avLst/>
          </a:prstGeom>
          <a:solidFill>
            <a:srgbClr val="EFF7ED"/>
          </a:solidFill>
          <a:ln w="12700">
            <a:solidFill>
              <a:srgbClr val="BFC8D4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26" name="Shape 22">
            <a:extLst>
              <a:ext uri="{FF2B5EF4-FFF2-40B4-BE49-F238E27FC236}">
                <a16:creationId xmlns:a16="http://schemas.microsoft.com/office/drawing/2014/main" xmlns="" id="{4660FB29-7F4C-4B5B-A606-576E1F1F9CDC}"/>
              </a:ext>
            </a:extLst>
          </p:cNvPr>
          <p:cNvSpPr>
            <a:spLocks noGrp="1"/>
          </p:cNvSpPr>
          <p:nvPr/>
        </p:nvSpPr>
        <p:spPr>
          <a:xfrm>
            <a:off x="3674287" y="2949503"/>
            <a:ext cx="310896" cy="310896"/>
          </a:xfrm>
          <a:prstGeom prst="ellipse">
            <a:avLst/>
          </a:prstGeom>
          <a:solidFill>
            <a:srgbClr val="3E7F35"/>
          </a:solidFill>
          <a:ln w="12700">
            <a:solidFill>
              <a:srgbClr val="3E7F35">
                <a:alpha val="0"/>
              </a:srgbClr>
            </a:solidFill>
            <a:prstDash val="solid"/>
          </a:ln>
        </p:spPr>
        <p:txBody>
          <a:bodyPr wrap="square">
            <a:normAutofit fontScale="55000" lnSpcReduction="20000"/>
          </a:bodyPr>
          <a:lstStyle/>
          <a:p>
            <a:endParaRPr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xmlns="" id="{3134F892-62C9-4125-A283-7328FFE88A50}"/>
              </a:ext>
            </a:extLst>
          </p:cNvPr>
          <p:cNvSpPr>
            <a:spLocks noGrp="1"/>
          </p:cNvSpPr>
          <p:nvPr/>
        </p:nvSpPr>
        <p:spPr>
          <a:xfrm>
            <a:off x="3685032" y="3017871"/>
            <a:ext cx="310896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2</a:t>
            </a:r>
            <a:endParaRPr sz="1500"/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xmlns="" id="{00342CB4-EDAD-42EC-A169-BE70F463817E}"/>
              </a:ext>
            </a:extLst>
          </p:cNvPr>
          <p:cNvSpPr>
            <a:spLocks noGrp="1"/>
          </p:cNvSpPr>
          <p:nvPr/>
        </p:nvSpPr>
        <p:spPr>
          <a:xfrm>
            <a:off x="4059936" y="2971800"/>
            <a:ext cx="1691640" cy="4297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Rizikom zasnovan nadzor</a:t>
            </a:r>
            <a:endParaRPr sz="1500"/>
          </a:p>
        </p:txBody>
      </p:sp>
      <p:sp>
        <p:nvSpPr>
          <p:cNvPr id="29" name="Text 25">
            <a:extLst>
              <a:ext uri="{FF2B5EF4-FFF2-40B4-BE49-F238E27FC236}">
                <a16:creationId xmlns:a16="http://schemas.microsoft.com/office/drawing/2014/main" xmlns="" id="{7EB70A53-F349-4E0D-956D-275CF591AC6E}"/>
              </a:ext>
            </a:extLst>
          </p:cNvPr>
          <p:cNvSpPr>
            <a:spLocks noGrp="1"/>
          </p:cNvSpPr>
          <p:nvPr/>
        </p:nvSpPr>
        <p:spPr>
          <a:xfrm>
            <a:off x="3774555" y="3497334"/>
            <a:ext cx="2091865" cy="635649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1">
                <a:solidFill>
                  <a:srgbClr val="66707B"/>
                </a:solidFill>
                <a:latin typeface="Cambria"/>
                <a:ea typeface="Cambria"/>
                <a:cs typeface="Cambria"/>
              </a:rPr>
              <a:t>PROFITABILNOST </a:t>
            </a:r>
            <a:r>
              <a:rPr sz="1400">
                <a:solidFill>
                  <a:srgbClr val="66707B"/>
                </a:solidFill>
                <a:latin typeface="Cambria"/>
                <a:ea typeface="Cambria"/>
                <a:cs typeface="Cambria"/>
              </a:rPr>
              <a:t>se posmatra zajedno s kapitalom, rezervama, rizicima i ORSA procesom</a:t>
            </a:r>
            <a:endParaRPr sz="1400"/>
          </a:p>
        </p:txBody>
      </p:sp>
      <p:sp>
        <p:nvSpPr>
          <p:cNvPr id="30" name="Shape 26">
            <a:extLst>
              <a:ext uri="{FF2B5EF4-FFF2-40B4-BE49-F238E27FC236}">
                <a16:creationId xmlns:a16="http://schemas.microsoft.com/office/drawing/2014/main" xmlns="" id="{B2970053-9C49-4BF5-82C6-44B2D3EBC47E}"/>
              </a:ext>
            </a:extLst>
          </p:cNvPr>
          <p:cNvSpPr>
            <a:spLocks noGrp="1"/>
          </p:cNvSpPr>
          <p:nvPr/>
        </p:nvSpPr>
        <p:spPr>
          <a:xfrm>
            <a:off x="6272783" y="2889504"/>
            <a:ext cx="2554377" cy="1369244"/>
          </a:xfrm>
          <a:prstGeom prst="roundRect">
            <a:avLst/>
          </a:prstGeom>
          <a:solidFill>
            <a:srgbClr val="FBF7EA"/>
          </a:solidFill>
          <a:ln w="12700">
            <a:solidFill>
              <a:srgbClr val="BFC8D4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1" name="Shape 27">
            <a:extLst>
              <a:ext uri="{FF2B5EF4-FFF2-40B4-BE49-F238E27FC236}">
                <a16:creationId xmlns:a16="http://schemas.microsoft.com/office/drawing/2014/main" xmlns="" id="{537718BC-8F16-4B5B-95EB-373E4790EE41}"/>
              </a:ext>
            </a:extLst>
          </p:cNvPr>
          <p:cNvSpPr>
            <a:spLocks noGrp="1"/>
          </p:cNvSpPr>
          <p:nvPr/>
        </p:nvSpPr>
        <p:spPr>
          <a:xfrm>
            <a:off x="6429796" y="2948237"/>
            <a:ext cx="289443" cy="252163"/>
          </a:xfrm>
          <a:prstGeom prst="ellipse">
            <a:avLst/>
          </a:prstGeom>
          <a:solidFill>
            <a:srgbClr val="D8A63A"/>
          </a:solidFill>
          <a:ln w="12700">
            <a:solidFill>
              <a:srgbClr val="D8A63A">
                <a:alpha val="0"/>
              </a:srgbClr>
            </a:solidFill>
            <a:prstDash val="solid"/>
          </a:ln>
        </p:spPr>
        <p:txBody>
          <a:bodyPr wrap="square">
            <a:normAutofit fontScale="40000" lnSpcReduction="20000"/>
          </a:bodyPr>
          <a:lstStyle/>
          <a:p>
            <a:endParaRPr/>
          </a:p>
        </p:txBody>
      </p:sp>
      <p:sp>
        <p:nvSpPr>
          <p:cNvPr id="32" name="Text 28">
            <a:extLst>
              <a:ext uri="{FF2B5EF4-FFF2-40B4-BE49-F238E27FC236}">
                <a16:creationId xmlns:a16="http://schemas.microsoft.com/office/drawing/2014/main" xmlns="" id="{366F5182-54F5-4E40-88D0-C94FF033330B}"/>
              </a:ext>
            </a:extLst>
          </p:cNvPr>
          <p:cNvSpPr>
            <a:spLocks noGrp="1"/>
          </p:cNvSpPr>
          <p:nvPr/>
        </p:nvSpPr>
        <p:spPr>
          <a:xfrm>
            <a:off x="6429796" y="2996770"/>
            <a:ext cx="310896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3</a:t>
            </a:r>
            <a:endParaRPr sz="1500"/>
          </a:p>
        </p:txBody>
      </p:sp>
      <p:sp>
        <p:nvSpPr>
          <p:cNvPr id="33" name="Text 29">
            <a:extLst>
              <a:ext uri="{FF2B5EF4-FFF2-40B4-BE49-F238E27FC236}">
                <a16:creationId xmlns:a16="http://schemas.microsoft.com/office/drawing/2014/main" xmlns="" id="{A6DE0593-FF25-41F2-8850-124AAEBAC123}"/>
              </a:ext>
            </a:extLst>
          </p:cNvPr>
          <p:cNvSpPr>
            <a:spLocks noGrp="1"/>
          </p:cNvSpPr>
          <p:nvPr/>
        </p:nvSpPr>
        <p:spPr>
          <a:xfrm>
            <a:off x="6793992" y="2971800"/>
            <a:ext cx="1691640" cy="31089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Distribucija i value for money</a:t>
            </a:r>
            <a:endParaRPr sz="1500"/>
          </a:p>
        </p:txBody>
      </p:sp>
      <p:sp>
        <p:nvSpPr>
          <p:cNvPr id="34" name="Text 30">
            <a:extLst>
              <a:ext uri="{FF2B5EF4-FFF2-40B4-BE49-F238E27FC236}">
                <a16:creationId xmlns:a16="http://schemas.microsoft.com/office/drawing/2014/main" xmlns="" id="{E4551619-ADA6-4BAB-BC88-2E5B2A47C03A}"/>
              </a:ext>
            </a:extLst>
          </p:cNvPr>
          <p:cNvSpPr>
            <a:spLocks noGrp="1"/>
          </p:cNvSpPr>
          <p:nvPr/>
        </p:nvSpPr>
        <p:spPr>
          <a:xfrm>
            <a:off x="6528816" y="3401568"/>
            <a:ext cx="2212848" cy="7176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1">
                <a:solidFill>
                  <a:srgbClr val="66707B"/>
                </a:solidFill>
                <a:latin typeface="Cambria"/>
                <a:ea typeface="Cambria"/>
                <a:cs typeface="Cambria"/>
              </a:rPr>
              <a:t>PROVIZIJE</a:t>
            </a:r>
            <a:r>
              <a:rPr sz="1400">
                <a:solidFill>
                  <a:srgbClr val="66707B"/>
                </a:solidFill>
                <a:latin typeface="Cambria"/>
                <a:ea typeface="Cambria"/>
                <a:cs typeface="Cambria"/>
              </a:rPr>
              <a:t>, poticaji i vrijednost za klijenta postaju dio održivosti proizvoda</a:t>
            </a:r>
            <a:endParaRPr sz="1500"/>
          </a:p>
        </p:txBody>
      </p:sp>
      <p:sp>
        <p:nvSpPr>
          <p:cNvPr id="35" name="Shape 31">
            <a:extLst>
              <a:ext uri="{FF2B5EF4-FFF2-40B4-BE49-F238E27FC236}">
                <a16:creationId xmlns:a16="http://schemas.microsoft.com/office/drawing/2014/main" xmlns="" id="{2CB02DCE-9525-467D-81A0-FF1EDDBF202D}"/>
              </a:ext>
            </a:extLst>
          </p:cNvPr>
          <p:cNvSpPr>
            <a:spLocks noGrp="1"/>
          </p:cNvSpPr>
          <p:nvPr/>
        </p:nvSpPr>
        <p:spPr>
          <a:xfrm>
            <a:off x="9006840" y="2889504"/>
            <a:ext cx="2392527" cy="1369244"/>
          </a:xfrm>
          <a:prstGeom prst="roundRect">
            <a:avLst/>
          </a:prstGeom>
          <a:solidFill>
            <a:srgbClr val="EEF4FA"/>
          </a:solidFill>
          <a:ln w="12700">
            <a:solidFill>
              <a:srgbClr val="BFC8D4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36" name="Shape 32">
            <a:extLst>
              <a:ext uri="{FF2B5EF4-FFF2-40B4-BE49-F238E27FC236}">
                <a16:creationId xmlns:a16="http://schemas.microsoft.com/office/drawing/2014/main" xmlns="" id="{C5933D72-653E-403B-A63B-09F3DB1D49E2}"/>
              </a:ext>
            </a:extLst>
          </p:cNvPr>
          <p:cNvSpPr>
            <a:spLocks noGrp="1"/>
          </p:cNvSpPr>
          <p:nvPr/>
        </p:nvSpPr>
        <p:spPr>
          <a:xfrm>
            <a:off x="9153144" y="2939164"/>
            <a:ext cx="310896" cy="310896"/>
          </a:xfrm>
          <a:prstGeom prst="ellipse">
            <a:avLst/>
          </a:prstGeom>
          <a:solidFill>
            <a:srgbClr val="2F6EA6"/>
          </a:solidFill>
          <a:ln w="12700">
            <a:solidFill>
              <a:srgbClr val="2F6EA6">
                <a:alpha val="0"/>
              </a:srgbClr>
            </a:solidFill>
            <a:prstDash val="solid"/>
          </a:ln>
        </p:spPr>
        <p:txBody>
          <a:bodyPr wrap="square">
            <a:normAutofit fontScale="55000" lnSpcReduction="20000"/>
          </a:bodyPr>
          <a:lstStyle/>
          <a:p>
            <a:endParaRPr/>
          </a:p>
        </p:txBody>
      </p:sp>
      <p:sp>
        <p:nvSpPr>
          <p:cNvPr id="37" name="Text 33">
            <a:extLst>
              <a:ext uri="{FF2B5EF4-FFF2-40B4-BE49-F238E27FC236}">
                <a16:creationId xmlns:a16="http://schemas.microsoft.com/office/drawing/2014/main" xmlns="" id="{00F8CE58-237B-4FC0-BFE9-B7258C0A90C5}"/>
              </a:ext>
            </a:extLst>
          </p:cNvPr>
          <p:cNvSpPr>
            <a:spLocks noGrp="1"/>
          </p:cNvSpPr>
          <p:nvPr/>
        </p:nvSpPr>
        <p:spPr>
          <a:xfrm>
            <a:off x="9153144" y="2985516"/>
            <a:ext cx="310896" cy="20116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4</a:t>
            </a:r>
            <a:endParaRPr sz="1500"/>
          </a:p>
        </p:txBody>
      </p:sp>
      <p:sp>
        <p:nvSpPr>
          <p:cNvPr id="38" name="Text 34">
            <a:extLst>
              <a:ext uri="{FF2B5EF4-FFF2-40B4-BE49-F238E27FC236}">
                <a16:creationId xmlns:a16="http://schemas.microsoft.com/office/drawing/2014/main" xmlns="" id="{221BF409-0AC3-4F6F-8D5F-9CF3EC14E733}"/>
              </a:ext>
            </a:extLst>
          </p:cNvPr>
          <p:cNvSpPr>
            <a:spLocks noGrp="1"/>
          </p:cNvSpPr>
          <p:nvPr/>
        </p:nvSpPr>
        <p:spPr>
          <a:xfrm>
            <a:off x="9528048" y="2971800"/>
            <a:ext cx="1691640" cy="31089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Dugoročni portfelj</a:t>
            </a:r>
            <a:endParaRPr sz="1500"/>
          </a:p>
        </p:txBody>
      </p:sp>
      <p:sp>
        <p:nvSpPr>
          <p:cNvPr id="39" name="Text 35">
            <a:extLst>
              <a:ext uri="{FF2B5EF4-FFF2-40B4-BE49-F238E27FC236}">
                <a16:creationId xmlns:a16="http://schemas.microsoft.com/office/drawing/2014/main" xmlns="" id="{6EB4C7EF-B1AD-4763-8848-FA379F81F2B2}"/>
              </a:ext>
            </a:extLst>
          </p:cNvPr>
          <p:cNvSpPr>
            <a:spLocks noGrp="1"/>
          </p:cNvSpPr>
          <p:nvPr/>
        </p:nvSpPr>
        <p:spPr>
          <a:xfrm>
            <a:off x="9262872" y="3401568"/>
            <a:ext cx="1965960" cy="63564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 fontScale="850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1">
                <a:solidFill>
                  <a:srgbClr val="66707B"/>
                </a:solidFill>
                <a:latin typeface="Cambria"/>
                <a:ea typeface="Cambria"/>
                <a:cs typeface="Cambria"/>
              </a:rPr>
              <a:t>REGULATORNI OKVIR </a:t>
            </a:r>
            <a:r>
              <a:rPr sz="1400">
                <a:solidFill>
                  <a:srgbClr val="66707B"/>
                </a:solidFill>
                <a:latin typeface="Cambria"/>
                <a:ea typeface="Cambria"/>
                <a:cs typeface="Cambria"/>
              </a:rPr>
              <a:t>otvara prostor za održive životne i </a:t>
            </a:r>
            <a:r>
              <a:rPr sz="1400" b="1" i="1">
                <a:solidFill>
                  <a:srgbClr val="66707B"/>
                </a:solidFill>
                <a:latin typeface="Cambria"/>
                <a:ea typeface="Cambria"/>
                <a:cs typeface="Cambria"/>
              </a:rPr>
              <a:t>PENZIONE PROIZVODE</a:t>
            </a:r>
            <a:endParaRPr sz="1400" b="1" i="1"/>
          </a:p>
        </p:txBody>
      </p:sp>
      <p:sp>
        <p:nvSpPr>
          <p:cNvPr id="40" name="Shape 36">
            <a:extLst>
              <a:ext uri="{FF2B5EF4-FFF2-40B4-BE49-F238E27FC236}">
                <a16:creationId xmlns:a16="http://schemas.microsoft.com/office/drawing/2014/main" xmlns="" id="{A27396CE-8ED9-4E49-A31C-1EF9F5E74254}"/>
              </a:ext>
            </a:extLst>
          </p:cNvPr>
          <p:cNvSpPr>
            <a:spLocks noGrp="1"/>
          </p:cNvSpPr>
          <p:nvPr/>
        </p:nvSpPr>
        <p:spPr>
          <a:xfrm>
            <a:off x="804672" y="4370832"/>
            <a:ext cx="10607040" cy="914400"/>
          </a:xfrm>
          <a:prstGeom prst="roundRect">
            <a:avLst/>
          </a:prstGeom>
          <a:solidFill>
            <a:srgbClr val="EFF7ED"/>
          </a:solidFill>
          <a:ln w="12700">
            <a:solidFill>
              <a:srgbClr val="4C8C3B"/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41" name="Text 37">
            <a:extLst>
              <a:ext uri="{FF2B5EF4-FFF2-40B4-BE49-F238E27FC236}">
                <a16:creationId xmlns:a16="http://schemas.microsoft.com/office/drawing/2014/main" xmlns="" id="{939E5EE2-2EAD-413D-AC70-5D98C2CF6072}"/>
              </a:ext>
            </a:extLst>
          </p:cNvPr>
          <p:cNvSpPr>
            <a:spLocks noGrp="1"/>
          </p:cNvSpPr>
          <p:nvPr/>
        </p:nvSpPr>
        <p:spPr>
          <a:xfrm>
            <a:off x="1005840" y="4553712"/>
            <a:ext cx="1325880" cy="53506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3E7F35"/>
                </a:solidFill>
                <a:latin typeface="Cambria"/>
                <a:ea typeface="Cambria"/>
                <a:cs typeface="Cambria"/>
              </a:rPr>
              <a:t>Zašto je ovo važno?</a:t>
            </a:r>
            <a:endParaRPr sz="1600"/>
          </a:p>
        </p:txBody>
      </p:sp>
      <p:sp>
        <p:nvSpPr>
          <p:cNvPr id="42" name="Text 38">
            <a:extLst>
              <a:ext uri="{FF2B5EF4-FFF2-40B4-BE49-F238E27FC236}">
                <a16:creationId xmlns:a16="http://schemas.microsoft.com/office/drawing/2014/main" xmlns="" id="{0B9C3967-123A-4A44-9CC6-D087A28503ED}"/>
              </a:ext>
            </a:extLst>
          </p:cNvPr>
          <p:cNvSpPr>
            <a:spLocks noGrp="1"/>
          </p:cNvSpPr>
          <p:nvPr/>
        </p:nvSpPr>
        <p:spPr>
          <a:xfrm>
            <a:off x="2523744" y="4510348"/>
            <a:ext cx="8783164" cy="62179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rgbClr val="0B2E52"/>
                </a:solidFill>
                <a:latin typeface="Cambria"/>
                <a:ea typeface="Cambria"/>
                <a:cs typeface="Cambria"/>
              </a:rPr>
              <a:t>Regulatorne mjere se mogu čitati kao preventivno upravljanje istim rizicima koje empirijski rezultati otkrivaju: cjenovni pritisak, niska profitabilnost i potreba za stabilnijim kapitalnim okvirom.</a:t>
            </a:r>
            <a:endParaRPr sz="1600" b="1" i="1"/>
          </a:p>
        </p:txBody>
      </p:sp>
      <p:sp>
        <p:nvSpPr>
          <p:cNvPr id="43" name="Shape 39">
            <a:extLst>
              <a:ext uri="{FF2B5EF4-FFF2-40B4-BE49-F238E27FC236}">
                <a16:creationId xmlns:a16="http://schemas.microsoft.com/office/drawing/2014/main" xmlns="" id="{29EAB544-B221-4777-AE57-D88CC86952D9}"/>
              </a:ext>
            </a:extLst>
          </p:cNvPr>
          <p:cNvSpPr>
            <a:spLocks noGrp="1"/>
          </p:cNvSpPr>
          <p:nvPr/>
        </p:nvSpPr>
        <p:spPr>
          <a:xfrm>
            <a:off x="804672" y="5292985"/>
            <a:ext cx="10607040" cy="953983"/>
          </a:xfrm>
          <a:prstGeom prst="roundRect">
            <a:avLst/>
          </a:prstGeom>
          <a:solidFill>
            <a:srgbClr val="082A4D"/>
          </a:solidFill>
          <a:ln w="12700">
            <a:solidFill>
              <a:srgbClr val="082A4D">
                <a:alpha val="0"/>
              </a:srgbClr>
            </a:solidFill>
            <a:prstDash val="solid"/>
          </a:ln>
        </p:spPr>
        <p:txBody>
          <a:bodyPr wrap="square">
            <a:normAutofit/>
          </a:bodyPr>
          <a:lstStyle/>
          <a:p>
            <a:endParaRPr/>
          </a:p>
        </p:txBody>
      </p:sp>
      <p:sp>
        <p:nvSpPr>
          <p:cNvPr id="44" name="Text 40">
            <a:extLst>
              <a:ext uri="{FF2B5EF4-FFF2-40B4-BE49-F238E27FC236}">
                <a16:creationId xmlns:a16="http://schemas.microsoft.com/office/drawing/2014/main" xmlns="" id="{43DADB76-E200-42D1-A9C4-83F08EF0E467}"/>
              </a:ext>
            </a:extLst>
          </p:cNvPr>
          <p:cNvSpPr>
            <a:spLocks noGrp="1"/>
          </p:cNvSpPr>
          <p:nvPr/>
        </p:nvSpPr>
        <p:spPr>
          <a:xfrm>
            <a:off x="1170503" y="5599182"/>
            <a:ext cx="9921240" cy="2560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Do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ovog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mjesta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odgovorili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smo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na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sektorsko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pitanje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: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tržište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je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efikasnije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,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konkurentnije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i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regulatorno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zrelije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,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ali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profitabilnost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ne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prati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automatski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.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Sljedeće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pitanje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zato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nije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„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možemo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li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prodati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više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polica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“,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nego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: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može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li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testirano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tržište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preuzeti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veću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funkciju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u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stvaranju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buduće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penzione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600" b="1" i="1" dirty="0" err="1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sigurnosti</a:t>
            </a:r>
            <a:r>
              <a:rPr sz="1600" b="1" i="1" dirty="0">
                <a:solidFill>
                  <a:schemeClr val="bg1"/>
                </a:solidFill>
                <a:latin typeface="Cambria"/>
                <a:ea typeface="Cambria"/>
                <a:cs typeface="Cambria"/>
              </a:rPr>
              <a:t>?</a:t>
            </a:r>
          </a:p>
        </p:txBody>
      </p:sp>
      <p:sp>
        <p:nvSpPr>
          <p:cNvPr id="45" name="Text 41">
            <a:extLst>
              <a:ext uri="{FF2B5EF4-FFF2-40B4-BE49-F238E27FC236}">
                <a16:creationId xmlns:a16="http://schemas.microsoft.com/office/drawing/2014/main" xmlns="" id="{2FC3CBF0-4353-4497-BE25-DEE59D9B58BC}"/>
              </a:ext>
            </a:extLst>
          </p:cNvPr>
          <p:cNvSpPr>
            <a:spLocks noGrp="1"/>
          </p:cNvSpPr>
          <p:nvPr/>
        </p:nvSpPr>
        <p:spPr>
          <a:xfrm>
            <a:off x="9308592" y="6291072"/>
            <a:ext cx="1828800" cy="14630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dirty="0" err="1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Nadzor</a:t>
            </a:r>
            <a:r>
              <a:rPr sz="1000" dirty="0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  |  </a:t>
            </a:r>
            <a:r>
              <a:rPr sz="1000" dirty="0" err="1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održivost</a:t>
            </a:r>
            <a:r>
              <a:rPr sz="1000" dirty="0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  |  </a:t>
            </a:r>
            <a:r>
              <a:rPr sz="1000" dirty="0" err="1">
                <a:solidFill>
                  <a:srgbClr val="6E6E6E"/>
                </a:solidFill>
                <a:latin typeface="Cambria"/>
                <a:ea typeface="Cambria"/>
                <a:cs typeface="Cambria"/>
              </a:rPr>
              <a:t>tržište</a:t>
            </a:r>
            <a:endParaRPr sz="1000" dirty="0"/>
          </a:p>
        </p:txBody>
      </p:sp>
      <p:sp>
        <p:nvSpPr>
          <p:cNvPr id="46" name="Text 42">
            <a:extLst>
              <a:ext uri="{FF2B5EF4-FFF2-40B4-BE49-F238E27FC236}">
                <a16:creationId xmlns:a16="http://schemas.microsoft.com/office/drawing/2014/main" xmlns="" id="{C38F4A1F-7F1A-4900-803C-01299CEA245F}"/>
              </a:ext>
            </a:extLst>
          </p:cNvPr>
          <p:cNvSpPr>
            <a:spLocks noGrp="1"/>
          </p:cNvSpPr>
          <p:nvPr/>
        </p:nvSpPr>
        <p:spPr>
          <a:xfrm>
            <a:off x="1417320" y="6291072"/>
            <a:ext cx="822960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Izvor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: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sinteza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empirijskih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nalaza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autora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i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javno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predstavljenih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mjera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entitetskih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agencija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za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nadzor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 </a:t>
            </a:r>
            <a:r>
              <a:rPr sz="900" i="1" dirty="0" err="1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osiguranja</a:t>
            </a:r>
            <a:r>
              <a:rPr sz="900" i="1" dirty="0">
                <a:solidFill>
                  <a:srgbClr val="696969"/>
                </a:solidFill>
                <a:latin typeface="Cambria"/>
                <a:ea typeface="Cambria"/>
                <a:cs typeface="Cambria"/>
              </a:rPr>
              <a:t>.</a:t>
            </a:r>
            <a:endParaRPr sz="900" dirty="0"/>
          </a:p>
        </p:txBody>
      </p:sp>
      <p:pic>
        <p:nvPicPr>
          <p:cNvPr id="92" name="Picture 4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96445"/>
            <a:ext cx="941832" cy="753466"/>
          </a:xfrm>
          <a:prstGeom prst="rect">
            <a:avLst/>
          </a:prstGeom>
        </p:spPr>
      </p:pic>
      <p:pic>
        <p:nvPicPr>
          <p:cNvPr id="93" name="Picture 4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2600" y="-1"/>
            <a:ext cx="1759400" cy="71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965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0C3959-80E7-45B7-8759-3E5E9F3CC4FB}"/>
              </a:ext>
            </a:extLst>
          </p:cNvPr>
          <p:cNvSpPr>
            <a:spLocks noGrp="1"/>
          </p:cNvSpPr>
          <p:nvPr/>
        </p:nvSpPr>
        <p:spPr>
          <a:xfrm>
            <a:off x="777240" y="402336"/>
            <a:ext cx="10012680" cy="13716"/>
          </a:xfrm>
          <a:prstGeom prst="rect">
            <a:avLst/>
          </a:prstGeom>
          <a:solidFill>
            <a:srgbClr val="C69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6CC4C8C-AAC9-4606-AB71-A2E3CA9FB3AC}"/>
              </a:ext>
            </a:extLst>
          </p:cNvPr>
          <p:cNvSpPr>
            <a:spLocks noGrp="1"/>
          </p:cNvSpPr>
          <p:nvPr/>
        </p:nvSpPr>
        <p:spPr>
          <a:xfrm>
            <a:off x="658368" y="6473863"/>
            <a:ext cx="10698480" cy="20928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dirty="0" err="1">
                <a:solidFill>
                  <a:srgbClr val="696969"/>
                </a:solidFill>
                <a:latin typeface="Cambria"/>
              </a:rPr>
              <a:t>efikasnost</a:t>
            </a:r>
            <a:r>
              <a:rPr sz="1000" b="0" i="0" dirty="0">
                <a:solidFill>
                  <a:srgbClr val="696969"/>
                </a:solidFill>
                <a:latin typeface="Cambria"/>
              </a:rPr>
              <a:t>  |  </a:t>
            </a:r>
            <a:r>
              <a:rPr sz="1000" b="0" i="0" dirty="0" err="1">
                <a:solidFill>
                  <a:srgbClr val="696969"/>
                </a:solidFill>
                <a:latin typeface="Cambria"/>
              </a:rPr>
              <a:t>penzioni</a:t>
            </a:r>
            <a:r>
              <a:rPr sz="1000" b="0" i="0" dirty="0">
                <a:solidFill>
                  <a:srgbClr val="696969"/>
                </a:solidFill>
                <a:latin typeface="Cambria"/>
              </a:rPr>
              <a:t> </a:t>
            </a:r>
            <a:r>
              <a:rPr sz="1000" b="0" i="0" dirty="0" err="1">
                <a:solidFill>
                  <a:srgbClr val="696969"/>
                </a:solidFill>
                <a:latin typeface="Cambria"/>
              </a:rPr>
              <a:t>jaz</a:t>
            </a:r>
            <a:r>
              <a:rPr sz="1000" b="0" i="0" dirty="0">
                <a:solidFill>
                  <a:srgbClr val="696969"/>
                </a:solidFill>
                <a:latin typeface="Cambria"/>
              </a:rPr>
              <a:t>  |  </a:t>
            </a:r>
            <a:r>
              <a:rPr sz="1000" b="0" i="0" dirty="0" err="1">
                <a:solidFill>
                  <a:srgbClr val="696969"/>
                </a:solidFill>
                <a:latin typeface="Cambria"/>
              </a:rPr>
              <a:t>razvojna</a:t>
            </a:r>
            <a:r>
              <a:rPr sz="1000" b="0" i="0" dirty="0">
                <a:solidFill>
                  <a:srgbClr val="696969"/>
                </a:solidFill>
                <a:latin typeface="Cambria"/>
              </a:rPr>
              <a:t> </a:t>
            </a:r>
            <a:r>
              <a:rPr sz="1000" b="0" i="0" dirty="0" err="1">
                <a:solidFill>
                  <a:srgbClr val="696969"/>
                </a:solidFill>
                <a:latin typeface="Cambria"/>
              </a:rPr>
              <a:t>funkcija</a:t>
            </a:r>
            <a:endParaRPr sz="1000" b="0" i="0" dirty="0">
              <a:solidFill>
                <a:srgbClr val="6E6E6E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F484C472-0BE1-4F3A-9F24-9DE2BF14D4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442448" cy="530352"/>
          </a:xfrm>
          <a:prstGeom prst="rect">
            <a:avLst/>
          </a:prstGeom>
          <a:solidFill>
            <a:srgbClr val="0A2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F010F35-456C-4567-A631-388BA43E7D83}"/>
              </a:ext>
            </a:extLst>
          </p:cNvPr>
          <p:cNvSpPr>
            <a:spLocks noGrp="1"/>
          </p:cNvSpPr>
          <p:nvPr/>
        </p:nvSpPr>
        <p:spPr>
          <a:xfrm>
            <a:off x="0" y="512064"/>
            <a:ext cx="10442448" cy="45720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AC2FE337-B6E6-43C6-A0C9-DC4E1058D59B}"/>
              </a:ext>
            </a:extLst>
          </p:cNvPr>
          <p:cNvSpPr>
            <a:spLocks noGrp="1"/>
          </p:cNvSpPr>
          <p:nvPr/>
        </p:nvSpPr>
        <p:spPr>
          <a:xfrm>
            <a:off x="7223760" y="0"/>
            <a:ext cx="54864" cy="530352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anchor="ctr"/>
          <a:lstStyle/>
          <a:p>
            <a:pPr algn="l"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00C2E6F2-C1E9-46FD-80C0-789C12A9AF92}"/>
              </a:ext>
            </a:extLst>
          </p:cNvPr>
          <p:cNvSpPr>
            <a:spLocks noGrp="1"/>
          </p:cNvSpPr>
          <p:nvPr/>
        </p:nvSpPr>
        <p:spPr>
          <a:xfrm>
            <a:off x="749808" y="146304"/>
            <a:ext cx="2331720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6C94DF4-9A74-4D98-9F60-C6D9E04F01A0}"/>
              </a:ext>
            </a:extLst>
          </p:cNvPr>
          <p:cNvSpPr>
            <a:spLocks noGrp="1"/>
          </p:cNvSpPr>
          <p:nvPr/>
        </p:nvSpPr>
        <p:spPr>
          <a:xfrm>
            <a:off x="2761488" y="146304"/>
            <a:ext cx="667512" cy="284693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2026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5EB0063-00A3-4B98-B4FF-CC2CBB672211}"/>
              </a:ext>
            </a:extLst>
          </p:cNvPr>
          <p:cNvSpPr>
            <a:spLocks noGrp="1"/>
          </p:cNvSpPr>
          <p:nvPr/>
        </p:nvSpPr>
        <p:spPr>
          <a:xfrm>
            <a:off x="7360920" y="146304"/>
            <a:ext cx="2971800" cy="2286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1" dirty="0">
                <a:solidFill>
                  <a:srgbClr val="FFFFFF"/>
                </a:solidFill>
                <a:latin typeface="Cambria"/>
              </a:rPr>
              <a:t>RAZVOJNI MOST</a:t>
            </a:r>
          </a:p>
        </p:txBody>
      </p:sp>
      <p:pic>
        <p:nvPicPr>
          <p:cNvPr id="55" name="Picture 2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3304" y="0"/>
            <a:ext cx="1755648" cy="713232"/>
          </a:xfrm>
          <a:prstGeom prst="rect">
            <a:avLst/>
          </a:prstGeom>
        </p:spPr>
      </p:pic>
      <p:pic>
        <p:nvPicPr>
          <p:cNvPr id="56" name="Picture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089904"/>
            <a:ext cx="932688" cy="74615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0648F203-360D-4CC1-AA18-7040C5E704ED}"/>
              </a:ext>
            </a:extLst>
          </p:cNvPr>
          <p:cNvSpPr>
            <a:spLocks noGrp="1"/>
          </p:cNvSpPr>
          <p:nvPr/>
        </p:nvSpPr>
        <p:spPr>
          <a:xfrm>
            <a:off x="932688" y="6446520"/>
            <a:ext cx="10442448" cy="9144"/>
          </a:xfrm>
          <a:prstGeom prst="rect">
            <a:avLst/>
          </a:prstGeom>
          <a:solidFill>
            <a:srgbClr val="B4BA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125A9EF9-7F4D-4AB4-9FB5-26BE821B9219}"/>
              </a:ext>
            </a:extLst>
          </p:cNvPr>
          <p:cNvSpPr>
            <a:spLocks noGrp="1"/>
          </p:cNvSpPr>
          <p:nvPr/>
        </p:nvSpPr>
        <p:spPr>
          <a:xfrm>
            <a:off x="420624" y="786384"/>
            <a:ext cx="54864" cy="566928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932688" y="612648"/>
            <a:ext cx="1010412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002040"/>
                </a:solidFill>
                <a:latin typeface="Cambria"/>
              </a:rPr>
              <a:t>Efikasnost nije kraj priče – ona otvara razvojno pitanje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94944" y="1222507"/>
            <a:ext cx="10698480" cy="261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0" i="0" dirty="0" err="1">
                <a:solidFill>
                  <a:srgbClr val="002040"/>
                </a:solidFill>
                <a:latin typeface="Cambria"/>
              </a:rPr>
              <a:t>Sektor</a:t>
            </a:r>
            <a:r>
              <a:rPr sz="1700" b="0" i="0" dirty="0">
                <a:solidFill>
                  <a:srgbClr val="002040"/>
                </a:solidFill>
                <a:latin typeface="Cambria"/>
              </a:rPr>
              <a:t> je </a:t>
            </a:r>
            <a:r>
              <a:rPr sz="1700" b="0" i="0" dirty="0" err="1">
                <a:solidFill>
                  <a:srgbClr val="002040"/>
                </a:solidFill>
                <a:latin typeface="Cambria"/>
              </a:rPr>
              <a:t>postao</a:t>
            </a:r>
            <a:r>
              <a:rPr sz="1700" b="0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700" b="0" i="0" dirty="0" err="1" smtClean="0">
                <a:solidFill>
                  <a:srgbClr val="002040"/>
                </a:solidFill>
                <a:latin typeface="Cambria"/>
              </a:rPr>
              <a:t>spremniji</a:t>
            </a:r>
            <a:r>
              <a:rPr lang="hr-HR" sz="1700" b="0" i="0" dirty="0" smtClean="0">
                <a:solidFill>
                  <a:srgbClr val="002040"/>
                </a:solidFill>
                <a:latin typeface="Cambria"/>
              </a:rPr>
              <a:t> -</a:t>
            </a:r>
            <a:r>
              <a:rPr sz="1700" b="0" i="0" dirty="0" smtClean="0">
                <a:solidFill>
                  <a:srgbClr val="002040"/>
                </a:solidFill>
                <a:latin typeface="Cambria"/>
              </a:rPr>
              <a:t> </a:t>
            </a:r>
            <a:r>
              <a:rPr sz="1700" b="0" i="0" dirty="0" err="1">
                <a:solidFill>
                  <a:srgbClr val="002040"/>
                </a:solidFill>
                <a:latin typeface="Cambria"/>
              </a:rPr>
              <a:t>pitanje</a:t>
            </a:r>
            <a:r>
              <a:rPr sz="1700" b="0" i="0" dirty="0">
                <a:solidFill>
                  <a:srgbClr val="002040"/>
                </a:solidFill>
                <a:latin typeface="Cambria"/>
              </a:rPr>
              <a:t> je </a:t>
            </a:r>
            <a:r>
              <a:rPr sz="1700" b="0" i="0" dirty="0" err="1">
                <a:solidFill>
                  <a:srgbClr val="002040"/>
                </a:solidFill>
                <a:latin typeface="Cambria"/>
              </a:rPr>
              <a:t>koju</a:t>
            </a:r>
            <a:r>
              <a:rPr sz="1700" b="0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700" b="0" i="0" dirty="0" err="1">
                <a:solidFill>
                  <a:srgbClr val="002040"/>
                </a:solidFill>
                <a:latin typeface="Cambria"/>
              </a:rPr>
              <a:t>dugoročnu</a:t>
            </a:r>
            <a:r>
              <a:rPr sz="1700" b="0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700" b="0" i="0" dirty="0" err="1">
                <a:solidFill>
                  <a:srgbClr val="002040"/>
                </a:solidFill>
                <a:latin typeface="Cambria"/>
              </a:rPr>
              <a:t>sigurnost</a:t>
            </a:r>
            <a:r>
              <a:rPr sz="1700" b="0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700" b="0" i="0" dirty="0" err="1">
                <a:solidFill>
                  <a:srgbClr val="002040"/>
                </a:solidFill>
                <a:latin typeface="Cambria"/>
              </a:rPr>
              <a:t>taj</a:t>
            </a:r>
            <a:r>
              <a:rPr sz="1700" b="0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700" b="0" i="0" dirty="0" err="1">
                <a:solidFill>
                  <a:srgbClr val="002040"/>
                </a:solidFill>
                <a:latin typeface="Cambria"/>
              </a:rPr>
              <a:t>kapacitet</a:t>
            </a:r>
            <a:r>
              <a:rPr sz="1700" b="0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700" b="0" i="0" dirty="0" err="1">
                <a:solidFill>
                  <a:srgbClr val="002040"/>
                </a:solidFill>
                <a:latin typeface="Cambria"/>
              </a:rPr>
              <a:t>može</a:t>
            </a:r>
            <a:r>
              <a:rPr sz="1700" b="0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700" b="0" i="0" dirty="0" err="1">
                <a:solidFill>
                  <a:srgbClr val="002040"/>
                </a:solidFill>
                <a:latin typeface="Cambria"/>
              </a:rPr>
              <a:t>stvoriti</a:t>
            </a:r>
            <a:r>
              <a:rPr sz="1700" b="0" i="0" dirty="0">
                <a:solidFill>
                  <a:srgbClr val="002040"/>
                </a:solidFill>
                <a:latin typeface="Cambria"/>
              </a:rPr>
              <a:t>.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713232" y="1920240"/>
            <a:ext cx="3054096" cy="1700784"/>
          </a:xfrm>
          <a:prstGeom prst="roundRect">
            <a:avLst/>
          </a:prstGeom>
          <a:solidFill>
            <a:srgbClr val="EAF2F8"/>
          </a:solidFill>
          <a:ln w="13335">
            <a:solidFill>
              <a:srgbClr val="CAD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859536" y="2084832"/>
            <a:ext cx="2761488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60" b="1" i="0">
                <a:solidFill>
                  <a:srgbClr val="002040"/>
                </a:solidFill>
                <a:latin typeface="Cambria"/>
              </a:rPr>
              <a:t>SEKTOR JE SPREMNIJI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14400" y="2688803"/>
            <a:ext cx="2651760" cy="2185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20" b="1" dirty="0">
                <a:solidFill>
                  <a:srgbClr val="002040"/>
                </a:solidFill>
                <a:latin typeface="Cambria"/>
              </a:rPr>
              <a:t>E</a:t>
            </a:r>
            <a:r>
              <a:rPr sz="1420" b="1" i="0" dirty="0" err="1" smtClean="0">
                <a:solidFill>
                  <a:srgbClr val="002040"/>
                </a:solidFill>
                <a:latin typeface="Cambria"/>
              </a:rPr>
              <a:t>fikasnost</a:t>
            </a:r>
            <a:r>
              <a:rPr sz="1420" b="1" i="0" dirty="0" smtClean="0">
                <a:solidFill>
                  <a:srgbClr val="002040"/>
                </a:solidFill>
                <a:latin typeface="Cambria"/>
              </a:rPr>
              <a:t> </a:t>
            </a:r>
            <a:r>
              <a:rPr sz="1420" b="1" i="0" dirty="0" err="1">
                <a:solidFill>
                  <a:srgbClr val="002040"/>
                </a:solidFill>
                <a:latin typeface="Cambria"/>
              </a:rPr>
              <a:t>raste</a:t>
            </a:r>
            <a:endParaRPr sz="1420" b="1" i="0" dirty="0">
              <a:solidFill>
                <a:srgbClr val="002040"/>
              </a:solidFill>
              <a:latin typeface="Cambri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14400" y="2981411"/>
            <a:ext cx="2651760" cy="2185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20" b="1" dirty="0">
                <a:solidFill>
                  <a:srgbClr val="002040"/>
                </a:solidFill>
                <a:latin typeface="Cambria"/>
              </a:rPr>
              <a:t>D</a:t>
            </a:r>
            <a:r>
              <a:rPr sz="1420" b="1" i="0" dirty="0" err="1" smtClean="0">
                <a:solidFill>
                  <a:srgbClr val="002040"/>
                </a:solidFill>
                <a:latin typeface="Cambria"/>
              </a:rPr>
              <a:t>isperzija</a:t>
            </a:r>
            <a:r>
              <a:rPr sz="1420" b="1" i="0" dirty="0" smtClean="0">
                <a:solidFill>
                  <a:srgbClr val="002040"/>
                </a:solidFill>
                <a:latin typeface="Cambria"/>
              </a:rPr>
              <a:t> </a:t>
            </a:r>
            <a:r>
              <a:rPr sz="1420" b="1" i="0" dirty="0">
                <a:solidFill>
                  <a:srgbClr val="002040"/>
                </a:solidFill>
                <a:latin typeface="Cambria"/>
              </a:rPr>
              <a:t>se </a:t>
            </a:r>
            <a:r>
              <a:rPr sz="1420" b="1" i="0" dirty="0" err="1">
                <a:solidFill>
                  <a:srgbClr val="002040"/>
                </a:solidFill>
                <a:latin typeface="Cambria"/>
              </a:rPr>
              <a:t>smanjuje</a:t>
            </a:r>
            <a:endParaRPr sz="1420" b="1" i="0" dirty="0">
              <a:solidFill>
                <a:srgbClr val="002040"/>
              </a:solidFill>
              <a:latin typeface="Cambri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14400" y="3319739"/>
            <a:ext cx="2651760" cy="2185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20" b="1" dirty="0">
                <a:solidFill>
                  <a:srgbClr val="002040"/>
                </a:solidFill>
                <a:latin typeface="Cambria"/>
              </a:rPr>
              <a:t>T</a:t>
            </a:r>
            <a:r>
              <a:rPr sz="1420" b="1" i="0" dirty="0" err="1" smtClean="0">
                <a:solidFill>
                  <a:srgbClr val="002040"/>
                </a:solidFill>
                <a:latin typeface="Cambria"/>
              </a:rPr>
              <a:t>ržište</a:t>
            </a:r>
            <a:r>
              <a:rPr sz="1420" b="1" i="0" dirty="0" smtClean="0">
                <a:solidFill>
                  <a:srgbClr val="002040"/>
                </a:solidFill>
                <a:latin typeface="Cambria"/>
              </a:rPr>
              <a:t> </a:t>
            </a:r>
            <a:r>
              <a:rPr sz="1420" b="1" i="0" dirty="0" err="1">
                <a:solidFill>
                  <a:srgbClr val="002040"/>
                </a:solidFill>
                <a:latin typeface="Cambria"/>
              </a:rPr>
              <a:t>ostaje</a:t>
            </a:r>
            <a:r>
              <a:rPr sz="14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420" b="1" i="0" dirty="0" err="1">
                <a:solidFill>
                  <a:srgbClr val="002040"/>
                </a:solidFill>
                <a:latin typeface="Cambria"/>
              </a:rPr>
              <a:t>konkurentno</a:t>
            </a:r>
            <a:endParaRPr sz="1420" b="1" i="0" dirty="0">
              <a:solidFill>
                <a:srgbClr val="002040"/>
              </a:solidFill>
              <a:latin typeface="Cambri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822191" y="2514600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D28F00"/>
                </a:solidFill>
                <a:latin typeface="Cambria"/>
              </a:rPr>
              <a:t>→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315968" y="1920240"/>
            <a:ext cx="3090672" cy="1700784"/>
          </a:xfrm>
          <a:prstGeom prst="roundRect">
            <a:avLst/>
          </a:prstGeom>
          <a:solidFill>
            <a:srgbClr val="F4F7FA"/>
          </a:solidFill>
          <a:ln w="13335">
            <a:solidFill>
              <a:srgbClr val="CAD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4462272" y="2084832"/>
            <a:ext cx="279806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60" b="1" i="0">
                <a:solidFill>
                  <a:srgbClr val="002040"/>
                </a:solidFill>
                <a:latin typeface="Cambria"/>
              </a:rPr>
              <a:t>IZAZOV JE DUGOROČAN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17136" y="2694959"/>
            <a:ext cx="2688336" cy="2062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340" b="1" dirty="0" err="1">
                <a:solidFill>
                  <a:srgbClr val="002040"/>
                </a:solidFill>
                <a:latin typeface="Cambria"/>
              </a:rPr>
              <a:t>P</a:t>
            </a:r>
            <a:r>
              <a:rPr sz="1340" b="1" i="0" dirty="0" err="1" smtClean="0">
                <a:solidFill>
                  <a:srgbClr val="002040"/>
                </a:solidFill>
                <a:latin typeface="Cambria"/>
              </a:rPr>
              <a:t>enzioni</a:t>
            </a:r>
            <a:r>
              <a:rPr sz="1340" b="1" i="0" dirty="0" smtClean="0">
                <a:solidFill>
                  <a:srgbClr val="002040"/>
                </a:solidFill>
                <a:latin typeface="Cambria"/>
              </a:rPr>
              <a:t> </a:t>
            </a:r>
            <a:r>
              <a:rPr sz="1340" b="1" i="0" dirty="0" err="1">
                <a:solidFill>
                  <a:srgbClr val="002040"/>
                </a:solidFill>
                <a:latin typeface="Cambria"/>
              </a:rPr>
              <a:t>jaz</a:t>
            </a:r>
            <a:endParaRPr sz="1340" b="1" i="0" dirty="0">
              <a:solidFill>
                <a:srgbClr val="002040"/>
              </a:solidFill>
              <a:latin typeface="Cambri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517136" y="2987567"/>
            <a:ext cx="2688336" cy="2062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340" b="1" dirty="0" err="1">
                <a:solidFill>
                  <a:srgbClr val="002040"/>
                </a:solidFill>
                <a:latin typeface="Cambria"/>
              </a:rPr>
              <a:t>D</a:t>
            </a:r>
            <a:r>
              <a:rPr sz="1340" b="1" i="0" dirty="0" err="1" smtClean="0">
                <a:solidFill>
                  <a:srgbClr val="002040"/>
                </a:solidFill>
                <a:latin typeface="Cambria"/>
              </a:rPr>
              <a:t>emografski</a:t>
            </a:r>
            <a:r>
              <a:rPr sz="1340" b="1" i="0" dirty="0" smtClean="0">
                <a:solidFill>
                  <a:srgbClr val="002040"/>
                </a:solidFill>
                <a:latin typeface="Cambria"/>
              </a:rPr>
              <a:t> </a:t>
            </a:r>
            <a:r>
              <a:rPr sz="1340" b="1" i="0" dirty="0" err="1">
                <a:solidFill>
                  <a:srgbClr val="002040"/>
                </a:solidFill>
                <a:latin typeface="Cambria"/>
              </a:rPr>
              <a:t>pritisak</a:t>
            </a:r>
            <a:endParaRPr sz="1340" b="1" i="0" dirty="0">
              <a:solidFill>
                <a:srgbClr val="002040"/>
              </a:solidFill>
              <a:latin typeface="Cambri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517136" y="3222790"/>
            <a:ext cx="2688336" cy="4124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340" b="1" dirty="0">
                <a:solidFill>
                  <a:srgbClr val="002040"/>
                </a:solidFill>
                <a:latin typeface="Cambria"/>
              </a:rPr>
              <a:t>D</a:t>
            </a:r>
            <a:r>
              <a:rPr sz="1340" b="1" i="0" dirty="0" err="1" smtClean="0">
                <a:solidFill>
                  <a:srgbClr val="002040"/>
                </a:solidFill>
                <a:latin typeface="Cambria"/>
              </a:rPr>
              <a:t>obrovoljnost</a:t>
            </a:r>
            <a:r>
              <a:rPr sz="1340" b="1" i="0" dirty="0" smtClean="0">
                <a:solidFill>
                  <a:srgbClr val="002040"/>
                </a:solidFill>
                <a:latin typeface="Cambria"/>
              </a:rPr>
              <a:t> </a:t>
            </a:r>
            <a:r>
              <a:rPr sz="1340" b="1" i="0" dirty="0">
                <a:solidFill>
                  <a:srgbClr val="002040"/>
                </a:solidFill>
                <a:latin typeface="Cambria"/>
              </a:rPr>
              <a:t>ne </a:t>
            </a:r>
            <a:r>
              <a:rPr sz="1340" b="1" i="0" dirty="0" err="1">
                <a:solidFill>
                  <a:srgbClr val="002040"/>
                </a:solidFill>
                <a:latin typeface="Cambria"/>
              </a:rPr>
              <a:t>daje</a:t>
            </a:r>
            <a:r>
              <a:rPr sz="134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340" b="1" i="0" dirty="0" err="1">
                <a:solidFill>
                  <a:srgbClr val="002040"/>
                </a:solidFill>
                <a:latin typeface="Cambria"/>
              </a:rPr>
              <a:t>pouzdan</a:t>
            </a:r>
            <a:r>
              <a:rPr sz="134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340" b="1" i="0" dirty="0" err="1">
                <a:solidFill>
                  <a:srgbClr val="002040"/>
                </a:solidFill>
                <a:latin typeface="Cambria"/>
              </a:rPr>
              <a:t>obuhvat</a:t>
            </a:r>
            <a:endParaRPr sz="1340" b="1" i="0" dirty="0">
              <a:solidFill>
                <a:srgbClr val="002040"/>
              </a:solidFill>
              <a:latin typeface="Cambri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443216" y="2514600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D28F00"/>
                </a:solidFill>
                <a:latin typeface="Cambria"/>
              </a:rPr>
              <a:t>→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7946136" y="1920240"/>
            <a:ext cx="3346704" cy="1700784"/>
          </a:xfrm>
          <a:prstGeom prst="roundRect">
            <a:avLst/>
          </a:prstGeom>
          <a:solidFill>
            <a:srgbClr val="FFF8DD"/>
          </a:solidFill>
          <a:ln w="13335">
            <a:solidFill>
              <a:srgbClr val="D28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8092440" y="2084832"/>
            <a:ext cx="30540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60" b="1" i="0">
                <a:solidFill>
                  <a:srgbClr val="002040"/>
                </a:solidFill>
                <a:latin typeface="Cambria"/>
              </a:rPr>
              <a:t>RAZVOJNO PITANJE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147304" y="2670048"/>
            <a:ext cx="29443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2040"/>
                </a:solidFill>
                <a:latin typeface="Cambria"/>
              </a:rPr>
              <a:t>LIFE kao drugi prihod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147304" y="2982950"/>
            <a:ext cx="294436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>
                <a:solidFill>
                  <a:srgbClr val="002040"/>
                </a:solidFill>
                <a:latin typeface="Cambria"/>
              </a:rPr>
              <a:t>D</a:t>
            </a:r>
            <a:r>
              <a:rPr sz="1400" b="1" i="0" dirty="0" err="1" smtClean="0">
                <a:solidFill>
                  <a:srgbClr val="002040"/>
                </a:solidFill>
                <a:latin typeface="Cambria"/>
              </a:rPr>
              <a:t>ugoročna</a:t>
            </a:r>
            <a:r>
              <a:rPr sz="1400" b="1" i="0" dirty="0" smtClean="0">
                <a:solidFill>
                  <a:srgbClr val="002040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002040"/>
                </a:solidFill>
                <a:latin typeface="Cambria"/>
              </a:rPr>
              <a:t>štednja</a:t>
            </a:r>
            <a:endParaRPr sz="1400" b="1" i="0" dirty="0">
              <a:solidFill>
                <a:srgbClr val="002040"/>
              </a:solidFill>
              <a:latin typeface="Cambria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147304" y="3255264"/>
            <a:ext cx="2944368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2040"/>
                </a:solidFill>
                <a:latin typeface="Cambria"/>
              </a:rPr>
              <a:t>kao domaći kapital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05840" y="4096512"/>
            <a:ext cx="10012680" cy="8595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20" b="1" i="0" dirty="0">
                <a:solidFill>
                  <a:srgbClr val="002040"/>
                </a:solidFill>
                <a:latin typeface="Cambria"/>
              </a:rPr>
              <a:t>Od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mjerenja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efikasnosti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dolazimo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do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pitanja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funkcije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tržišta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: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može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li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osiguranje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,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osim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zaštite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rizika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,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graditi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budući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prihod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građana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i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domaći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 </a:t>
            </a:r>
            <a:r>
              <a:rPr sz="1820" b="1" i="0" dirty="0" err="1">
                <a:solidFill>
                  <a:srgbClr val="002040"/>
                </a:solidFill>
                <a:latin typeface="Cambria"/>
              </a:rPr>
              <a:t>kapital</a:t>
            </a:r>
            <a:r>
              <a:rPr sz="1820" b="1" i="0" dirty="0">
                <a:solidFill>
                  <a:srgbClr val="002040"/>
                </a:solidFill>
                <a:latin typeface="Cambria"/>
              </a:rPr>
              <a:t>?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057400" y="5146732"/>
            <a:ext cx="80010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3C7F36"/>
                </a:solidFill>
                <a:latin typeface="Cambria"/>
              </a:rPr>
              <a:t>OD PERFORMANSI TRŽIŠTA  →  PREMA PENZIONOJ SIGURNOSTI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32688" y="6074135"/>
            <a:ext cx="9418320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 i="1" dirty="0" err="1">
                <a:solidFill>
                  <a:srgbClr val="696969"/>
                </a:solidFill>
                <a:latin typeface="Cambria"/>
              </a:rPr>
              <a:t>Izvor</a:t>
            </a:r>
            <a:r>
              <a:rPr sz="900" b="0" i="1" dirty="0">
                <a:solidFill>
                  <a:srgbClr val="696969"/>
                </a:solidFill>
                <a:latin typeface="Cambria"/>
              </a:rPr>
              <a:t>: </a:t>
            </a:r>
            <a:r>
              <a:rPr sz="900" b="0" i="1" dirty="0" err="1">
                <a:solidFill>
                  <a:srgbClr val="696969"/>
                </a:solidFill>
                <a:latin typeface="Cambria"/>
              </a:rPr>
              <a:t>sinteza</a:t>
            </a:r>
            <a:r>
              <a:rPr sz="900" b="0" i="1" dirty="0">
                <a:solidFill>
                  <a:srgbClr val="696969"/>
                </a:solidFill>
                <a:latin typeface="Cambria"/>
              </a:rPr>
              <a:t> </a:t>
            </a:r>
            <a:r>
              <a:rPr sz="900" b="0" i="1" dirty="0" err="1">
                <a:solidFill>
                  <a:srgbClr val="696969"/>
                </a:solidFill>
                <a:latin typeface="Cambria"/>
              </a:rPr>
              <a:t>empirijskih</a:t>
            </a:r>
            <a:r>
              <a:rPr sz="900" b="0" i="1" dirty="0">
                <a:solidFill>
                  <a:srgbClr val="696969"/>
                </a:solidFill>
                <a:latin typeface="Cambria"/>
              </a:rPr>
              <a:t> </a:t>
            </a:r>
            <a:r>
              <a:rPr sz="900" b="0" i="1" dirty="0" err="1">
                <a:solidFill>
                  <a:srgbClr val="696969"/>
                </a:solidFill>
                <a:latin typeface="Cambria"/>
              </a:rPr>
              <a:t>nalaza</a:t>
            </a:r>
            <a:r>
              <a:rPr sz="900" b="0" i="1" dirty="0">
                <a:solidFill>
                  <a:srgbClr val="696969"/>
                </a:solidFill>
                <a:latin typeface="Cambria"/>
              </a:rPr>
              <a:t> </a:t>
            </a:r>
            <a:r>
              <a:rPr sz="900" b="0" i="1" dirty="0" err="1">
                <a:solidFill>
                  <a:srgbClr val="696969"/>
                </a:solidFill>
                <a:latin typeface="Cambria"/>
              </a:rPr>
              <a:t>i</a:t>
            </a:r>
            <a:r>
              <a:rPr sz="900" b="0" i="1" dirty="0">
                <a:solidFill>
                  <a:srgbClr val="696969"/>
                </a:solidFill>
                <a:latin typeface="Cambria"/>
              </a:rPr>
              <a:t> </a:t>
            </a:r>
            <a:r>
              <a:rPr sz="900" b="0" i="1" dirty="0" err="1">
                <a:solidFill>
                  <a:srgbClr val="696969"/>
                </a:solidFill>
                <a:latin typeface="Cambria"/>
              </a:rPr>
              <a:t>razvojnih</a:t>
            </a:r>
            <a:r>
              <a:rPr sz="900" b="0" i="1" dirty="0">
                <a:solidFill>
                  <a:srgbClr val="696969"/>
                </a:solidFill>
                <a:latin typeface="Cambria"/>
              </a:rPr>
              <a:t> </a:t>
            </a:r>
            <a:r>
              <a:rPr sz="900" b="0" i="1" dirty="0" err="1">
                <a:solidFill>
                  <a:srgbClr val="696969"/>
                </a:solidFill>
                <a:latin typeface="Cambria"/>
              </a:rPr>
              <a:t>implikacija</a:t>
            </a:r>
            <a:r>
              <a:rPr sz="900" b="0" i="1" dirty="0">
                <a:solidFill>
                  <a:srgbClr val="696969"/>
                </a:solidFill>
                <a:latin typeface="Cambria"/>
              </a:rPr>
              <a:t> </a:t>
            </a:r>
            <a:r>
              <a:rPr sz="900" b="0" i="1" dirty="0" err="1">
                <a:solidFill>
                  <a:srgbClr val="696969"/>
                </a:solidFill>
                <a:latin typeface="Cambria"/>
              </a:rPr>
              <a:t>istraživanja</a:t>
            </a:r>
            <a:r>
              <a:rPr sz="900" b="0" i="1" dirty="0">
                <a:solidFill>
                  <a:srgbClr val="696969"/>
                </a:solidFill>
                <a:latin typeface="Cambria"/>
              </a:rPr>
              <a:t> </a:t>
            </a:r>
            <a:r>
              <a:rPr sz="900" b="0" i="1" dirty="0" err="1">
                <a:solidFill>
                  <a:srgbClr val="696969"/>
                </a:solidFill>
                <a:latin typeface="Cambria"/>
              </a:rPr>
              <a:t>autora</a:t>
            </a:r>
            <a:r>
              <a:rPr sz="900" b="0" i="1" dirty="0">
                <a:solidFill>
                  <a:srgbClr val="696969"/>
                </a:solidFill>
                <a:latin typeface="Cambri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59816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7240" y="402336"/>
            <a:ext cx="10012680" cy="13716"/>
          </a:xfrm>
          <a:prstGeom prst="rect">
            <a:avLst/>
          </a:prstGeom>
          <a:solidFill>
            <a:srgbClr val="C69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8096" y="713232"/>
            <a:ext cx="10835640" cy="437043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dirty="0" err="1">
                <a:solidFill>
                  <a:srgbClr val="0A2745"/>
                </a:solidFill>
                <a:latin typeface="Cambria"/>
              </a:rPr>
              <a:t>Razvijene</a:t>
            </a:r>
            <a:r>
              <a:rPr sz="2600" b="1" dirty="0">
                <a:solidFill>
                  <a:srgbClr val="0A2745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A2745"/>
                </a:solidFill>
                <a:latin typeface="Cambria"/>
              </a:rPr>
              <a:t>zemlje</a:t>
            </a:r>
            <a:r>
              <a:rPr sz="2600" b="1" dirty="0">
                <a:solidFill>
                  <a:srgbClr val="0A2745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A2745"/>
                </a:solidFill>
                <a:latin typeface="Cambria"/>
              </a:rPr>
              <a:t>su</a:t>
            </a:r>
            <a:r>
              <a:rPr sz="2600" b="1" dirty="0">
                <a:solidFill>
                  <a:srgbClr val="0A2745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A2745"/>
                </a:solidFill>
                <a:latin typeface="Cambria"/>
              </a:rPr>
              <a:t>na</a:t>
            </a:r>
            <a:r>
              <a:rPr sz="2600" b="1" dirty="0">
                <a:solidFill>
                  <a:srgbClr val="0A2745"/>
                </a:solidFill>
                <a:latin typeface="Cambria"/>
              </a:rPr>
              <a:t> to </a:t>
            </a:r>
            <a:r>
              <a:rPr sz="2600" b="1" dirty="0" err="1">
                <a:solidFill>
                  <a:srgbClr val="0A2745"/>
                </a:solidFill>
                <a:latin typeface="Cambria"/>
              </a:rPr>
              <a:t>pitanje</a:t>
            </a:r>
            <a:r>
              <a:rPr sz="2600" b="1" dirty="0">
                <a:solidFill>
                  <a:srgbClr val="0A2745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A2745"/>
                </a:solidFill>
                <a:latin typeface="Cambria"/>
              </a:rPr>
              <a:t>već</a:t>
            </a:r>
            <a:r>
              <a:rPr sz="2600" b="1" dirty="0">
                <a:solidFill>
                  <a:srgbClr val="0A2745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0A2745"/>
                </a:solidFill>
                <a:latin typeface="Cambria"/>
              </a:rPr>
              <a:t>odgovorile</a:t>
            </a:r>
            <a:endParaRPr sz="2600" b="1" dirty="0">
              <a:solidFill>
                <a:srgbClr val="0A2745"/>
              </a:solidFill>
              <a:latin typeface="Cambr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8388" y="1251892"/>
            <a:ext cx="10378440" cy="2308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Nisu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zamijenile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javnu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penziju</a:t>
            </a:r>
            <a:r>
              <a:rPr sz="16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Dodale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joj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kapitalizirani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drugi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oslonac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finansijsku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imovinu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kroz</a:t>
            </a:r>
            <a:r>
              <a:rPr sz="15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0" i="0" dirty="0" err="1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vrijeme</a:t>
            </a:r>
            <a:r>
              <a:rPr sz="1600" b="0" i="0" dirty="0">
                <a:solidFill>
                  <a:srgbClr val="0A274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1902518"/>
            <a:ext cx="2971800" cy="1198544"/>
          </a:xfrm>
          <a:prstGeom prst="roundRect">
            <a:avLst/>
          </a:prstGeom>
          <a:solidFill>
            <a:srgbClr val="FFF8E6"/>
          </a:solidFill>
          <a:ln w="12700">
            <a:solidFill>
              <a:srgbClr val="C69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USD 63,1 bilion</a:t>
            </a:r>
            <a:r>
              <a:rPr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sz="1600" b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imovine OECD penzionih planova</a:t>
            </a:r>
            <a:r>
              <a:rPr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sz="1600" b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≈95% BDP-a OECD-a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69080" y="1902518"/>
            <a:ext cx="2971800" cy="1198544"/>
          </a:xfrm>
          <a:prstGeom prst="roundRect">
            <a:avLst/>
          </a:prstGeom>
          <a:solidFill>
            <a:srgbClr val="F7F9FC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 od 38 OECD zemalja</a:t>
            </a:r>
            <a:r>
              <a:rPr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sz="1400" b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mandatory ili quasi-mandatory</a:t>
            </a:r>
            <a:r>
              <a:rPr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sz="1400" b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kapitalizirani aranžmani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1902518"/>
            <a:ext cx="3063240" cy="1198544"/>
          </a:xfrm>
          <a:prstGeom prst="roundRect">
            <a:avLst/>
          </a:prstGeom>
          <a:solidFill>
            <a:srgbClr val="F7F9FC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 12 </a:t>
            </a:r>
            <a:r>
              <a:rPr sz="14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zemalja</a:t>
            </a:r>
            <a:r>
              <a:rPr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sz="14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obuhvat</a:t>
            </a:r>
            <a:r>
              <a:rPr sz="14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4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prelazi</a:t>
            </a:r>
            <a:r>
              <a:rPr sz="14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75%</a:t>
            </a:r>
            <a:r>
              <a:rPr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sz="14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radno</a:t>
            </a:r>
            <a:r>
              <a:rPr sz="14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4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sposobnog</a:t>
            </a:r>
            <a:r>
              <a:rPr sz="14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4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stanovništva</a:t>
            </a:r>
            <a:endParaRPr sz="1400" b="1" dirty="0">
              <a:solidFill>
                <a:srgbClr val="173758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8680" y="3228398"/>
            <a:ext cx="4114800" cy="252377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 dirty="0" err="1">
                <a:solidFill>
                  <a:srgbClr val="C697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Penziona</a:t>
            </a:r>
            <a:r>
              <a:rPr sz="1400" b="1" i="0" dirty="0">
                <a:solidFill>
                  <a:srgbClr val="C697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400" b="1" i="0" dirty="0" err="1">
                <a:solidFill>
                  <a:srgbClr val="C697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imovina</a:t>
            </a:r>
            <a:r>
              <a:rPr sz="1400" b="1" i="0" dirty="0">
                <a:solidFill>
                  <a:srgbClr val="C697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/ </a:t>
            </a:r>
            <a:r>
              <a:rPr sz="1400" b="1" i="0" dirty="0" smtClean="0">
                <a:solidFill>
                  <a:srgbClr val="C697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BDP</a:t>
            </a:r>
            <a:r>
              <a:rPr lang="hr-HR" sz="1400" b="1" i="0" dirty="0" smtClean="0">
                <a:solidFill>
                  <a:srgbClr val="C697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</a:t>
            </a:r>
            <a:r>
              <a:rPr sz="1400" b="1" i="0" dirty="0" smtClean="0">
                <a:solidFill>
                  <a:srgbClr val="C697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400" b="1" i="0" dirty="0">
                <a:solidFill>
                  <a:srgbClr val="C697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3566725"/>
            <a:ext cx="1828800" cy="4563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3232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Danska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88920" y="3566725"/>
            <a:ext cx="960120" cy="456371"/>
          </a:xfrm>
          <a:prstGeom prst="roundRect">
            <a:avLst/>
          </a:prstGeom>
          <a:solidFill>
            <a:srgbClr val="FFF8E6"/>
          </a:solidFill>
          <a:ln w="12700">
            <a:solidFill>
              <a:srgbClr val="C69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206,4%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94760" y="3566725"/>
            <a:ext cx="2880360" cy="4563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3232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quasi-mandatory occupational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3959917"/>
            <a:ext cx="1828800" cy="4563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3232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Švicarska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88920" y="3959917"/>
            <a:ext cx="960120" cy="456371"/>
          </a:xfrm>
          <a:prstGeom prst="roundRect">
            <a:avLst/>
          </a:prstGeom>
          <a:solidFill>
            <a:srgbClr val="FFF8E6"/>
          </a:solidFill>
          <a:ln w="12700">
            <a:solidFill>
              <a:srgbClr val="C69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166,9%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794760" y="3959917"/>
            <a:ext cx="2880360" cy="4563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3232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obavezni occupational drugi stup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4353108"/>
            <a:ext cx="1828800" cy="4563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3232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Nizozemska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88920" y="4353108"/>
            <a:ext cx="960120" cy="456371"/>
          </a:xfrm>
          <a:prstGeom prst="roundRect">
            <a:avLst/>
          </a:prstGeom>
          <a:solidFill>
            <a:srgbClr val="FFF8E6"/>
          </a:solidFill>
          <a:ln w="12700">
            <a:solidFill>
              <a:srgbClr val="C69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150,9%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94760" y="4353108"/>
            <a:ext cx="2880360" cy="4563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3232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quasi-mandatory occupational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4746300"/>
            <a:ext cx="1828800" cy="4563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3232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Švedska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788920" y="4746300"/>
            <a:ext cx="960120" cy="456371"/>
          </a:xfrm>
          <a:prstGeom prst="roundRect">
            <a:avLst/>
          </a:prstGeom>
          <a:solidFill>
            <a:srgbClr val="FFF8E6"/>
          </a:solidFill>
          <a:ln w="12700">
            <a:solidFill>
              <a:srgbClr val="C69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115,8%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794760" y="4746300"/>
            <a:ext cx="2880360" cy="4563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3232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mandatory + quasi-mandatory funded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040880" y="3286912"/>
            <a:ext cx="3433572" cy="841248"/>
          </a:xfrm>
          <a:prstGeom prst="roundRect">
            <a:avLst/>
          </a:prstGeom>
          <a:solidFill>
            <a:srgbClr val="EEF4F9"/>
          </a:solidFill>
          <a:ln w="12700">
            <a:solidFill>
              <a:srgbClr val="C9D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Nisu</a:t>
            </a:r>
            <a:r>
              <a:rPr sz="16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privatizirali</a:t>
            </a:r>
            <a:r>
              <a:rPr sz="16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starost</a:t>
            </a:r>
            <a:r>
              <a:rPr sz="16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sz="16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Javnoj</a:t>
            </a:r>
            <a:r>
              <a:rPr sz="16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penziji</a:t>
            </a:r>
            <a:r>
              <a:rPr sz="16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dodali</a:t>
            </a:r>
            <a:r>
              <a:rPr sz="16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</a:t>
            </a:r>
            <a:r>
              <a:rPr sz="16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finansijsku</a:t>
            </a:r>
            <a:r>
              <a:rPr sz="16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sz="16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imovinu</a:t>
            </a:r>
            <a:r>
              <a:rPr sz="1600" b="1" dirty="0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91172" y="4236050"/>
            <a:ext cx="3383280" cy="104028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dirty="0" err="1">
                <a:solidFill>
                  <a:srgbClr val="1E1E1E"/>
                </a:solidFill>
                <a:latin typeface="Cambria"/>
              </a:rPr>
              <a:t>Drugi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E1E1E"/>
                </a:solidFill>
                <a:latin typeface="Cambria"/>
              </a:rPr>
              <a:t>oslonac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 ne </a:t>
            </a:r>
            <a:r>
              <a:rPr sz="1600" b="0" i="0" dirty="0" err="1">
                <a:solidFill>
                  <a:srgbClr val="1E1E1E"/>
                </a:solidFill>
                <a:latin typeface="Cambria"/>
              </a:rPr>
              <a:t>zamjenjuje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E1E1E"/>
                </a:solidFill>
                <a:latin typeface="Cambria"/>
              </a:rPr>
              <a:t>javnu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 </a:t>
            </a:r>
            <a:r>
              <a:rPr sz="1600" b="0" i="0" dirty="0" err="1" smtClean="0">
                <a:solidFill>
                  <a:srgbClr val="1E1E1E"/>
                </a:solidFill>
                <a:latin typeface="Cambria"/>
              </a:rPr>
              <a:t>penziju</a:t>
            </a:r>
            <a:r>
              <a:rPr lang="hr-HR" sz="1600" dirty="0">
                <a:solidFill>
                  <a:srgbClr val="1E1E1E"/>
                </a:solidFill>
                <a:latin typeface="Cambria"/>
              </a:rPr>
              <a:t>,</a:t>
            </a:r>
            <a:r>
              <a:rPr sz="16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on </a:t>
            </a:r>
            <a:r>
              <a:rPr sz="1600" b="1" dirty="0" err="1">
                <a:solidFill>
                  <a:srgbClr val="17375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institucionalizira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E1E1E"/>
                </a:solidFill>
                <a:latin typeface="Cambria"/>
              </a:rPr>
              <a:t>imovinu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E1E1E"/>
                </a:solidFill>
                <a:latin typeface="Cambria"/>
              </a:rPr>
              <a:t>koja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E1E1E"/>
                </a:solidFill>
                <a:latin typeface="Cambria"/>
              </a:rPr>
              <a:t>zatvara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E1E1E"/>
                </a:solidFill>
                <a:latin typeface="Cambria"/>
              </a:rPr>
              <a:t>dio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E1E1E"/>
                </a:solidFill>
                <a:latin typeface="Cambria"/>
              </a:rPr>
              <a:t>penzionog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E1E1E"/>
                </a:solidFill>
                <a:latin typeface="Cambria"/>
              </a:rPr>
              <a:t>jaza</a:t>
            </a:r>
            <a:r>
              <a:rPr sz="1600" b="0" i="0" dirty="0">
                <a:solidFill>
                  <a:srgbClr val="1E1E1E"/>
                </a:solidFill>
                <a:latin typeface="Cambria"/>
              </a:rPr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8680" y="5350000"/>
            <a:ext cx="9875520" cy="640000"/>
          </a:xfrm>
          <a:prstGeom prst="roundRect">
            <a:avLst/>
          </a:prstGeom>
          <a:solidFill>
            <a:srgbClr val="FFF8E6"/>
          </a:solidFill>
          <a:ln w="12700">
            <a:solidFill>
              <a:srgbClr val="C69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18304C"/>
                </a:solidFill>
                <a:latin typeface="Cambria"/>
              </a:rPr>
              <a:t>Ne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nedostaje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nam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samo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kapital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.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Nedostaje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nam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sistem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koji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ga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stvara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kod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8304C"/>
                </a:solidFill>
                <a:latin typeface="Cambria"/>
              </a:rPr>
              <a:t>kuće</a:t>
            </a:r>
            <a:r>
              <a:rPr b="1" i="0" dirty="0">
                <a:solidFill>
                  <a:srgbClr val="18304C"/>
                </a:solidFill>
                <a:latin typeface="Cambria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31620" y="6124175"/>
            <a:ext cx="8046720" cy="1908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0" i="1" dirty="0" err="1">
                <a:solidFill>
                  <a:srgbClr val="6E6E6E"/>
                </a:solidFill>
                <a:latin typeface="Cambria"/>
              </a:rPr>
              <a:t>Izvori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: OECD, Pension Markets in Focus 2025; OECD, Pensions at a Glance 2025;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autorska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sinteza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6483096"/>
            <a:ext cx="10698480" cy="1908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 i="0" dirty="0">
                <a:solidFill>
                  <a:srgbClr val="6E6E6E"/>
                </a:solidFill>
                <a:latin typeface="Cambria"/>
              </a:rPr>
              <a:t>benchmark  |  OECD  |  </a:t>
            </a:r>
            <a:r>
              <a:rPr sz="1000" b="0" i="0" dirty="0" err="1">
                <a:solidFill>
                  <a:srgbClr val="6E6E6E"/>
                </a:solidFill>
                <a:latin typeface="Cambria"/>
              </a:rPr>
              <a:t>drugi</a:t>
            </a:r>
            <a:r>
              <a:rPr sz="1000" b="0" i="0" dirty="0">
                <a:solidFill>
                  <a:srgbClr val="6E6E6E"/>
                </a:solidFill>
                <a:latin typeface="Cambria"/>
              </a:rPr>
              <a:t> </a:t>
            </a:r>
            <a:r>
              <a:rPr sz="1000" b="0" i="0" dirty="0" err="1">
                <a:solidFill>
                  <a:srgbClr val="6E6E6E"/>
                </a:solidFill>
                <a:latin typeface="Cambria"/>
              </a:rPr>
              <a:t>oslonac</a:t>
            </a:r>
            <a:endParaRPr sz="1000" b="0" i="0" dirty="0">
              <a:solidFill>
                <a:srgbClr val="6E6E6E"/>
              </a:solidFill>
              <a:latin typeface="Cambria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0442448" cy="530352"/>
          </a:xfrm>
          <a:prstGeom prst="rect">
            <a:avLst/>
          </a:prstGeom>
          <a:solidFill>
            <a:srgbClr val="0A2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512064"/>
            <a:ext cx="10442448" cy="45720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223760" y="0"/>
            <a:ext cx="54864" cy="530352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49808" y="146304"/>
            <a:ext cx="2331720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Cambria"/>
              </a:rPr>
              <a:t>DANI OSIGURANJA U BiH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61488" y="146304"/>
            <a:ext cx="548640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3F7F35"/>
                </a:solidFill>
                <a:latin typeface="Cambria"/>
              </a:rPr>
              <a:t>2026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60920" y="146304"/>
            <a:ext cx="2971800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Cambria"/>
              </a:rPr>
              <a:t>MEĐUNARODNI REPER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3304" y="0"/>
            <a:ext cx="1755648" cy="859536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17336"/>
            <a:ext cx="932688" cy="74615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932688" y="6446520"/>
            <a:ext cx="10442448" cy="9144"/>
          </a:xfrm>
          <a:prstGeom prst="rect">
            <a:avLst/>
          </a:prstGeom>
          <a:solidFill>
            <a:srgbClr val="B4BA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30936" y="832104"/>
            <a:ext cx="54864" cy="566928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9409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2336"/>
          </a:xfrm>
          <a:prstGeom prst="rect">
            <a:avLst/>
          </a:prstGeom>
          <a:solidFill>
            <a:srgbClr val="06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402336"/>
            <a:ext cx="12191695" cy="36576"/>
          </a:xfrm>
          <a:prstGeom prst="rect">
            <a:avLst/>
          </a:prstGeom>
          <a:solidFill>
            <a:srgbClr val="4B8D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2064" y="91440"/>
            <a:ext cx="1965960" cy="225703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>
            <a:spAutoFit/>
          </a:bodyPr>
          <a:lstStyle/>
          <a:p>
            <a:pPr algn="l"/>
            <a:r>
              <a:rPr sz="1300" b="1" i="0" dirty="0">
                <a:solidFill>
                  <a:srgbClr val="FFFFFF"/>
                </a:solidFill>
                <a:latin typeface="Cambria"/>
              </a:rPr>
              <a:t>DANI OSIGURANJA U </a:t>
            </a:r>
            <a:r>
              <a:rPr sz="1300" b="1" i="0" dirty="0" err="1">
                <a:solidFill>
                  <a:srgbClr val="FFFFFF"/>
                </a:solidFill>
                <a:latin typeface="Cambria"/>
              </a:rPr>
              <a:t>BiH</a:t>
            </a:r>
            <a:endParaRPr sz="1300" b="1" i="0" dirty="0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7168" y="91440"/>
            <a:ext cx="607724" cy="241092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>
            <a:spAutoFit/>
          </a:bodyPr>
          <a:lstStyle/>
          <a:p>
            <a:pPr algn="l"/>
            <a:r>
              <a:rPr sz="1400" b="1" i="0" dirty="0">
                <a:solidFill>
                  <a:srgbClr val="69A641"/>
                </a:solidFill>
                <a:latin typeface="Cambria"/>
              </a:rPr>
              <a:t>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0" y="91440"/>
            <a:ext cx="1874519" cy="210314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>
            <a:spAutoFit/>
          </a:bodyPr>
          <a:lstStyle/>
          <a:p>
            <a:pPr algn="r"/>
            <a:r>
              <a:rPr sz="1200" b="1" i="0" dirty="0">
                <a:solidFill>
                  <a:srgbClr val="FFFFFF"/>
                </a:solidFill>
                <a:latin typeface="Cambria"/>
              </a:rPr>
              <a:t>PENZIONA SIGURNOST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93776" y="937822"/>
            <a:ext cx="59436" cy="470354"/>
          </a:xfrm>
          <a:prstGeom prst="roundRect">
            <a:avLst/>
          </a:prstGeom>
          <a:solidFill>
            <a:srgbClr val="4B8D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199" y="630936"/>
            <a:ext cx="10594731" cy="512064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ctr"/>
            <a:r>
              <a:rPr sz="2500" b="1" i="0">
                <a:solidFill>
                  <a:srgbClr val="072A49"/>
                </a:solidFill>
                <a:latin typeface="Cambria"/>
              </a:rPr>
              <a:t>Dobrovoljna štednja ne daje dovoljno rani ni dovoljno širok obuhvat</a:t>
            </a:r>
            <a:endParaRPr sz="2600" b="1" i="0" dirty="0">
              <a:solidFill>
                <a:srgbClr val="071D35"/>
              </a:solidFill>
              <a:latin typeface="Cambri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640" y="1170432"/>
            <a:ext cx="11320625" cy="347472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ctr"/>
            <a:r>
              <a:rPr sz="1700" b="0" i="0">
                <a:solidFill>
                  <a:srgbClr val="378430"/>
                </a:solidFill>
                <a:latin typeface="Cambria"/>
              </a:rPr>
              <a:t>Dohodak snažno određuje ko ulazi u dodatnu štednju i koliko rano počinje akumulacija.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39851"/>
            <a:ext cx="3520440" cy="310896"/>
          </a:xfrm>
          <a:prstGeom prst="rect">
            <a:avLst/>
          </a:prstGeom>
          <a:solidFill>
            <a:srgbClr val="08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4" name="TextBox 13"/>
          <p:cNvSpPr txBox="1"/>
          <p:nvPr/>
        </p:nvSpPr>
        <p:spPr>
          <a:xfrm>
            <a:off x="548640" y="1799287"/>
            <a:ext cx="201168" cy="271869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>
            <a:spAutoFit/>
          </a:bodyPr>
          <a:lstStyle/>
          <a:p>
            <a:pPr algn="ctr"/>
            <a:r>
              <a:rPr sz="1600" b="1" i="0" dirty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1794715"/>
            <a:ext cx="3081528" cy="271869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mbria"/>
              </a:rPr>
              <a:t>Koliki je obuhvat?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" y="2151331"/>
            <a:ext cx="3410712" cy="241092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ctr"/>
            <a:r>
              <a:rPr sz="1350" b="1" i="0">
                <a:solidFill>
                  <a:srgbClr val="378430"/>
                </a:solidFill>
                <a:latin typeface="Cambria"/>
              </a:rPr>
              <a:t>Dohodak snažno mijenja vjerovatnoću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379931"/>
            <a:ext cx="3520440" cy="2788920"/>
          </a:xfrm>
          <a:prstGeom prst="rect">
            <a:avLst/>
          </a:prstGeom>
          <a:solidFill>
            <a:srgbClr val="FFFFFF"/>
          </a:solidFill>
          <a:ln w="10160">
            <a:solidFill>
              <a:srgbClr val="E2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pic>
        <p:nvPicPr>
          <p:cNvPr id="18" name="Picture 17" descr="income_gradien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776" y="2434795"/>
            <a:ext cx="3447288" cy="26700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57200" y="5221594"/>
            <a:ext cx="3447288" cy="394980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ctr"/>
            <a:r>
              <a:rPr sz="1150" b="0" i="0">
                <a:solidFill>
                  <a:srgbClr val="072A49"/>
                </a:solidFill>
                <a:latin typeface="Cambria"/>
              </a:rPr>
              <a:t>Obuhvat raste sa približno 52% na 90% kako raste dohodovna grupa.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87952" y="5221594"/>
            <a:ext cx="3822191" cy="394980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ctr"/>
            <a:r>
              <a:rPr sz="1150" b="0" i="0">
                <a:solidFill>
                  <a:srgbClr val="072A49"/>
                </a:solidFill>
                <a:latin typeface="Cambria"/>
              </a:rPr>
              <a:t>Kod nižeg dohotka odluka dolazi kasnije, pa ostaje kraći period akumulacije.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29600" y="1739851"/>
            <a:ext cx="3520440" cy="310896"/>
          </a:xfrm>
          <a:prstGeom prst="rect">
            <a:avLst/>
          </a:prstGeom>
          <a:solidFill>
            <a:srgbClr val="08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28" name="TextBox 27"/>
          <p:cNvSpPr txBox="1"/>
          <p:nvPr/>
        </p:nvSpPr>
        <p:spPr>
          <a:xfrm>
            <a:off x="8321040" y="1799287"/>
            <a:ext cx="201168" cy="271869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>
            <a:spAutoFit/>
          </a:bodyPr>
          <a:lstStyle/>
          <a:p>
            <a:pPr algn="ctr"/>
            <a:r>
              <a:rPr sz="1600" b="1" i="0" dirty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95359" y="1794715"/>
            <a:ext cx="3483865" cy="271869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l"/>
            <a:r>
              <a:rPr sz="1450" b="1" i="0">
                <a:solidFill>
                  <a:srgbClr val="FFFFFF"/>
                </a:solidFill>
                <a:latin typeface="Cambria"/>
              </a:rPr>
              <a:t>Šta se događa kroz životni ciklus?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84464" y="2151331"/>
            <a:ext cx="3410712" cy="241092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ctr"/>
            <a:r>
              <a:rPr sz="1350" b="1" i="0">
                <a:solidFill>
                  <a:srgbClr val="378430"/>
                </a:solidFill>
                <a:latin typeface="Cambria"/>
              </a:rPr>
              <a:t>Razlika u obuhvatu nastaje rano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0" y="2379931"/>
            <a:ext cx="3520440" cy="2788920"/>
          </a:xfrm>
          <a:prstGeom prst="rect">
            <a:avLst/>
          </a:prstGeom>
          <a:solidFill>
            <a:srgbClr val="FFFFFF"/>
          </a:solidFill>
          <a:ln w="10160">
            <a:solidFill>
              <a:srgbClr val="E2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pic>
        <p:nvPicPr>
          <p:cNvPr id="32" name="Picture 31" descr="predictive_margins_c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66175" y="2434795"/>
            <a:ext cx="3447288" cy="267004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266175" y="5248693"/>
            <a:ext cx="3483865" cy="394980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ctr"/>
            <a:r>
              <a:rPr sz="1150" b="0" i="0">
                <a:solidFill>
                  <a:srgbClr val="072A49"/>
                </a:solidFill>
                <a:latin typeface="Cambria"/>
              </a:rPr>
              <a:t>Viši dohodak ima visok rani obuhvat; kod nižeg dohotka obuhvat se gradi tek kasnije.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73842" y="5779008"/>
            <a:ext cx="10698480" cy="493776"/>
          </a:xfrm>
          <a:prstGeom prst="roundRect">
            <a:avLst/>
          </a:prstGeom>
          <a:solidFill>
            <a:srgbClr val="06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49807" y="5824728"/>
            <a:ext cx="10546549" cy="365760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ctr"/>
            <a:r>
              <a:rPr sz="1550" b="1" i="1">
                <a:solidFill>
                  <a:srgbClr val="FFFFFF"/>
                </a:solidFill>
                <a:latin typeface="Cambria"/>
              </a:rPr>
              <a:t>Zaključak: širi i raniji obuhvat traži sistemski kanal koji dopunjuje individualnu odluku.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786384" y="6419088"/>
            <a:ext cx="10570464" cy="0"/>
          </a:xfrm>
          <a:prstGeom prst="line">
            <a:avLst/>
          </a:prstGeom>
          <a:ln w="8890">
            <a:solidFill>
              <a:srgbClr val="D9DE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362456" y="6492240"/>
            <a:ext cx="9418320" cy="164148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>
            <a:spAutoFit/>
          </a:bodyPr>
          <a:lstStyle/>
          <a:p>
            <a:pPr algn="ctr"/>
            <a:r>
              <a:rPr sz="900" dirty="0" err="1">
                <a:solidFill>
                  <a:srgbClr val="696969"/>
                </a:solidFill>
                <a:latin typeface="Cambria"/>
              </a:rPr>
              <a:t>Izvor</a:t>
            </a:r>
            <a:r>
              <a:rPr sz="900" dirty="0">
                <a:solidFill>
                  <a:srgbClr val="696969"/>
                </a:solidFill>
                <a:latin typeface="Cambria"/>
              </a:rPr>
              <a:t>: Zaimović, A. (2026). Life-cycle, income and institutional determinants of retirement planning, BH Economic Forum, 22(1), 89-103.</a:t>
            </a:r>
          </a:p>
        </p:txBody>
      </p:sp>
      <p:pic>
        <p:nvPicPr>
          <p:cNvPr id="41" name="Picture 3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3304" y="0"/>
            <a:ext cx="1755648" cy="764931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4187952" y="1739851"/>
            <a:ext cx="3822191" cy="310896"/>
          </a:xfrm>
          <a:prstGeom prst="rect">
            <a:avLst/>
          </a:prstGeom>
          <a:solidFill>
            <a:srgbClr val="08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43" name="TextBox 42"/>
          <p:cNvSpPr txBox="1"/>
          <p:nvPr/>
        </p:nvSpPr>
        <p:spPr>
          <a:xfrm>
            <a:off x="4279392" y="1799287"/>
            <a:ext cx="201168" cy="271869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>
            <a:spAutoFit/>
          </a:bodyPr>
          <a:lstStyle/>
          <a:p>
            <a:pPr algn="ctr"/>
            <a:r>
              <a:rPr sz="1600" b="1" i="0" dirty="0" smtClean="0">
                <a:solidFill>
                  <a:srgbClr val="FFFFFF"/>
                </a:solidFill>
                <a:latin typeface="Cambria"/>
              </a:rPr>
              <a:t>2</a:t>
            </a:r>
            <a:endParaRPr sz="1600" b="1" i="0" dirty="0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53712" y="1794715"/>
            <a:ext cx="3383279" cy="271869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mbria"/>
              </a:rPr>
              <a:t>Kada štednja počinje?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242816" y="2151331"/>
            <a:ext cx="3712463" cy="241092"/>
          </a:xfrm>
          <a:prstGeom prst="rect">
            <a:avLst/>
          </a:prstGeom>
          <a:noFill/>
          <a:ln>
            <a:noFill/>
          </a:ln>
        </p:spPr>
        <p:txBody>
          <a:bodyPr wrap="square" lIns="50800" tIns="12700" rIns="50800" bIns="12700" anchor="ctr">
            <a:spAutoFit/>
          </a:bodyPr>
          <a:lstStyle/>
          <a:p>
            <a:pPr algn="ctr"/>
            <a:r>
              <a:rPr sz="1350" b="1" i="0">
                <a:solidFill>
                  <a:srgbClr val="378430"/>
                </a:solidFill>
                <a:latin typeface="Cambria"/>
              </a:rPr>
              <a:t>Niži dohodak znači kasniji početak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87952" y="2379931"/>
            <a:ext cx="3822191" cy="2788920"/>
          </a:xfrm>
          <a:prstGeom prst="rect">
            <a:avLst/>
          </a:prstGeom>
          <a:solidFill>
            <a:srgbClr val="FFFFFF"/>
          </a:solidFill>
          <a:ln w="10160">
            <a:solidFill>
              <a:srgbClr val="E2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pic>
        <p:nvPicPr>
          <p:cNvPr id="47" name="Picture 46" descr="slide18_chart2_clean_cambri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24528" y="2434795"/>
            <a:ext cx="3749039" cy="267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327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7240" y="402336"/>
            <a:ext cx="10012680" cy="13716"/>
          </a:xfrm>
          <a:prstGeom prst="rect">
            <a:avLst/>
          </a:prstGeom>
          <a:solidFill>
            <a:srgbClr val="C69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0442448" cy="530352"/>
          </a:xfrm>
          <a:prstGeom prst="rect">
            <a:avLst/>
          </a:prstGeom>
          <a:solidFill>
            <a:srgbClr val="0A2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512064"/>
            <a:ext cx="10442448" cy="45720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223760" y="0"/>
            <a:ext cx="54864" cy="530352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49808" y="146304"/>
            <a:ext cx="2331720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Cambria"/>
              </a:rPr>
              <a:t>DANI OSIGURANJA U BiH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61488" y="146304"/>
            <a:ext cx="667512" cy="284693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1" dirty="0">
                <a:solidFill>
                  <a:srgbClr val="3F7F35"/>
                </a:solidFill>
                <a:latin typeface="Cambria"/>
              </a:rPr>
              <a:t>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60920" y="146304"/>
            <a:ext cx="2971800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Cambria"/>
              </a:rPr>
              <a:t>MODEL AKTIVACIJE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3304" y="0"/>
            <a:ext cx="1755648" cy="859536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17336"/>
            <a:ext cx="932688" cy="740664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932688" y="6446520"/>
            <a:ext cx="10442448" cy="9144"/>
          </a:xfrm>
          <a:prstGeom prst="rect">
            <a:avLst/>
          </a:prstGeom>
          <a:solidFill>
            <a:srgbClr val="B4BA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30936" y="832104"/>
            <a:ext cx="54864" cy="566928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2960" y="631782"/>
            <a:ext cx="10561320" cy="455509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dirty="0" err="1">
                <a:solidFill>
                  <a:srgbClr val="18304C"/>
                </a:solidFill>
                <a:latin typeface="Cambria"/>
              </a:rPr>
              <a:t>BiH</a:t>
            </a:r>
            <a:r>
              <a:rPr sz="2600" b="1" dirty="0">
                <a:solidFill>
                  <a:srgbClr val="18304C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18304C"/>
                </a:solidFill>
                <a:latin typeface="Cambria"/>
              </a:rPr>
              <a:t>već</a:t>
            </a:r>
            <a:r>
              <a:rPr sz="2600" b="1" dirty="0">
                <a:solidFill>
                  <a:srgbClr val="18304C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18304C"/>
                </a:solidFill>
                <a:latin typeface="Cambria"/>
              </a:rPr>
              <a:t>ima</a:t>
            </a:r>
            <a:r>
              <a:rPr sz="2600" b="1" dirty="0">
                <a:solidFill>
                  <a:srgbClr val="18304C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18304C"/>
                </a:solidFill>
                <a:latin typeface="Cambria"/>
              </a:rPr>
              <a:t>dijelove</a:t>
            </a:r>
            <a:r>
              <a:rPr sz="2600" b="1" dirty="0">
                <a:solidFill>
                  <a:srgbClr val="18304C"/>
                </a:solidFill>
                <a:latin typeface="Cambria"/>
              </a:rPr>
              <a:t> </a:t>
            </a:r>
            <a:r>
              <a:rPr sz="2600" b="1" dirty="0" err="1">
                <a:solidFill>
                  <a:srgbClr val="18304C"/>
                </a:solidFill>
                <a:latin typeface="Cambria"/>
              </a:rPr>
              <a:t>rješenja</a:t>
            </a:r>
            <a:r>
              <a:rPr sz="2600" b="1" dirty="0">
                <a:solidFill>
                  <a:srgbClr val="18304C"/>
                </a:solidFill>
                <a:latin typeface="Cambria"/>
              </a:rPr>
              <a:t> </a:t>
            </a:r>
            <a:r>
              <a:rPr lang="hr-HR" sz="2600" b="1" dirty="0" smtClean="0">
                <a:solidFill>
                  <a:srgbClr val="18304C"/>
                </a:solidFill>
                <a:latin typeface="Cambria"/>
              </a:rPr>
              <a:t>-</a:t>
            </a:r>
            <a:r>
              <a:rPr sz="2600" b="1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2600" b="1" dirty="0" err="1" smtClean="0">
                <a:solidFill>
                  <a:srgbClr val="18304C"/>
                </a:solidFill>
                <a:latin typeface="Cambria"/>
              </a:rPr>
              <a:t>treba</a:t>
            </a:r>
            <a:r>
              <a:rPr sz="2600" b="1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lang="hr-HR" sz="2600" b="1" dirty="0" smtClean="0">
                <a:solidFill>
                  <a:srgbClr val="18304C"/>
                </a:solidFill>
                <a:latin typeface="Cambria"/>
              </a:rPr>
              <a:t>ih sistemski </a:t>
            </a:r>
            <a:r>
              <a:rPr sz="2600" b="1" dirty="0" err="1" smtClean="0">
                <a:solidFill>
                  <a:srgbClr val="18304C"/>
                </a:solidFill>
                <a:latin typeface="Cambria"/>
              </a:rPr>
              <a:t>povezati</a:t>
            </a:r>
            <a:endParaRPr sz="2600" b="1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2960" y="1111794"/>
            <a:ext cx="10378440" cy="54784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dirty="0" err="1">
                <a:solidFill>
                  <a:srgbClr val="18304C"/>
                </a:solidFill>
                <a:latin typeface="Cambria"/>
              </a:rPr>
              <a:t>Poslodavci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,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osiguravatelji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, </a:t>
            </a:r>
            <a:r>
              <a:rPr lang="hr-HR" sz="1600" b="1" i="0" dirty="0" smtClean="0">
                <a:solidFill>
                  <a:srgbClr val="18304C"/>
                </a:solidFill>
                <a:latin typeface="Cambria"/>
              </a:rPr>
              <a:t>PENZIONA POTREBA GRAĐANA </a:t>
            </a:r>
            <a:r>
              <a:rPr sz="1600" b="0" i="0" dirty="0" err="1" smtClean="0">
                <a:solidFill>
                  <a:srgbClr val="18304C"/>
                </a:solidFill>
                <a:latin typeface="Cambria"/>
              </a:rPr>
              <a:t>i</a:t>
            </a:r>
            <a:r>
              <a:rPr sz="1600" b="0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potreba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države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za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kapitalom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postoje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 smtClean="0">
                <a:solidFill>
                  <a:srgbClr val="18304C"/>
                </a:solidFill>
                <a:latin typeface="Cambria"/>
              </a:rPr>
              <a:t>odvojeno</a:t>
            </a:r>
            <a:r>
              <a:rPr lang="hr-HR" sz="1600" b="0" i="0" dirty="0" smtClean="0">
                <a:solidFill>
                  <a:srgbClr val="18304C"/>
                </a:solidFill>
                <a:latin typeface="Cambria"/>
              </a:rPr>
              <a:t> -</a:t>
            </a:r>
            <a:r>
              <a:rPr sz="1600" b="0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model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ih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povezuje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u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interesu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građanina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98331" y="1745282"/>
            <a:ext cx="3703320" cy="520000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BF9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18304C"/>
                </a:solidFill>
                <a:latin typeface="Cambria"/>
              </a:rPr>
              <a:t>NEOPOREZIVA PENZIONA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18304C"/>
                </a:solidFill>
                <a:latin typeface="Cambria"/>
              </a:rPr>
              <a:t>UPLATA POSLODAVCA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0869" y="2337559"/>
            <a:ext cx="2176272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BF9000"/>
                </a:solidFill>
                <a:latin typeface="Cambria"/>
              </a:rPr>
              <a:t>GRAĐANIN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30869" y="2633472"/>
            <a:ext cx="2176272" cy="1359466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 err="1">
                <a:solidFill>
                  <a:srgbClr val="18304C"/>
                </a:solidFill>
                <a:latin typeface="Cambria"/>
              </a:rPr>
              <a:t>D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odatna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penziona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imovina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i="0" dirty="0" smtClean="0">
                <a:solidFill>
                  <a:srgbClr val="18304C"/>
                </a:solidFill>
                <a:latin typeface="Cambria"/>
              </a:rPr>
              <a:t>R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iziko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zaštita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 err="1">
                <a:solidFill>
                  <a:srgbClr val="18304C"/>
                </a:solidFill>
                <a:latin typeface="Cambria"/>
              </a:rPr>
              <a:t>D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odatni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prihod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u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starosti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54029" y="2337559"/>
            <a:ext cx="2176272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BF9000"/>
                </a:solidFill>
                <a:latin typeface="Cambria"/>
              </a:rPr>
              <a:t>POSLODAVAC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54029" y="2633472"/>
            <a:ext cx="2176272" cy="1359466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 err="1">
                <a:solidFill>
                  <a:srgbClr val="18304C"/>
                </a:solidFill>
                <a:latin typeface="Cambria"/>
              </a:rPr>
              <a:t>V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eća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neto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vrijednost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benefita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i="0" dirty="0" smtClean="0">
                <a:solidFill>
                  <a:srgbClr val="18304C"/>
                </a:solidFill>
                <a:latin typeface="Cambria"/>
              </a:rPr>
              <a:t>P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redvidiv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trošak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77189" y="2337559"/>
            <a:ext cx="2176272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BF9000"/>
                </a:solidFill>
                <a:latin typeface="Cambria"/>
              </a:rPr>
              <a:t>OSIGURAVATELJ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977189" y="2633472"/>
            <a:ext cx="2176272" cy="1359466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i="0" dirty="0" smtClean="0">
                <a:solidFill>
                  <a:srgbClr val="18304C"/>
                </a:solidFill>
                <a:latin typeface="Cambria"/>
              </a:rPr>
              <a:t>D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ugoročni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životni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portfelj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18304C"/>
                </a:solidFill>
                <a:latin typeface="Cambria"/>
              </a:rPr>
              <a:t>MROŽ + ALM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 err="1">
                <a:solidFill>
                  <a:srgbClr val="18304C"/>
                </a:solidFill>
                <a:latin typeface="Cambria"/>
              </a:rPr>
              <a:t>S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tabilniji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horizont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ulaganja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00349" y="2337559"/>
            <a:ext cx="2176272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BF9000"/>
                </a:solidFill>
                <a:latin typeface="Cambria"/>
              </a:rPr>
              <a:t>EKONOMIJA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400349" y="2633472"/>
            <a:ext cx="2176272" cy="1359466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 err="1">
                <a:solidFill>
                  <a:srgbClr val="18304C"/>
                </a:solidFill>
                <a:latin typeface="Cambria"/>
              </a:rPr>
              <a:t>I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nstitucionalna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dugoročna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štednja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i="0" dirty="0" smtClean="0">
                <a:solidFill>
                  <a:srgbClr val="18304C"/>
                </a:solidFill>
                <a:latin typeface="Cambria"/>
              </a:rPr>
              <a:t>D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omaći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kapital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>
                <a:solidFill>
                  <a:srgbClr val="18304C"/>
                </a:solidFill>
                <a:latin typeface="Cambria"/>
              </a:rPr>
              <a:t>N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ova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investitorska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baza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130869" y="4414368"/>
            <a:ext cx="9445752" cy="727931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F9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18304C"/>
                </a:solidFill>
                <a:latin typeface="Cambria"/>
              </a:rPr>
              <a:t>Jedna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institucionalno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usmjerena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uplata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istovremeno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štiti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građanina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,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gradi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njegovu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penzionu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imovinu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i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stvara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domaću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dugoročnu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štednju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29701" y="5404949"/>
            <a:ext cx="9646920" cy="60939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1E1E1E"/>
                </a:solidFill>
                <a:latin typeface="Cambria"/>
              </a:rPr>
              <a:t>Bez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direktnog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budžetskog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transfera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,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ali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uz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fiskalni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trošak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poreskog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izuzeća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.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Zato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model mora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biti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aktuarski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,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fiskalno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i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regulatorno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 </a:t>
            </a:r>
            <a:r>
              <a:rPr b="1" i="0" dirty="0" err="1">
                <a:solidFill>
                  <a:srgbClr val="1E1E1E"/>
                </a:solidFill>
                <a:latin typeface="Cambria"/>
              </a:rPr>
              <a:t>kalibriran</a:t>
            </a:r>
            <a:r>
              <a:rPr b="1" i="0" dirty="0">
                <a:solidFill>
                  <a:srgbClr val="1E1E1E"/>
                </a:solidFill>
                <a:latin typeface="Cambri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7333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7240" y="402336"/>
            <a:ext cx="10012680" cy="13716"/>
          </a:xfrm>
          <a:prstGeom prst="rect">
            <a:avLst/>
          </a:prstGeom>
          <a:solidFill>
            <a:srgbClr val="C69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8368" y="6483096"/>
            <a:ext cx="10698480" cy="1908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dirty="0" err="1">
                <a:solidFill>
                  <a:srgbClr val="646464"/>
                </a:solidFill>
                <a:latin typeface="Cambria"/>
              </a:rPr>
              <a:t>mehanizam</a:t>
            </a:r>
            <a:r>
              <a:rPr sz="1000" dirty="0">
                <a:solidFill>
                  <a:srgbClr val="646464"/>
                </a:solidFill>
                <a:latin typeface="Cambria"/>
              </a:rPr>
              <a:t> </a:t>
            </a:r>
            <a:r>
              <a:rPr sz="1000" dirty="0" err="1">
                <a:solidFill>
                  <a:srgbClr val="646464"/>
                </a:solidFill>
                <a:latin typeface="Cambria"/>
              </a:rPr>
              <a:t>modela</a:t>
            </a:r>
            <a:endParaRPr sz="1000" dirty="0">
              <a:solidFill>
                <a:srgbClr val="646464"/>
              </a:solidFill>
              <a:latin typeface="Cambri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0"/>
            <a:ext cx="10442448" cy="530352"/>
          </a:xfrm>
          <a:prstGeom prst="rect">
            <a:avLst/>
          </a:prstGeom>
          <a:solidFill>
            <a:srgbClr val="0A2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512064"/>
            <a:ext cx="10442448" cy="45720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23760" y="0"/>
            <a:ext cx="54864" cy="530352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9808" y="146304"/>
            <a:ext cx="2331720" cy="307777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DANI OSIGURANJA U BiH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61488" y="146304"/>
            <a:ext cx="694944" cy="307777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1" dirty="0">
                <a:solidFill>
                  <a:srgbClr val="3F7F3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60920" y="146304"/>
            <a:ext cx="2971800" cy="307777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Cambria"/>
              </a:rPr>
              <a:t>MEHANIZAM MODELA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3304" y="0"/>
            <a:ext cx="1755648" cy="730187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17336"/>
            <a:ext cx="932688" cy="740664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932688" y="6446520"/>
            <a:ext cx="10442448" cy="9144"/>
          </a:xfrm>
          <a:prstGeom prst="rect">
            <a:avLst/>
          </a:prstGeom>
          <a:solidFill>
            <a:srgbClr val="B4BA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30936" y="832104"/>
            <a:ext cx="54864" cy="566928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68680" y="548640"/>
            <a:ext cx="10561320" cy="455509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dirty="0" err="1" smtClean="0">
                <a:solidFill>
                  <a:srgbClr val="18304C"/>
                </a:solidFill>
                <a:latin typeface="Cambria"/>
              </a:rPr>
              <a:t>Kako</a:t>
            </a:r>
            <a:r>
              <a:rPr sz="2600" b="1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2600" b="1" dirty="0" err="1" smtClean="0">
                <a:solidFill>
                  <a:srgbClr val="18304C"/>
                </a:solidFill>
                <a:latin typeface="Cambria"/>
              </a:rPr>
              <a:t>penziona</a:t>
            </a:r>
            <a:r>
              <a:rPr sz="2600" b="1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2600" b="1" dirty="0" err="1" smtClean="0">
                <a:solidFill>
                  <a:srgbClr val="18304C"/>
                </a:solidFill>
                <a:latin typeface="Cambria"/>
              </a:rPr>
              <a:t>štednja</a:t>
            </a:r>
            <a:r>
              <a:rPr sz="2600" b="1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2600" b="1" dirty="0" err="1" smtClean="0">
                <a:solidFill>
                  <a:srgbClr val="18304C"/>
                </a:solidFill>
                <a:latin typeface="Cambria"/>
              </a:rPr>
              <a:t>postaje</a:t>
            </a:r>
            <a:r>
              <a:rPr sz="2600" b="1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2600" b="1" dirty="0" err="1" smtClean="0">
                <a:solidFill>
                  <a:srgbClr val="18304C"/>
                </a:solidFill>
                <a:latin typeface="Cambria"/>
              </a:rPr>
              <a:t>domaći</a:t>
            </a:r>
            <a:r>
              <a:rPr sz="2600" b="1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2600" b="1" dirty="0" err="1" smtClean="0">
                <a:solidFill>
                  <a:srgbClr val="18304C"/>
                </a:solidFill>
                <a:latin typeface="Cambria"/>
              </a:rPr>
              <a:t>kapital</a:t>
            </a:r>
            <a:r>
              <a:rPr sz="2600" b="1" dirty="0" smtClean="0">
                <a:solidFill>
                  <a:srgbClr val="18304C"/>
                </a:solidFill>
                <a:latin typeface="Cambria"/>
              </a:rPr>
              <a:t>?</a:t>
            </a:r>
            <a:endParaRPr sz="2600" b="1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68680" y="1071946"/>
            <a:ext cx="10378440" cy="54784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dirty="0" err="1">
                <a:solidFill>
                  <a:srgbClr val="18304C"/>
                </a:solidFill>
                <a:latin typeface="Cambria"/>
              </a:rPr>
              <a:t>Poslodavačka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penziona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uplata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,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životno-penziona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polica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, MROŽ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i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zatvorena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obveznica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FBiH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čine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zatvoren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domaći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finansijski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0" i="0" dirty="0" err="1">
                <a:solidFill>
                  <a:srgbClr val="18304C"/>
                </a:solidFill>
                <a:latin typeface="Cambria"/>
              </a:rPr>
              <a:t>krug</a:t>
            </a:r>
            <a:r>
              <a:rPr sz="1600" b="0" i="0" dirty="0">
                <a:solidFill>
                  <a:srgbClr val="18304C"/>
                </a:solidFill>
                <a:latin typeface="Cambria"/>
              </a:rPr>
              <a:t>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35687" y="2120436"/>
            <a:ext cx="201168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BF9000"/>
                </a:solidFill>
                <a:latin typeface="Cambria"/>
              </a:rPr>
              <a:t>→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794255" y="2120436"/>
            <a:ext cx="201168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BF9000"/>
                </a:solidFill>
                <a:latin typeface="Cambria"/>
              </a:rPr>
              <a:t>→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052823" y="2120436"/>
            <a:ext cx="201168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BF9000"/>
                </a:solidFill>
                <a:latin typeface="Cambria"/>
              </a:rPr>
              <a:t>→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11391" y="2120436"/>
            <a:ext cx="201168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BF9000"/>
                </a:solidFill>
                <a:latin typeface="Cambria"/>
              </a:rPr>
              <a:t>→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25759" y="1789425"/>
            <a:ext cx="1664208" cy="868680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POSLODAVAC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penziona uplata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874015" y="1789425"/>
            <a:ext cx="1874519" cy="868680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ŽIVOTNO-PENZIONA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POLICA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individualno pravo + zaštita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132583" y="1789425"/>
            <a:ext cx="1874519" cy="868680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MROŽ / PENZIONA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IMOVINA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dugoročna akumulacija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391151" y="1789425"/>
            <a:ext cx="1874519" cy="868680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ZATVORENA OBVEZNICA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FBiH 3,33%*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9649718" y="1789425"/>
            <a:ext cx="1508760" cy="868680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FBiH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304C"/>
                </a:solidFill>
                <a:latin typeface="Cambria"/>
              </a:rPr>
              <a:t>dugoročni domaći kapital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097280" y="2788920"/>
            <a:ext cx="9372600" cy="5029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F9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600" b="1" i="0" dirty="0" smtClean="0">
                <a:solidFill>
                  <a:srgbClr val="18304C"/>
                </a:solidFill>
                <a:latin typeface="Cambria"/>
              </a:rPr>
              <a:t>K</a:t>
            </a:r>
            <a:r>
              <a:rPr sz="1600" b="1" i="0" dirty="0" smtClean="0">
                <a:solidFill>
                  <a:srgbClr val="18304C"/>
                </a:solidFill>
                <a:latin typeface="Cambria"/>
              </a:rPr>
              <a:t>upon</a:t>
            </a:r>
            <a:r>
              <a:rPr lang="hr-HR" sz="1600" b="1" i="0" dirty="0" smtClean="0">
                <a:solidFill>
                  <a:srgbClr val="18304C"/>
                </a:solidFill>
                <a:latin typeface="Cambria"/>
              </a:rPr>
              <a:t>/prinos</a:t>
            </a:r>
            <a:r>
              <a:rPr sz="16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3,33% +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glavnica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 → 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penziona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imovina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građana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 → 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budući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dodatni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prihod</a:t>
            </a:r>
            <a:endParaRPr sz="1600" b="1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960120" y="3611880"/>
            <a:ext cx="4251960" cy="804672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0D2D4B"/>
                </a:solidFill>
                <a:latin typeface="Cambria"/>
              </a:rPr>
              <a:t>DANAŠNJI REPER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0D2D4B"/>
                </a:solidFill>
                <a:latin typeface="Cambria"/>
              </a:rPr>
              <a:t>euroobveznica</a:t>
            </a:r>
            <a:r>
              <a:rPr sz="1600" b="1" i="0" dirty="0">
                <a:solidFill>
                  <a:srgbClr val="0D2D4B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0D2D4B"/>
                </a:solidFill>
                <a:latin typeface="Cambria"/>
              </a:rPr>
              <a:t>FBiH</a:t>
            </a:r>
            <a:r>
              <a:rPr sz="1600" b="1" i="0" dirty="0">
                <a:solidFill>
                  <a:srgbClr val="0D2D4B"/>
                </a:solidFill>
                <a:latin typeface="Cambria"/>
              </a:rPr>
              <a:t> 2026.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0D2D4B"/>
                </a:solidFill>
                <a:latin typeface="Cambria"/>
              </a:rPr>
              <a:t>800 mil. EUR | 5,00%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486400" y="3611880"/>
            <a:ext cx="4526280" cy="804672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D2D4B"/>
                </a:solidFill>
                <a:latin typeface="Cambria"/>
              </a:rPr>
              <a:t>PREDLOŽENI MODEL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D2D4B"/>
                </a:solidFill>
                <a:latin typeface="Cambria"/>
              </a:rPr>
              <a:t>zatvorena domaća obveznica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D2D4B"/>
                </a:solidFill>
                <a:latin typeface="Cambria"/>
              </a:rPr>
              <a:t>3,33%*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68680" y="4709160"/>
            <a:ext cx="9784080" cy="56692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F9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18304C"/>
                </a:solidFill>
                <a:latin typeface="Cambria"/>
              </a:rPr>
              <a:t>Individualna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štednja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postaje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institucionalni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kapital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,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ali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ekonomska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korist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ulaganja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ostaje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vezana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za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buduću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penzionu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imovinu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građana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60120" y="5401846"/>
            <a:ext cx="9601200" cy="393954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100" dirty="0">
                <a:solidFill>
                  <a:srgbClr val="1E1E1E"/>
                </a:solidFill>
                <a:latin typeface="Cambria"/>
              </a:rPr>
              <a:t>Napomena: 3,33% je reformska pretpostavka zatvorene obveznice, a ne tržišno utvrđena stopa buduće emisije. Ulaganja moraju biti usklađena s principima Solvency II, posebno članovima 132 i 133.</a:t>
            </a:r>
            <a:endParaRPr lang="hr-HR" sz="1100" dirty="0" smtClean="0">
              <a:solidFill>
                <a:srgbClr val="1E1E1E"/>
              </a:solidFill>
              <a:latin typeface="Cambri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25880" y="5985350"/>
            <a:ext cx="8046720" cy="19082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0" i="1" dirty="0" err="1">
                <a:solidFill>
                  <a:srgbClr val="6E6E6E"/>
                </a:solidFill>
                <a:latin typeface="Cambria"/>
              </a:rPr>
              <a:t>Izvori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: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Vlada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FBiH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,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euroobveznica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2026.;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autorski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prikaz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modela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zatvorene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obveznice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i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MROŽ.</a:t>
            </a:r>
          </a:p>
        </p:txBody>
      </p:sp>
    </p:spTree>
    <p:extLst>
      <p:ext uri="{BB962C8B-B14F-4D97-AF65-F5344CB8AC3E}">
        <p14:creationId xmlns:p14="http://schemas.microsoft.com/office/powerpoint/2010/main" xmlns="" val="300841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7240" y="402336"/>
            <a:ext cx="10012680" cy="13716"/>
          </a:xfrm>
          <a:prstGeom prst="rect">
            <a:avLst/>
          </a:prstGeom>
          <a:solidFill>
            <a:srgbClr val="C69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368" y="6483096"/>
            <a:ext cx="10698480" cy="1908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dirty="0" err="1">
                <a:solidFill>
                  <a:srgbClr val="646464"/>
                </a:solidFill>
                <a:latin typeface="Cambria"/>
              </a:rPr>
              <a:t>rezultat</a:t>
            </a:r>
            <a:r>
              <a:rPr sz="1000" dirty="0">
                <a:solidFill>
                  <a:srgbClr val="646464"/>
                </a:solidFill>
                <a:latin typeface="Cambria"/>
              </a:rPr>
              <a:t> </a:t>
            </a:r>
            <a:r>
              <a:rPr sz="1000" dirty="0" err="1">
                <a:solidFill>
                  <a:srgbClr val="646464"/>
                </a:solidFill>
                <a:latin typeface="Cambria"/>
              </a:rPr>
              <a:t>modela</a:t>
            </a:r>
            <a:endParaRPr sz="1000" dirty="0">
              <a:solidFill>
                <a:srgbClr val="646464"/>
              </a:solidFill>
              <a:latin typeface="Cambri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0442448" cy="530352"/>
          </a:xfrm>
          <a:prstGeom prst="rect">
            <a:avLst/>
          </a:prstGeom>
          <a:solidFill>
            <a:srgbClr val="0A2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512064"/>
            <a:ext cx="10442448" cy="45720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223760" y="0"/>
            <a:ext cx="54864" cy="530352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9808" y="146304"/>
            <a:ext cx="2331720" cy="29238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DANI OSIGURANJA U BiH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1488" y="146304"/>
            <a:ext cx="548640" cy="47705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3F7F3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60920" y="146304"/>
            <a:ext cx="2971800" cy="22929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dirty="0">
                <a:solidFill>
                  <a:srgbClr val="FFFFFF"/>
                </a:solidFill>
                <a:latin typeface="Cambria"/>
              </a:rPr>
              <a:t>REZULTAT MODELA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3304" y="0"/>
            <a:ext cx="1755648" cy="859536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17336"/>
            <a:ext cx="932688" cy="740664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932688" y="6446520"/>
            <a:ext cx="10442448" cy="9144"/>
          </a:xfrm>
          <a:prstGeom prst="rect">
            <a:avLst/>
          </a:prstGeom>
          <a:solidFill>
            <a:srgbClr val="B4BA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30936" y="832104"/>
            <a:ext cx="54864" cy="566928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2960" y="659213"/>
            <a:ext cx="10561320" cy="455509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2600" b="1" dirty="0">
                <a:solidFill>
                  <a:srgbClr val="18304C"/>
                </a:solidFill>
                <a:latin typeface="Cambria"/>
              </a:rPr>
              <a:t>Od individualne penzione štednje do domaće investitorske baze</a:t>
            </a:r>
            <a:endParaRPr sz="2600" b="1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8680" y="1129350"/>
            <a:ext cx="10378440" cy="301621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600" dirty="0">
                <a:solidFill>
                  <a:srgbClr val="18304C"/>
                </a:solidFill>
                <a:latin typeface="Cambria"/>
              </a:rPr>
              <a:t>Ilustrativni reformski scenario pokazuje red veličine kapitala koji može nastati kroz dugoročnu, redovnu LIFE uplatu.</a:t>
            </a:r>
            <a:endParaRPr sz="1600" b="0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68680" y="1633620"/>
            <a:ext cx="3520440" cy="486287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dirty="0" smtClean="0">
                <a:solidFill>
                  <a:srgbClr val="18304C"/>
                </a:solidFill>
                <a:latin typeface="Cambria"/>
              </a:rPr>
              <a:t>≈</a:t>
            </a:r>
            <a:r>
              <a:rPr lang="hr-HR" sz="2800" b="1" i="0" dirty="0" smtClean="0">
                <a:solidFill>
                  <a:srgbClr val="18304C"/>
                </a:solidFill>
                <a:latin typeface="Cambria"/>
              </a:rPr>
              <a:t> 4,3</a:t>
            </a:r>
            <a:r>
              <a:rPr sz="28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2800" b="1" i="0" dirty="0" err="1">
                <a:solidFill>
                  <a:srgbClr val="18304C"/>
                </a:solidFill>
                <a:latin typeface="Cambria"/>
              </a:rPr>
              <a:t>mlrd</a:t>
            </a:r>
            <a:r>
              <a:rPr sz="2800" b="1" i="0" dirty="0">
                <a:solidFill>
                  <a:srgbClr val="18304C"/>
                </a:solidFill>
                <a:latin typeface="Cambria"/>
              </a:rPr>
              <a:t>. KM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" y="2142339"/>
            <a:ext cx="3520440" cy="54784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l-PL" sz="1600" dirty="0">
                <a:solidFill>
                  <a:srgbClr val="18304C"/>
                </a:solidFill>
                <a:latin typeface="Cambria"/>
              </a:rPr>
              <a:t>kumulativnih uplata u desetogodišnjem scenariju</a:t>
            </a:r>
            <a:endParaRPr sz="1600" b="0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709160" y="1575012"/>
            <a:ext cx="5166360" cy="502920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 smtClean="0">
                <a:solidFill>
                  <a:srgbClr val="18304C"/>
                </a:solidFill>
                <a:latin typeface="Cambria"/>
              </a:rPr>
              <a:t>≈</a:t>
            </a:r>
            <a:r>
              <a:rPr lang="hr-HR" sz="1600" b="1" i="0" dirty="0" smtClean="0">
                <a:solidFill>
                  <a:srgbClr val="18304C"/>
                </a:solidFill>
                <a:latin typeface="Cambria"/>
              </a:rPr>
              <a:t>251</a:t>
            </a:r>
            <a:r>
              <a:rPr sz="16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mil. KM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18304C"/>
                </a:solidFill>
                <a:latin typeface="Cambria"/>
              </a:rPr>
              <a:t>godišnji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tok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u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početnoj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 smtClean="0">
                <a:solidFill>
                  <a:srgbClr val="18304C"/>
                </a:solidFill>
                <a:latin typeface="Cambria"/>
              </a:rPr>
              <a:t>godini</a:t>
            </a:r>
            <a:r>
              <a:rPr lang="hr-HR" sz="1600" b="1" i="0" dirty="0" smtClean="0">
                <a:solidFill>
                  <a:srgbClr val="18304C"/>
                </a:solidFill>
                <a:latin typeface="Cambria"/>
              </a:rPr>
              <a:t> 25% obuhvata</a:t>
            </a:r>
            <a:endParaRPr sz="1600" b="1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709160" y="2196803"/>
            <a:ext cx="5166360" cy="502920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 smtClean="0">
                <a:solidFill>
                  <a:srgbClr val="18304C"/>
                </a:solidFill>
                <a:latin typeface="Cambria"/>
              </a:rPr>
              <a:t>≈</a:t>
            </a:r>
            <a:r>
              <a:rPr lang="hr-HR" sz="1600" b="1" i="0" dirty="0" smtClean="0">
                <a:solidFill>
                  <a:srgbClr val="18304C"/>
                </a:solidFill>
                <a:latin typeface="Cambria"/>
              </a:rPr>
              <a:t> 503 mil. </a:t>
            </a:r>
            <a:r>
              <a:rPr sz="1600" b="1" i="0" dirty="0" smtClean="0">
                <a:solidFill>
                  <a:srgbClr val="18304C"/>
                </a:solidFill>
                <a:latin typeface="Cambria"/>
              </a:rPr>
              <a:t>KM</a:t>
            </a:r>
            <a:endParaRPr sz="16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600" b="1" dirty="0">
                <a:solidFill>
                  <a:srgbClr val="18304C"/>
                </a:solidFill>
                <a:latin typeface="Cambria"/>
              </a:rPr>
              <a:t>godišnji tok nakon širenja obuhvata na 50%</a:t>
            </a:r>
            <a:endParaRPr sz="1600" b="1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709160" y="2818596"/>
            <a:ext cx="5166360" cy="502920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 smtClean="0">
                <a:solidFill>
                  <a:srgbClr val="18304C"/>
                </a:solidFill>
                <a:latin typeface="Cambria"/>
              </a:rPr>
              <a:t>≈</a:t>
            </a:r>
            <a:r>
              <a:rPr lang="hr-HR" sz="1600" b="1" i="0" dirty="0" smtClean="0">
                <a:solidFill>
                  <a:srgbClr val="18304C"/>
                </a:solidFill>
                <a:latin typeface="Cambria"/>
              </a:rPr>
              <a:t>4</a:t>
            </a:r>
            <a:r>
              <a:rPr sz="1600" b="1" i="0" dirty="0" smtClean="0">
                <a:solidFill>
                  <a:srgbClr val="18304C"/>
                </a:solidFill>
                <a:latin typeface="Cambria"/>
              </a:rPr>
              <a:t>,</a:t>
            </a:r>
            <a:r>
              <a:rPr lang="hr-HR" sz="1600" b="1" i="0" dirty="0" smtClean="0">
                <a:solidFill>
                  <a:srgbClr val="18304C"/>
                </a:solidFill>
                <a:latin typeface="Cambria"/>
              </a:rPr>
              <a:t>3</a:t>
            </a:r>
            <a:r>
              <a:rPr sz="16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mlrd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. KM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18304C"/>
                </a:solidFill>
                <a:latin typeface="Cambria"/>
              </a:rPr>
              <a:t>kumulativne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uplate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kroz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deset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godina</a:t>
            </a:r>
            <a:endParaRPr sz="1600" b="1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60120" y="3462832"/>
            <a:ext cx="4526280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BF9000"/>
                </a:solidFill>
                <a:latin typeface="Cambria"/>
              </a:rPr>
              <a:t>BEZ DRUGOG OSLONCA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15000" y="3462832"/>
            <a:ext cx="4526280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BF9000"/>
                </a:solidFill>
                <a:latin typeface="Cambria"/>
              </a:rPr>
              <a:t>SA MODELOM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60120" y="3749039"/>
            <a:ext cx="4526280" cy="960120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18304C"/>
                </a:solidFill>
                <a:latin typeface="Cambria"/>
              </a:rPr>
              <a:t>PAYG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ostaje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gotovo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jedini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sistemski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prihod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u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starosti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>
                <a:solidFill>
                  <a:srgbClr val="18304C"/>
                </a:solidFill>
                <a:latin typeface="Cambria"/>
              </a:rPr>
              <a:t>D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ugoročna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domaća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štednja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ostaje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ograničena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>
                <a:solidFill>
                  <a:srgbClr val="18304C"/>
                </a:solidFill>
                <a:latin typeface="Cambria"/>
              </a:rPr>
              <a:t>D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ržava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kapital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traži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na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tržištu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i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izvana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812970" y="3749039"/>
            <a:ext cx="4782879" cy="960120"/>
          </a:xfrm>
          <a:prstGeom prst="roundRect">
            <a:avLst/>
          </a:prstGeom>
          <a:solidFill>
            <a:srgbClr val="F5F7FA"/>
          </a:solidFill>
          <a:ln w="13970">
            <a:solidFill>
              <a:srgbClr val="E6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>
                <a:solidFill>
                  <a:srgbClr val="18304C"/>
                </a:solidFill>
                <a:latin typeface="Cambria"/>
              </a:rPr>
              <a:t>G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rađanin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gradi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dodatnu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individualnu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imovinu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dirty="0" err="1">
                <a:solidFill>
                  <a:srgbClr val="18304C"/>
                </a:solidFill>
                <a:latin typeface="Cambria"/>
              </a:rPr>
              <a:t>N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astaje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velika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institucionalna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štednja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b="1" i="0" dirty="0" smtClean="0">
                <a:solidFill>
                  <a:srgbClr val="18304C"/>
                </a:solidFill>
                <a:latin typeface="Cambria"/>
              </a:rPr>
              <a:t>D</a:t>
            </a:r>
            <a:r>
              <a:rPr sz="1400" b="1" i="0" dirty="0" err="1" smtClean="0">
                <a:solidFill>
                  <a:srgbClr val="18304C"/>
                </a:solidFill>
                <a:latin typeface="Cambria"/>
              </a:rPr>
              <a:t>ržava</a:t>
            </a:r>
            <a:r>
              <a:rPr sz="1400" b="1" i="0" dirty="0" smtClean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dobija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novu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domaću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investitorsku</a:t>
            </a:r>
            <a:r>
              <a:rPr sz="14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400" b="1" i="0" dirty="0" err="1">
                <a:solidFill>
                  <a:srgbClr val="18304C"/>
                </a:solidFill>
                <a:latin typeface="Cambria"/>
              </a:rPr>
              <a:t>bazu</a:t>
            </a:r>
            <a:endParaRPr sz="1400" b="1" i="0" dirty="0">
              <a:solidFill>
                <a:srgbClr val="18304C"/>
              </a:solidFill>
              <a:latin typeface="Cambria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868680" y="4956048"/>
            <a:ext cx="9784080" cy="650584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F9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18304C"/>
                </a:solidFill>
                <a:latin typeface="Cambria"/>
              </a:rPr>
              <a:t>Model ne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zamjenjuje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PAYG.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Dodaje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mu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kapitalizirani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oslonac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i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individualnu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penzionu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štednju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pretvara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u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domaću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institucionalnu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bazu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 </a:t>
            </a:r>
            <a:r>
              <a:rPr sz="1600" b="1" i="0" dirty="0" err="1">
                <a:solidFill>
                  <a:srgbClr val="18304C"/>
                </a:solidFill>
                <a:latin typeface="Cambria"/>
              </a:rPr>
              <a:t>kapitala</a:t>
            </a:r>
            <a:r>
              <a:rPr sz="1600" b="1" i="0" dirty="0">
                <a:solidFill>
                  <a:srgbClr val="18304C"/>
                </a:solidFill>
                <a:latin typeface="Cambria"/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32688" y="5739038"/>
            <a:ext cx="9601200" cy="701731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Scenario je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kalibriran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ilustrativnom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početnom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uplatom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od 100 KM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mjesečno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;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rezultati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su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reformski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red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veličine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i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zahtijevaju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aktuarsku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,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fiskalnu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,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poresku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i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prudencijalnu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 </a:t>
            </a:r>
            <a:r>
              <a:rPr sz="1400" b="0" i="0" dirty="0" err="1" smtClean="0">
                <a:solidFill>
                  <a:srgbClr val="1E1E1E"/>
                </a:solidFill>
                <a:latin typeface="Cambria"/>
              </a:rPr>
              <a:t>validaciju</a:t>
            </a:r>
            <a:r>
              <a:rPr sz="1400" b="0" i="0" dirty="0" smtClean="0">
                <a:solidFill>
                  <a:srgbClr val="1E1E1E"/>
                </a:solidFill>
                <a:latin typeface="Cambria"/>
              </a:rPr>
              <a:t>.</a:t>
            </a:r>
            <a:r>
              <a:rPr lang="hr-HR" sz="1400" dirty="0">
                <a:solidFill>
                  <a:srgbClr val="1E1E1E"/>
                </a:solidFill>
                <a:latin typeface="Cambria"/>
              </a:rPr>
              <a:t> </a:t>
            </a:r>
            <a:endParaRPr lang="hr-HR" sz="1400" dirty="0" smtClean="0">
              <a:solidFill>
                <a:srgbClr val="1E1E1E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1400" dirty="0" smtClean="0">
                <a:solidFill>
                  <a:srgbClr val="1E1E1E"/>
                </a:solidFill>
                <a:latin typeface="Cambria"/>
              </a:rPr>
              <a:t>Ilustrativni </a:t>
            </a:r>
            <a:r>
              <a:rPr lang="hr-HR" sz="1400" dirty="0">
                <a:solidFill>
                  <a:srgbClr val="1E1E1E"/>
                </a:solidFill>
                <a:latin typeface="Cambria"/>
              </a:rPr>
              <a:t>scenario: 100 KM mjesečno; 25% obuhvata u prve tri godine, zatim 50%; bez prinosa i indeksacije.</a:t>
            </a:r>
            <a:endParaRPr sz="1400" b="0" i="0" dirty="0">
              <a:solidFill>
                <a:srgbClr val="1E1E1E"/>
              </a:solidFill>
              <a:latin typeface="Cambri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98096" y="6615502"/>
            <a:ext cx="8046720" cy="19082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0" i="1" dirty="0" err="1">
                <a:solidFill>
                  <a:srgbClr val="6E6E6E"/>
                </a:solidFill>
                <a:latin typeface="Cambria"/>
              </a:rPr>
              <a:t>Izvori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: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autorski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master-model 2026–2035; PU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FBiH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;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Vlada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FBiH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;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obrada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 </a:t>
            </a:r>
            <a:r>
              <a:rPr sz="1000" b="0" i="1" dirty="0" err="1">
                <a:solidFill>
                  <a:srgbClr val="6E6E6E"/>
                </a:solidFill>
                <a:latin typeface="Cambria"/>
              </a:rPr>
              <a:t>autora</a:t>
            </a:r>
            <a:r>
              <a:rPr sz="1000" b="0" i="1" dirty="0">
                <a:solidFill>
                  <a:srgbClr val="6E6E6E"/>
                </a:solidFill>
                <a:latin typeface="Cambri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86128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D843C7B-0522-44FE-A9BC-DA6C7406C7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E1C8026-63D2-489A-95FE-498BC10EF20C}"/>
              </a:ext>
            </a:extLst>
          </p:cNvPr>
          <p:cNvSpPr>
            <a:spLocks noGrp="1"/>
          </p:cNvSpPr>
          <p:nvPr/>
        </p:nvSpPr>
        <p:spPr>
          <a:xfrm>
            <a:off x="914400" y="914400"/>
            <a:ext cx="9326880" cy="320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463D7E8-3ACF-4657-A37B-AC138433046D}"/>
              </a:ext>
            </a:extLst>
          </p:cNvPr>
          <p:cNvSpPr>
            <a:spLocks noGrp="1"/>
          </p:cNvSpPr>
          <p:nvPr/>
        </p:nvSpPr>
        <p:spPr>
          <a:xfrm>
            <a:off x="1194317" y="1804086"/>
            <a:ext cx="9461241" cy="299158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2400" b="1" dirty="0" smtClean="0">
                <a:solidFill>
                  <a:srgbClr val="18304C"/>
                </a:solidFill>
                <a:latin typeface="Cambria"/>
              </a:rPr>
              <a:t>Kapital koji danas ne stvorimo kod kuće,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2400" b="1" dirty="0" smtClean="0">
                <a:solidFill>
                  <a:srgbClr val="18304C"/>
                </a:solidFill>
                <a:latin typeface="Cambria"/>
              </a:rPr>
              <a:t>sutra ćemo morati posuditi izvana,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hr-HR" sz="2400" b="1" dirty="0" smtClean="0">
                <a:solidFill>
                  <a:srgbClr val="18304C"/>
                </a:solidFill>
                <a:latin typeface="Cambria"/>
              </a:rPr>
              <a:t>... a sutra je već došlo...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hr-HR" sz="2400" b="1" dirty="0" smtClean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hr-HR" sz="2400" b="1" dirty="0" smtClean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hr-HR" sz="2400" b="1" dirty="0" smtClean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hr-HR" sz="2400" b="1" dirty="0" smtClean="0">
              <a:solidFill>
                <a:srgbClr val="18304C"/>
              </a:solidFill>
              <a:latin typeface="Cambria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400" dirty="0" smtClean="0">
                <a:solidFill>
                  <a:srgbClr val="307D33"/>
                </a:solidFill>
                <a:latin typeface="Cambria"/>
                <a:ea typeface="Cambria"/>
                <a:cs typeface="Cambria"/>
              </a:rPr>
              <a:t>HVALA NA PAŽNJI!</a:t>
            </a:r>
            <a:endParaRPr sz="2400" b="0" i="0" dirty="0">
              <a:solidFill>
                <a:srgbClr val="307D33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2967A0F-B483-4918-92E6-75C50D1670D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442448" cy="530352"/>
          </a:xfrm>
          <a:prstGeom prst="rect">
            <a:avLst/>
          </a:prstGeom>
          <a:solidFill>
            <a:srgbClr val="0A2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r>
              <a:rPr lang="hr-HR" dirty="0" smtClean="0"/>
              <a:t>                                                                                                                                                   </a:t>
            </a:r>
            <a:r>
              <a:rPr lang="hr-HR" sz="1200" dirty="0" smtClean="0">
                <a:latin typeface="Cambria" pitchFamily="18" charset="0"/>
                <a:ea typeface="Cambria" pitchFamily="18" charset="0"/>
              </a:rPr>
              <a:t>ZAVRŠNA PORUKA</a:t>
            </a:r>
            <a:endParaRPr sz="12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50C8485-963E-49F3-9EEC-35AC0568839C}"/>
              </a:ext>
            </a:extLst>
          </p:cNvPr>
          <p:cNvSpPr>
            <a:spLocks noGrp="1"/>
          </p:cNvSpPr>
          <p:nvPr/>
        </p:nvSpPr>
        <p:spPr>
          <a:xfrm>
            <a:off x="0" y="512064"/>
            <a:ext cx="10442448" cy="45720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0698E40-7ED0-4071-8C72-9412CD4589EA}"/>
              </a:ext>
            </a:extLst>
          </p:cNvPr>
          <p:cNvSpPr>
            <a:spLocks noGrp="1"/>
          </p:cNvSpPr>
          <p:nvPr/>
        </p:nvSpPr>
        <p:spPr>
          <a:xfrm>
            <a:off x="7223760" y="0"/>
            <a:ext cx="54864" cy="530352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CFBEC1F-D4F1-487E-952E-6F21BACAF846}"/>
              </a:ext>
            </a:extLst>
          </p:cNvPr>
          <p:cNvSpPr>
            <a:spLocks noGrp="1"/>
          </p:cNvSpPr>
          <p:nvPr/>
        </p:nvSpPr>
        <p:spPr>
          <a:xfrm>
            <a:off x="749808" y="146304"/>
            <a:ext cx="2331720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DANI OSIGURANJA U BiH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074F29B-416A-45E7-B7A3-166493438BED}"/>
              </a:ext>
            </a:extLst>
          </p:cNvPr>
          <p:cNvSpPr>
            <a:spLocks noGrp="1"/>
          </p:cNvSpPr>
          <p:nvPr/>
        </p:nvSpPr>
        <p:spPr>
          <a:xfrm>
            <a:off x="2761488" y="146304"/>
            <a:ext cx="548640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3F7F35"/>
                </a:solidFill>
                <a:latin typeface="Cambria"/>
                <a:ea typeface="Cambria"/>
                <a:cs typeface="Cambria"/>
              </a:rPr>
              <a:t>2026</a:t>
            </a:r>
          </a:p>
        </p:txBody>
      </p:sp>
      <p:pic>
        <p:nvPicPr>
          <p:cNvPr id="31" name="Picture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3304" y="0"/>
            <a:ext cx="1755648" cy="859536"/>
          </a:xfrm>
          <a:prstGeom prst="rect">
            <a:avLst/>
          </a:prstGeom>
        </p:spPr>
      </p:pic>
      <p:pic>
        <p:nvPicPr>
          <p:cNvPr id="32" name="Picture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089904"/>
            <a:ext cx="932688" cy="7461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70313BF-0E67-4EC6-BCDC-125DB85D3836}"/>
              </a:ext>
            </a:extLst>
          </p:cNvPr>
          <p:cNvSpPr>
            <a:spLocks noGrp="1"/>
          </p:cNvSpPr>
          <p:nvPr/>
        </p:nvSpPr>
        <p:spPr>
          <a:xfrm>
            <a:off x="932688" y="6446520"/>
            <a:ext cx="10442448" cy="9144"/>
          </a:xfrm>
          <a:prstGeom prst="rect">
            <a:avLst/>
          </a:prstGeom>
          <a:solidFill>
            <a:srgbClr val="B4BA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26051F22-F9BA-4250-9D25-B904B36AE93D}"/>
              </a:ext>
            </a:extLst>
          </p:cNvPr>
          <p:cNvSpPr>
            <a:spLocks noGrp="1"/>
          </p:cNvSpPr>
          <p:nvPr/>
        </p:nvSpPr>
        <p:spPr>
          <a:xfrm>
            <a:off x="630936" y="832104"/>
            <a:ext cx="54864" cy="566928"/>
          </a:xfrm>
          <a:prstGeom prst="rect">
            <a:avLst/>
          </a:prstGeom>
          <a:solidFill>
            <a:srgbClr val="3F7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0542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5228</TotalTime>
  <Words>3801</Words>
  <Application>Microsoft Office PowerPoint</Application>
  <DocSecurity>0</DocSecurity>
  <PresentationFormat>Custom</PresentationFormat>
  <Paragraphs>615</Paragraphs>
  <Slides>22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Alem Zaimović</cp:lastModifiedBy>
  <cp:revision>58</cp:revision>
  <dcterms:created xsi:type="dcterms:W3CDTF">2026-09-09T21:01:28Z</dcterms:created>
  <dcterms:modified xsi:type="dcterms:W3CDTF">2026-09-16T13:23:26Z</dcterms:modified>
</cp:coreProperties>
</file>