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8" r:id="rId12"/>
  </p:sldIdLst>
  <p:sldSz cx="12192000" cy="6858000"/>
  <p:notesSz cx="6858000" cy="9144000"/>
  <p:custDataLst>
    <p:tags r:id="rId14"/>
  </p:custDataLst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E66"/>
    <a:srgbClr val="D45D52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5828" autoAdjust="0"/>
  </p:normalViewPr>
  <p:slideViewPr>
    <p:cSldViewPr snapToGrid="0">
      <p:cViewPr varScale="1">
        <p:scale>
          <a:sx n="98" d="100"/>
          <a:sy n="98" d="100"/>
        </p:scale>
        <p:origin x="9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lmaSmailagic\Desktop\AlmaS_prez\TabeleStetePremija_trend2018_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mailagic\Documents\AlmaS\6UDOFBiH\1Dani%20osiguranja%20u%20BiH\Dani_osig_2026\AlmaS_prez\Podaci\TabeleStetePremija_trend2018_20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mailagic\Documents\AlmaS\6UDOFBiH\1Dani%20osiguranja%20u%20BiH\Dani_osig_2026\AlmaS_prez\Podaci\frekvencija%20registar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mailagic\Documents\AlmaS\6UDOFBiH\1Dani%20osiguranja%20u%20BiH\Dani_osig_2026\AlmaS_prez\Podaci\TabeleStetePremija_trend2018_2026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mailagic\Documents\AlmaS\6UDOFBiH\1Dani%20osiguranja%20u%20BiH\Dani_osig_2026\AlmaS_prez\Podaci\Kvote\2025\Kvote2025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mailagic\Documents\AlmaS\6UDOFBiH\1Dani%20osiguranja%20u%20BiH\Dani_osig_2026\AlmaS_prez\Podaci\Kvote\2025\Kvote2025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mailagic\Documents\AlmaS\6UDOFBiH\1Dani%20osiguranja%20u%20BiH\Dani_osig_2026\AlmaS_prez\Podaci\TabeleStetePremija_trend2018_2026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bs-Latn-BA"/>
              <a:t>Neživotna osiguranja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Sheet3!$C$5</c:f>
              <c:strCache>
                <c:ptCount val="1"/>
                <c:pt idx="0">
                  <c:v>Premija INDEX</c:v>
                </c:pt>
              </c:strCache>
            </c:strRef>
          </c:tx>
          <c:spPr>
            <a:ln w="38100" cap="rnd">
              <a:solidFill>
                <a:srgbClr val="003E66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003E66"/>
              </a:solidFill>
              <a:ln w="38100">
                <a:solidFill>
                  <a:srgbClr val="003E66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Sheet3!$D$2:$L$2</c:f>
              <c:strCache>
                <c:ptCount val="9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I-VI/2026</c:v>
                </c:pt>
              </c:strCache>
            </c:strRef>
          </c:cat>
          <c:val>
            <c:numRef>
              <c:f>Sheet3!$D$5:$L$5</c:f>
              <c:numCache>
                <c:formatCode>#,##0.00</c:formatCode>
                <c:ptCount val="9"/>
                <c:pt idx="0">
                  <c:v>104.27469787554745</c:v>
                </c:pt>
                <c:pt idx="1">
                  <c:v>107.88437400747483</c:v>
                </c:pt>
                <c:pt idx="2">
                  <c:v>98.889709653446403</c:v>
                </c:pt>
                <c:pt idx="3">
                  <c:v>107.91287097303157</c:v>
                </c:pt>
                <c:pt idx="4">
                  <c:v>107.32899699061527</c:v>
                </c:pt>
                <c:pt idx="5" formatCode="0.00">
                  <c:v>110.66070742254202</c:v>
                </c:pt>
                <c:pt idx="6" formatCode="0.00">
                  <c:v>112.06134525763267</c:v>
                </c:pt>
                <c:pt idx="7" formatCode="0.00">
                  <c:v>108.42084077429068</c:v>
                </c:pt>
                <c:pt idx="8" formatCode="0.00">
                  <c:v>105.10678229801383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67-49F3-B262-1A5619B1B6C6}"/>
            </c:ext>
          </c:extLst>
        </c:ser>
        <c:ser>
          <c:idx val="1"/>
          <c:order val="1"/>
          <c:tx>
            <c:strRef>
              <c:f>Sheet3!$C$6</c:f>
              <c:strCache>
                <c:ptCount val="1"/>
                <c:pt idx="0">
                  <c:v>Riješene štete INDEX</c:v>
                </c:pt>
              </c:strCache>
            </c:strRef>
          </c:tx>
          <c:spPr>
            <a:ln w="38100" cap="rnd">
              <a:solidFill>
                <a:srgbClr val="D45D5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rgbClr val="D45D52"/>
              </a:solidFill>
              <a:ln w="38100">
                <a:solidFill>
                  <a:srgbClr val="D45D52"/>
                </a:solidFill>
                <a:round/>
              </a:ln>
              <a:effectLst/>
            </c:spPr>
          </c:marker>
          <c:dLbls>
            <c:dLbl>
              <c:idx val="2"/>
              <c:layout>
                <c:manualLayout>
                  <c:x val="1.6180146531669139E-2"/>
                  <c:y val="3.2954906270773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867-49F3-B262-1A5619B1B6C6}"/>
                </c:ext>
              </c:extLst>
            </c:dLbl>
            <c:dLbl>
              <c:idx val="3"/>
              <c:layout>
                <c:manualLayout>
                  <c:x val="1.1767379295759358E-2"/>
                  <c:y val="4.4938508551055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867-49F3-B262-1A5619B1B6C6}"/>
                </c:ext>
              </c:extLst>
            </c:dLbl>
            <c:dLbl>
              <c:idx val="6"/>
              <c:layout>
                <c:manualLayout>
                  <c:x val="7.3546120598495246E-3"/>
                  <c:y val="-4.7934409121125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867-49F3-B262-1A5619B1B6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Sheet3!$D$2:$L$2</c:f>
              <c:strCache>
                <c:ptCount val="9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I-VI/2026</c:v>
                </c:pt>
              </c:strCache>
            </c:strRef>
          </c:cat>
          <c:val>
            <c:numRef>
              <c:f>Sheet3!$D$6:$L$6</c:f>
              <c:numCache>
                <c:formatCode>#,##0.00</c:formatCode>
                <c:ptCount val="9"/>
                <c:pt idx="0">
                  <c:v>99.268483518700293</c:v>
                </c:pt>
                <c:pt idx="1">
                  <c:v>112.72039157625424</c:v>
                </c:pt>
                <c:pt idx="2">
                  <c:v>97.603892960323662</c:v>
                </c:pt>
                <c:pt idx="3">
                  <c:v>106.59543151961886</c:v>
                </c:pt>
                <c:pt idx="4">
                  <c:v>113.5298892952196</c:v>
                </c:pt>
                <c:pt idx="5" formatCode="0.00">
                  <c:v>107.49417415518178</c:v>
                </c:pt>
                <c:pt idx="6" formatCode="0.00">
                  <c:v>113.42851636147773</c:v>
                </c:pt>
                <c:pt idx="7" formatCode="0.00">
                  <c:v>104.94318236038029</c:v>
                </c:pt>
                <c:pt idx="8" formatCode="0.00">
                  <c:v>117.01614078926951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67-49F3-B262-1A5619B1B6C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56678112"/>
        <c:axId val="1956672352"/>
      </c:lineChart>
      <c:catAx>
        <c:axId val="19566781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56672352"/>
        <c:crosses val="autoZero"/>
        <c:auto val="1"/>
        <c:lblAlgn val="ctr"/>
        <c:lblOffset val="100"/>
        <c:noMultiLvlLbl val="0"/>
      </c:catAx>
      <c:valAx>
        <c:axId val="1956672352"/>
        <c:scaling>
          <c:orientation val="minMax"/>
        </c:scaling>
        <c:delete val="0"/>
        <c:axPos val="l"/>
        <c:numFmt formatCode="#,##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5667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Premija</c:v>
          </c:tx>
          <c:spPr>
            <a:solidFill>
              <a:srgbClr val="BFBFBF"/>
            </a:solidFill>
            <a:ln w="0">
              <a:noFill/>
            </a:ln>
          </c:spPr>
          <c:invertIfNegative val="1"/>
          <c:dLbls>
            <c:spPr>
              <a:noFill/>
              <a:ln w="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Data'!$A$2:$A$3</c:f>
              <c:strCache>
                <c:ptCount val="2"/>
                <c:pt idx="0">
                  <c:v>Kasko</c:v>
                </c:pt>
                <c:pt idx="1">
                  <c:v>AO</c:v>
                </c:pt>
              </c:strCache>
            </c:strRef>
          </c:cat>
          <c:val>
            <c:numRef>
              <c:f>'Chart Data'!$B$2:$B$3</c:f>
              <c:numCache>
                <c:formatCode>0%</c:formatCode>
                <c:ptCount val="2"/>
                <c:pt idx="0">
                  <c:v>1.0576000000000001</c:v>
                </c:pt>
                <c:pt idx="1">
                  <c:v>0.59530000000000005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0"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2A54-4339-A22A-645B329F2E42}"/>
            </c:ext>
          </c:extLst>
        </c:ser>
        <c:ser>
          <c:idx val="1"/>
          <c:order val="1"/>
          <c:tx>
            <c:v>Riješene štete</c:v>
          </c:tx>
          <c:spPr>
            <a:solidFill>
              <a:srgbClr val="003E66"/>
            </a:solidFill>
            <a:ln w="0">
              <a:noFill/>
            </a:ln>
          </c:spPr>
          <c:invertIfNegative val="1"/>
          <c:dLbls>
            <c:spPr>
              <a:noFill/>
              <a:ln w="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Data'!$C$2:$C$3</c:f>
              <c:strCache>
                <c:ptCount val="2"/>
                <c:pt idx="0">
                  <c:v>Kasko</c:v>
                </c:pt>
                <c:pt idx="1">
                  <c:v>AO</c:v>
                </c:pt>
              </c:strCache>
            </c:strRef>
          </c:cat>
          <c:val>
            <c:numRef>
              <c:f>'Chart Data'!$D$2:$D$3</c:f>
              <c:numCache>
                <c:formatCode>0%</c:formatCode>
                <c:ptCount val="2"/>
                <c:pt idx="0">
                  <c:v>0.78649999999999998</c:v>
                </c:pt>
                <c:pt idx="1">
                  <c:v>0.72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0"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2A54-4339-A22A-645B329F2E4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2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chemeClr val="bg1">
                  <a:lumMod val="7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6E2EC"/>
            </a:solidFill>
            <a:prstDash val="solid"/>
          </a:ln>
        </c:sp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ln w="0">
            <a:noFill/>
          </a:ln>
        </c:spPr>
        <c:crossAx val="48650112"/>
        <c:crosses val="autoZero"/>
        <c:crossBetween val="between"/>
      </c:valAx>
      <c:spPr>
        <a:noFill/>
        <a:ln w="0">
          <a:noFill/>
        </a:ln>
      </c:spPr>
    </c:plotArea>
    <c:legend>
      <c:legendPos val="t"/>
      <c:overlay val="0"/>
    </c:legend>
    <c:plotVisOnly val="1"/>
    <c:dispBlanksAs val="zero"/>
    <c:showDLblsOverMax val="1"/>
  </c:chart>
  <c:spPr>
    <a:noFill/>
    <a:ln w="0">
      <a:noFill/>
    </a:ln>
    <a:effectLst/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sr-Latn-R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Premija</c:v>
          </c:tx>
          <c:spPr>
            <a:solidFill>
              <a:srgbClr val="BFBFBF"/>
            </a:solidFill>
            <a:ln w="0">
              <a:noFill/>
            </a:ln>
          </c:spPr>
          <c:invertIfNegative val="1"/>
          <c:dLbls>
            <c:spPr>
              <a:noFill/>
              <a:ln w="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Data'!$A$2:$A$4</c:f>
              <c:strCache>
                <c:ptCount val="3"/>
                <c:pt idx="0">
                  <c:v>Kasko</c:v>
                </c:pt>
                <c:pt idx="1">
                  <c:v>AO</c:v>
                </c:pt>
                <c:pt idx="2">
                  <c:v>Ukupno neživot</c:v>
                </c:pt>
              </c:strCache>
            </c:strRef>
          </c:cat>
          <c:val>
            <c:numRef>
              <c:f>'Chart Data'!$B$2:$B$4</c:f>
              <c:numCache>
                <c:formatCode>0.0%</c:formatCode>
                <c:ptCount val="3"/>
                <c:pt idx="0">
                  <c:v>9.9900000000000003E-2</c:v>
                </c:pt>
                <c:pt idx="1">
                  <c:v>5.7099999999999998E-2</c:v>
                </c:pt>
                <c:pt idx="2">
                  <c:v>5.11E-2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0"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F1BC-428F-9BA5-D3D03C44E782}"/>
            </c:ext>
          </c:extLst>
        </c:ser>
        <c:ser>
          <c:idx val="1"/>
          <c:order val="1"/>
          <c:tx>
            <c:v>Riješene štete</c:v>
          </c:tx>
          <c:spPr>
            <a:solidFill>
              <a:srgbClr val="003E66"/>
            </a:solidFill>
            <a:ln w="0">
              <a:noFill/>
            </a:ln>
          </c:spPr>
          <c:invertIfNegative val="1"/>
          <c:dLbls>
            <c:spPr>
              <a:noFill/>
              <a:ln w="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Data'!$C$2:$C$4</c:f>
              <c:strCache>
                <c:ptCount val="3"/>
                <c:pt idx="0">
                  <c:v>Kasko</c:v>
                </c:pt>
                <c:pt idx="1">
                  <c:v>AO</c:v>
                </c:pt>
                <c:pt idx="2">
                  <c:v>Ukupno neživot</c:v>
                </c:pt>
              </c:strCache>
            </c:strRef>
          </c:cat>
          <c:val>
            <c:numRef>
              <c:f>'Chart Data'!$D$2:$D$4</c:f>
              <c:numCache>
                <c:formatCode>0.0%</c:formatCode>
                <c:ptCount val="3"/>
                <c:pt idx="0">
                  <c:v>0.19120000000000001</c:v>
                </c:pt>
                <c:pt idx="1">
                  <c:v>0.20180000000000001</c:v>
                </c:pt>
                <c:pt idx="2">
                  <c:v>0.17019999999999999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0"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F1BC-428F-9BA5-D3D03C44E78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rgbClr val="D6E2EC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6E2EC"/>
            </a:solidFill>
            <a:prstDash val="solid"/>
          </a:ln>
        </c:sp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b"/>
        <c:numFmt formatCode="0.0%" sourceLinked="1"/>
        <c:majorTickMark val="none"/>
        <c:minorTickMark val="none"/>
        <c:tickLblPos val="nextTo"/>
        <c:spPr>
          <a:ln w="0">
            <a:noFill/>
          </a:ln>
        </c:spPr>
        <c:crossAx val="48650112"/>
        <c:crosses val="autoZero"/>
        <c:crossBetween val="between"/>
      </c:valAx>
      <c:spPr>
        <a:noFill/>
        <a:ln w="0">
          <a:noFill/>
        </a:ln>
      </c:spPr>
    </c:plotArea>
    <c:legend>
      <c:legendPos val="t"/>
      <c:overlay val="0"/>
    </c:legend>
    <c:plotVisOnly val="1"/>
    <c:dispBlanksAs val="zero"/>
    <c:showDLblsOverMax val="1"/>
  </c:chart>
  <c:spPr>
    <a:noFill/>
    <a:ln w="0">
      <a:noFill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sr-Latn-R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Sheet3!$R$24</c:f>
              <c:strCache>
                <c:ptCount val="1"/>
                <c:pt idx="0">
                  <c:v>Prosječna AO šteta</c:v>
                </c:pt>
              </c:strCache>
            </c:strRef>
          </c:tx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9.4732762500062597E-3"/>
                  <c:y val="-0.100361396987746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CE7-48B2-8CE0-4924611C69ED}"/>
                </c:ext>
              </c:extLst>
            </c:dLbl>
            <c:dLbl>
              <c:idx val="1"/>
              <c:layout>
                <c:manualLayout>
                  <c:x val="9.4732762500062597E-3"/>
                  <c:y val="-8.60240545609259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CE7-48B2-8CE0-4924611C69ED}"/>
                </c:ext>
              </c:extLst>
            </c:dLbl>
            <c:dLbl>
              <c:idx val="2"/>
              <c:layout>
                <c:manualLayout>
                  <c:x val="8.1199510714339371E-3"/>
                  <c:y val="-6.09337053139892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CE7-48B2-8CE0-4924611C69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Sheet3!$S$23:$V$23</c:f>
              <c:strCache>
                <c:ptCount val="4"/>
                <c:pt idx="0">
                  <c:v>2018</c:v>
                </c:pt>
                <c:pt idx="1">
                  <c:v>2022</c:v>
                </c:pt>
                <c:pt idx="2">
                  <c:v>2025</c:v>
                </c:pt>
                <c:pt idx="3">
                  <c:v>I-VI/2026</c:v>
                </c:pt>
              </c:strCache>
            </c:strRef>
          </c:cat>
          <c:val>
            <c:numRef>
              <c:f>Sheet3!$S$24:$V$24</c:f>
              <c:numCache>
                <c:formatCode>#,##0</c:formatCode>
                <c:ptCount val="4"/>
                <c:pt idx="0">
                  <c:v>2488.8752167379494</c:v>
                </c:pt>
                <c:pt idx="1">
                  <c:v>2677.6341469373792</c:v>
                </c:pt>
                <c:pt idx="2">
                  <c:v>2901.889339445228</c:v>
                </c:pt>
                <c:pt idx="3">
                  <c:v>3055.4312157392806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E7-48B2-8CE0-4924611C69ED}"/>
            </c:ext>
          </c:extLst>
        </c:ser>
        <c:ser>
          <c:idx val="1"/>
          <c:order val="1"/>
          <c:tx>
            <c:strRef>
              <c:f>Sheet3!$R$25</c:f>
              <c:strCache>
                <c:ptCount val="1"/>
                <c:pt idx="0">
                  <c:v>Prosječna Kasko šteta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3"/>
              </a:solidFill>
              <a:ln w="57150">
                <a:solidFill>
                  <a:schemeClr val="accent3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3.1126479107163426E-2"/>
                  <c:y val="5.0180698493873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CE7-48B2-8CE0-4924611C69ED}"/>
                </c:ext>
              </c:extLst>
            </c:dLbl>
            <c:dLbl>
              <c:idx val="1"/>
              <c:layout>
                <c:manualLayout>
                  <c:x val="9.4732762500062597E-3"/>
                  <c:y val="6.09337053139892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CE7-48B2-8CE0-4924611C69ED}"/>
                </c:ext>
              </c:extLst>
            </c:dLbl>
            <c:dLbl>
              <c:idx val="2"/>
              <c:layout>
                <c:manualLayout>
                  <c:x val="8.1199510714339371E-3"/>
                  <c:y val="3.58433560670524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CE7-48B2-8CE0-4924611C69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Sheet3!$S$23:$V$23</c:f>
              <c:strCache>
                <c:ptCount val="4"/>
                <c:pt idx="0">
                  <c:v>2018</c:v>
                </c:pt>
                <c:pt idx="1">
                  <c:v>2022</c:v>
                </c:pt>
                <c:pt idx="2">
                  <c:v>2025</c:v>
                </c:pt>
                <c:pt idx="3">
                  <c:v>I-VI/2026</c:v>
                </c:pt>
              </c:strCache>
            </c:strRef>
          </c:cat>
          <c:val>
            <c:numRef>
              <c:f>Sheet3!$S$25:$V$25</c:f>
              <c:numCache>
                <c:formatCode>#,##0</c:formatCode>
                <c:ptCount val="4"/>
                <c:pt idx="0">
                  <c:v>1803.2135272727273</c:v>
                </c:pt>
                <c:pt idx="1">
                  <c:v>2122</c:v>
                </c:pt>
                <c:pt idx="2">
                  <c:v>2679.6957854406132</c:v>
                </c:pt>
                <c:pt idx="3">
                  <c:v>2708.8758358662612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E7-48B2-8CE0-4924611C69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9468479"/>
        <c:axId val="1590298511"/>
      </c:lineChart>
      <c:catAx>
        <c:axId val="394684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90298511"/>
        <c:crosses val="autoZero"/>
        <c:auto val="1"/>
        <c:lblAlgn val="ctr"/>
        <c:lblOffset val="100"/>
        <c:noMultiLvlLbl val="0"/>
      </c:catAx>
      <c:valAx>
        <c:axId val="1590298511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9468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Sheet1!$B$16</c:f>
              <c:strCache>
                <c:ptCount val="1"/>
                <c:pt idx="0">
                  <c:v>Odštetni zahtjevi</c:v>
                </c:pt>
              </c:strCache>
            </c:strRef>
          </c:tx>
          <c:spPr>
            <a:ln w="28575" cap="rnd">
              <a:solidFill>
                <a:srgbClr val="003E6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3E66"/>
              </a:solidFill>
              <a:ln w="9525">
                <a:solidFill>
                  <a:srgbClr val="003E66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5.6618742072091263E-2"/>
                  <c:y val="-7.97607081029764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C08-4E37-83C2-648AAFA4A9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Sheet1!$A$17:$A$21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Sheet1!$B$17:$B$20</c:f>
              <c:numCache>
                <c:formatCode>0.00%</c:formatCode>
                <c:ptCount val="4"/>
                <c:pt idx="0">
                  <c:v>5.3298578228E-2</c:v>
                </c:pt>
                <c:pt idx="1">
                  <c:v>5.1890146082000002E-2</c:v>
                </c:pt>
                <c:pt idx="2">
                  <c:v>5.6417823765E-2</c:v>
                </c:pt>
                <c:pt idx="3">
                  <c:v>5.4565864266999997E-2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08-4E37-83C2-648AAFA4A9CB}"/>
            </c:ext>
          </c:extLst>
        </c:ser>
        <c:ser>
          <c:idx val="1"/>
          <c:order val="1"/>
          <c:tx>
            <c:strRef>
              <c:f>Sheet1!$C$16</c:f>
              <c:strCache>
                <c:ptCount val="1"/>
                <c:pt idx="0">
                  <c:v>Štetni događaji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Sheet1!$A$17:$A$21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Sheet1!$C$17:$C$20</c:f>
              <c:numCache>
                <c:formatCode>0.00%</c:formatCode>
                <c:ptCount val="4"/>
                <c:pt idx="0">
                  <c:v>4.5893194808999997E-2</c:v>
                </c:pt>
                <c:pt idx="1">
                  <c:v>4.4756143505999997E-2</c:v>
                </c:pt>
                <c:pt idx="2">
                  <c:v>4.8931498567999998E-2</c:v>
                </c:pt>
                <c:pt idx="3">
                  <c:v>4.8544357682000001E-2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08-4E37-83C2-648AAFA4A9CB}"/>
            </c:ext>
          </c:extLst>
        </c:ser>
        <c:ser>
          <c:idx val="2"/>
          <c:order val="2"/>
          <c:tx>
            <c:strRef>
              <c:f>Sheet1!$D$16</c:f>
              <c:strCache>
                <c:ptCount val="1"/>
                <c:pt idx="0">
                  <c:v>Tekuće štete/police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1978090299904539E-2"/>
                  <c:y val="-3.72075166136147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C08-4E37-83C2-648AAFA4A9CB}"/>
                </c:ext>
              </c:extLst>
            </c:dLbl>
            <c:dLbl>
              <c:idx val="3"/>
              <c:layout>
                <c:manualLayout>
                  <c:x val="6.9322366985751963E-2"/>
                  <c:y val="8.891774166527088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C08-4E37-83C2-648AAFA4A9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Sheet1!$A$17:$A$21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Sheet1!$D$17:$D$21</c:f>
              <c:numCache>
                <c:formatCode>0.00%</c:formatCode>
                <c:ptCount val="5"/>
                <c:pt idx="0">
                  <c:v>4.6148500839558904E-2</c:v>
                </c:pt>
                <c:pt idx="1">
                  <c:v>4.7088641129323164E-2</c:v>
                </c:pt>
                <c:pt idx="2">
                  <c:v>4.9653797239798403E-2</c:v>
                </c:pt>
                <c:pt idx="3">
                  <c:v>5.1456881653312275E-2</c:v>
                </c:pt>
                <c:pt idx="4">
                  <c:v>5.8557700733124982E-2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C08-4E37-83C2-648AAFA4A9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54729695"/>
        <c:axId val="1286359695"/>
      </c:lineChart>
      <c:catAx>
        <c:axId val="15547296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86359695"/>
        <c:crosses val="autoZero"/>
        <c:auto val="1"/>
        <c:lblAlgn val="ctr"/>
        <c:lblOffset val="100"/>
        <c:noMultiLvlLbl val="0"/>
      </c:catAx>
      <c:valAx>
        <c:axId val="12863596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547296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Sheet3!$R$24</c:f>
              <c:strCache>
                <c:ptCount val="1"/>
                <c:pt idx="0">
                  <c:v>Prosječna AO šteta</c:v>
                </c:pt>
              </c:strCache>
            </c:strRef>
          </c:tx>
          <c:spPr>
            <a:ln w="28575" cap="rnd">
              <a:solidFill>
                <a:srgbClr val="003E6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3E66"/>
              </a:solidFill>
              <a:ln w="9525">
                <a:solidFill>
                  <a:srgbClr val="003E6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Sheet3!$S$23:$V$23</c:f>
              <c:strCache>
                <c:ptCount val="4"/>
                <c:pt idx="0">
                  <c:v>2018</c:v>
                </c:pt>
                <c:pt idx="1">
                  <c:v>2022</c:v>
                </c:pt>
                <c:pt idx="2">
                  <c:v>2025</c:v>
                </c:pt>
                <c:pt idx="3">
                  <c:v>I-VI/2026</c:v>
                </c:pt>
              </c:strCache>
            </c:strRef>
          </c:cat>
          <c:val>
            <c:numRef>
              <c:f>Sheet3!$S$24:$V$24</c:f>
              <c:numCache>
                <c:formatCode>#,##0</c:formatCode>
                <c:ptCount val="4"/>
                <c:pt idx="0">
                  <c:v>2488.8752167379494</c:v>
                </c:pt>
                <c:pt idx="1">
                  <c:v>2677.6341469373792</c:v>
                </c:pt>
                <c:pt idx="2">
                  <c:v>2901.889339445228</c:v>
                </c:pt>
                <c:pt idx="3">
                  <c:v>3055.4312157392806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97-47A8-9901-5FA710539E7E}"/>
            </c:ext>
          </c:extLst>
        </c:ser>
        <c:ser>
          <c:idx val="1"/>
          <c:order val="1"/>
          <c:tx>
            <c:strRef>
              <c:f>Sheet3!$R$25</c:f>
              <c:strCache>
                <c:ptCount val="1"/>
                <c:pt idx="0">
                  <c:v>Prosječna materijalna AO šteta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Sheet3!$S$23:$V$23</c:f>
              <c:strCache>
                <c:ptCount val="4"/>
                <c:pt idx="0">
                  <c:v>2018</c:v>
                </c:pt>
                <c:pt idx="1">
                  <c:v>2022</c:v>
                </c:pt>
                <c:pt idx="2">
                  <c:v>2025</c:v>
                </c:pt>
                <c:pt idx="3">
                  <c:v>I-VI/2026</c:v>
                </c:pt>
              </c:strCache>
            </c:strRef>
          </c:cat>
          <c:val>
            <c:numRef>
              <c:f>Sheet3!$S$25:$V$25</c:f>
              <c:numCache>
                <c:formatCode>#,##0</c:formatCode>
                <c:ptCount val="4"/>
                <c:pt idx="0">
                  <c:v>2116.2603253628777</c:v>
                </c:pt>
                <c:pt idx="1">
                  <c:v>2551.7498580606602</c:v>
                </c:pt>
                <c:pt idx="2">
                  <c:v>2827.9914485248705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97-47A8-9901-5FA710539E7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9468479"/>
        <c:axId val="1590298511"/>
      </c:lineChart>
      <c:catAx>
        <c:axId val="39468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90298511"/>
        <c:crosses val="autoZero"/>
        <c:auto val="1"/>
        <c:lblAlgn val="ctr"/>
        <c:lblOffset val="100"/>
        <c:noMultiLvlLbl val="0"/>
      </c:catAx>
      <c:valAx>
        <c:axId val="15902985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9468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622035438973446E-2"/>
          <c:y val="5.6823938154589873E-2"/>
          <c:w val="0.9073779645610266"/>
          <c:h val="0.7683475323933201"/>
        </c:manualLayout>
      </c:layout>
      <c:lineChart>
        <c:grouping val="standard"/>
        <c:varyColors val="0"/>
        <c:ser>
          <c:idx val="0"/>
          <c:order val="0"/>
          <c:tx>
            <c:strRef>
              <c:f>Sheet5!$I$13</c:f>
              <c:strCache>
                <c:ptCount val="1"/>
                <c:pt idx="0">
                  <c:v>Kvota šteta Kasko</c:v>
                </c:pt>
              </c:strCache>
            </c:strRef>
          </c:tx>
          <c:spPr>
            <a:ln w="28575" cap="rnd">
              <a:solidFill>
                <a:srgbClr val="003E6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3E66"/>
              </a:solidFill>
              <a:ln w="9525">
                <a:solidFill>
                  <a:srgbClr val="003E6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Sheet5!$J$10:$L$10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Sheet5!$J$13:$L$13</c:f>
              <c:numCache>
                <c:formatCode>#,##0.00</c:formatCode>
                <c:ptCount val="3"/>
                <c:pt idx="0">
                  <c:v>67.492674038613686</c:v>
                </c:pt>
                <c:pt idx="1">
                  <c:v>68.667009475001151</c:v>
                </c:pt>
                <c:pt idx="2">
                  <c:v>68.800179125851002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29-472B-A19C-0BF76B393690}"/>
            </c:ext>
          </c:extLst>
        </c:ser>
        <c:ser>
          <c:idx val="1"/>
          <c:order val="1"/>
          <c:tx>
            <c:strRef>
              <c:f>Sheet5!$I$14</c:f>
              <c:strCache>
                <c:ptCount val="1"/>
                <c:pt idx="0">
                  <c:v>Kvota troškova Kasko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Sheet5!$J$10:$L$10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Sheet5!$J$14:$L$14</c:f>
              <c:numCache>
                <c:formatCode>#,##0.00</c:formatCode>
                <c:ptCount val="3"/>
                <c:pt idx="0">
                  <c:v>50.651879556780322</c:v>
                </c:pt>
                <c:pt idx="1">
                  <c:v>47.748604106380085</c:v>
                </c:pt>
                <c:pt idx="2">
                  <c:v>45.842940818097937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29-472B-A19C-0BF76B39369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41321935"/>
        <c:axId val="1286357295"/>
      </c:lineChart>
      <c:catAx>
        <c:axId val="14413219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86357295"/>
        <c:crosses val="autoZero"/>
        <c:auto val="1"/>
        <c:lblAlgn val="ctr"/>
        <c:lblOffset val="100"/>
        <c:noMultiLvlLbl val="0"/>
      </c:catAx>
      <c:valAx>
        <c:axId val="1286357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413219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622035438973446E-2"/>
          <c:y val="5.6823938154589873E-2"/>
          <c:w val="0.9073779645610266"/>
          <c:h val="0.7683475323933201"/>
        </c:manualLayout>
      </c:layout>
      <c:lineChart>
        <c:grouping val="standard"/>
        <c:varyColors val="0"/>
        <c:ser>
          <c:idx val="0"/>
          <c:order val="0"/>
          <c:tx>
            <c:strRef>
              <c:f>Sheet5!$I$11</c:f>
              <c:strCache>
                <c:ptCount val="1"/>
                <c:pt idx="0">
                  <c:v>Kvota šteta AO</c:v>
                </c:pt>
              </c:strCache>
            </c:strRef>
          </c:tx>
          <c:spPr>
            <a:ln w="28575" cap="rnd">
              <a:solidFill>
                <a:srgbClr val="003E6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3E66"/>
              </a:solidFill>
              <a:ln w="9525">
                <a:solidFill>
                  <a:srgbClr val="003E6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Sheet5!$J$10:$L$10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Sheet5!$J$11:$L$11</c:f>
              <c:numCache>
                <c:formatCode>#,##0.00</c:formatCode>
                <c:ptCount val="3"/>
                <c:pt idx="0">
                  <c:v>45.033493797465681</c:v>
                </c:pt>
                <c:pt idx="1">
                  <c:v>45.199090864234343</c:v>
                </c:pt>
                <c:pt idx="2">
                  <c:v>45.141370928500017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B9-42E5-9313-07AFF2EC7823}"/>
            </c:ext>
          </c:extLst>
        </c:ser>
        <c:ser>
          <c:idx val="1"/>
          <c:order val="1"/>
          <c:tx>
            <c:strRef>
              <c:f>Sheet5!$I$12</c:f>
              <c:strCache>
                <c:ptCount val="1"/>
                <c:pt idx="0">
                  <c:v>Kvota troškova AO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Sheet5!$J$10:$L$10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Sheet5!$J$12:$L$12</c:f>
              <c:numCache>
                <c:formatCode>#,##0.00</c:formatCode>
                <c:ptCount val="3"/>
                <c:pt idx="0">
                  <c:v>49.336605475873895</c:v>
                </c:pt>
                <c:pt idx="1">
                  <c:v>49.195843598504645</c:v>
                </c:pt>
                <c:pt idx="2">
                  <c:v>49.035695181910711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B9-42E5-9313-07AFF2EC782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41321935"/>
        <c:axId val="1286357295"/>
      </c:lineChart>
      <c:catAx>
        <c:axId val="14413219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86357295"/>
        <c:crosses val="autoZero"/>
        <c:auto val="1"/>
        <c:lblAlgn val="ctr"/>
        <c:lblOffset val="100"/>
        <c:noMultiLvlLbl val="0"/>
      </c:catAx>
      <c:valAx>
        <c:axId val="1286357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413219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Sheet4!$G$4</c:f>
              <c:strCache>
                <c:ptCount val="1"/>
                <c:pt idx="0">
                  <c:v>Premija NŽ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Sheet4!$F$5:$F$11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Sheet4!$G$5:$G$11</c:f>
              <c:numCache>
                <c:formatCode>#,##0</c:formatCode>
                <c:ptCount val="7"/>
                <c:pt idx="0">
                  <c:v>411302144</c:v>
                </c:pt>
                <c:pt idx="1">
                  <c:v>406735496</c:v>
                </c:pt>
                <c:pt idx="2">
                  <c:v>438919951</c:v>
                </c:pt>
                <c:pt idx="3">
                  <c:v>471088381</c:v>
                </c:pt>
                <c:pt idx="4">
                  <c:v>521309735</c:v>
                </c:pt>
                <c:pt idx="5">
                  <c:v>584186702</c:v>
                </c:pt>
                <c:pt idx="6">
                  <c:v>633380134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2E-4881-8E26-03DD433CB832}"/>
            </c:ext>
          </c:extLst>
        </c:ser>
        <c:ser>
          <c:idx val="1"/>
          <c:order val="1"/>
          <c:tx>
            <c:strRef>
              <c:f>Sheet4!$H$4</c:f>
              <c:strCache>
                <c:ptCount val="1"/>
                <c:pt idx="0">
                  <c:v>Štete NŽ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Sheet4!$F$5:$F$11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Sheet4!$H$5:$H$11</c:f>
              <c:numCache>
                <c:formatCode>#,##0</c:formatCode>
                <c:ptCount val="7"/>
                <c:pt idx="0">
                  <c:v>156407237</c:v>
                </c:pt>
                <c:pt idx="1">
                  <c:v>176302850</c:v>
                </c:pt>
                <c:pt idx="2">
                  <c:v>172078445</c:v>
                </c:pt>
                <c:pt idx="3">
                  <c:v>183427761</c:v>
                </c:pt>
                <c:pt idx="4">
                  <c:v>223851602</c:v>
                </c:pt>
                <c:pt idx="5">
                  <c:v>253911551</c:v>
                </c:pt>
                <c:pt idx="6">
                  <c:v>266462862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2E-4881-8E26-03DD433CB8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36432832"/>
        <c:axId val="135703567"/>
      </c:lineChart>
      <c:catAx>
        <c:axId val="1436432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703567"/>
        <c:crosses val="autoZero"/>
        <c:auto val="1"/>
        <c:lblAlgn val="ctr"/>
        <c:lblOffset val="100"/>
        <c:noMultiLvlLbl val="0"/>
      </c:catAx>
      <c:valAx>
        <c:axId val="135703567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43643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291055848819954"/>
          <c:y val="0.17511457347306783"/>
          <c:w val="0.24641193158065469"/>
          <c:h val="2.86494172704195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Godišnja stopa inflacije</c:v>
          </c:tx>
          <c:spPr>
            <a:ln w="47625">
              <a:solidFill>
                <a:srgbClr val="174F7E"/>
              </a:solidFill>
              <a:prstDash val="solid"/>
            </a:ln>
          </c:spPr>
          <c:marker>
            <c:symbol val="circle"/>
            <c:size val="7"/>
            <c:spPr>
              <a:solidFill>
                <a:srgbClr val="FFFFFF"/>
              </a:solidFill>
            </c:spPr>
          </c:marker>
          <c:cat>
            <c:strRef>
              <c:f>'Chart Data'!$A$2:$A$9</c:f>
              <c:strCache>
                <c:ptCount val="8"/>
                <c:pt idx="0">
                  <c:v>XII/19</c:v>
                </c:pt>
                <c:pt idx="1">
                  <c:v>XII/20</c:v>
                </c:pt>
                <c:pt idx="2">
                  <c:v>XII/21</c:v>
                </c:pt>
                <c:pt idx="3">
                  <c:v>X/22</c:v>
                </c:pt>
                <c:pt idx="4">
                  <c:v>XII/23</c:v>
                </c:pt>
                <c:pt idx="5">
                  <c:v>XII/24</c:v>
                </c:pt>
                <c:pt idx="6">
                  <c:v>XII/25</c:v>
                </c:pt>
                <c:pt idx="7">
                  <c:v>VI/26</c:v>
                </c:pt>
              </c:strCache>
            </c:strRef>
          </c:cat>
          <c:val>
            <c:numRef>
              <c:f>'Chart Data'!$B$2:$B$9</c:f>
              <c:numCache>
                <c:formatCode>0.0</c:formatCode>
                <c:ptCount val="8"/>
                <c:pt idx="0">
                  <c:v>0.2</c:v>
                </c:pt>
                <c:pt idx="1">
                  <c:v>-1.4</c:v>
                </c:pt>
                <c:pt idx="2">
                  <c:v>6.5</c:v>
                </c:pt>
                <c:pt idx="3">
                  <c:v>19.100000000000001</c:v>
                </c:pt>
                <c:pt idx="4">
                  <c:v>0.8</c:v>
                </c:pt>
                <c:pt idx="5">
                  <c:v>2.4</c:v>
                </c:pt>
                <c:pt idx="6">
                  <c:v>3.9</c:v>
                </c:pt>
                <c:pt idx="7">
                  <c:v>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04-4497-8BD7-E0B47E2E25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6E2EC"/>
            </a:solidFill>
            <a:prstDash val="solid"/>
          </a:ln>
        </c:spPr>
        <c:txPr>
          <a:bodyPr anchorCtr="1"/>
          <a:lstStyle/>
          <a:p>
            <a:pPr>
              <a:defRPr sz="90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endParaRPr lang="sr-Latn-R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22"/>
          <c:min val="-4"/>
        </c:scaling>
        <c:delete val="0"/>
        <c:axPos val="l"/>
        <c:majorGridlines>
          <c:spPr>
            <a:ln w="9525">
              <a:solidFill>
                <a:schemeClr val="bg1">
                  <a:lumMod val="75000"/>
                </a:schemeClr>
              </a:solidFill>
              <a:prstDash val="solid"/>
            </a:ln>
          </c:spPr>
        </c:majorGridlines>
        <c:numFmt formatCode="0.0" sourceLinked="1"/>
        <c:majorTickMark val="none"/>
        <c:minorTickMark val="none"/>
        <c:tickLblPos val="nextTo"/>
        <c:spPr>
          <a:ln w="0">
            <a:noFill/>
          </a:ln>
        </c:spPr>
        <c:txPr>
          <a:bodyPr anchorCtr="1"/>
          <a:lstStyle/>
          <a:p>
            <a:pPr>
              <a:defRPr sz="975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endParaRPr lang="sr-Latn-RS"/>
          </a:p>
        </c:txPr>
        <c:crossAx val="48650112"/>
        <c:crosses val="autoZero"/>
        <c:crossBetween val="between"/>
        <c:majorUnit val="4"/>
      </c:valAx>
      <c:spPr>
        <a:noFill/>
        <a:ln w="0">
          <a:noFill/>
        </a:ln>
      </c:spPr>
    </c:plotArea>
    <c:plotVisOnly val="1"/>
    <c:dispBlanksAs val="zero"/>
    <c:showDLblsOverMax val="1"/>
  </c:chart>
  <c:spPr>
    <a:noFill/>
    <a:ln w="0"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Nivo cijena prema 2015.</c:v>
          </c:tx>
          <c:spPr>
            <a:ln w="47625">
              <a:solidFill>
                <a:srgbClr val="2D78AE"/>
              </a:solidFill>
              <a:prstDash val="solid"/>
            </a:ln>
          </c:spPr>
          <c:marker>
            <c:symbol val="circle"/>
            <c:size val="7"/>
            <c:spPr>
              <a:solidFill>
                <a:srgbClr val="FFFFFF"/>
              </a:solidFill>
            </c:spPr>
          </c:marker>
          <c:cat>
            <c:strRef>
              <c:f>'Chart Data'!$A$2:$A$9</c:f>
              <c:strCache>
                <c:ptCount val="8"/>
                <c:pt idx="0">
                  <c:v>XII/19</c:v>
                </c:pt>
                <c:pt idx="1">
                  <c:v>XII/20</c:v>
                </c:pt>
                <c:pt idx="2">
                  <c:v>XII/21</c:v>
                </c:pt>
                <c:pt idx="3">
                  <c:v>XII/22</c:v>
                </c:pt>
                <c:pt idx="4">
                  <c:v>XII/23</c:v>
                </c:pt>
                <c:pt idx="5">
                  <c:v>XII/24</c:v>
                </c:pt>
                <c:pt idx="6">
                  <c:v>XII/25</c:v>
                </c:pt>
                <c:pt idx="7">
                  <c:v>VI/26</c:v>
                </c:pt>
              </c:strCache>
            </c:strRef>
          </c:cat>
          <c:val>
            <c:numRef>
              <c:f>'Chart Data'!$B$2:$B$9</c:f>
              <c:numCache>
                <c:formatCode>0.0</c:formatCode>
                <c:ptCount val="8"/>
                <c:pt idx="0">
                  <c:v>2.1</c:v>
                </c:pt>
                <c:pt idx="1">
                  <c:v>0.7</c:v>
                </c:pt>
                <c:pt idx="2">
                  <c:v>7.3</c:v>
                </c:pt>
                <c:pt idx="3">
                  <c:v>24.1</c:v>
                </c:pt>
                <c:pt idx="4">
                  <c:v>25.1</c:v>
                </c:pt>
                <c:pt idx="5">
                  <c:v>28.1</c:v>
                </c:pt>
                <c:pt idx="6">
                  <c:v>33</c:v>
                </c:pt>
                <c:pt idx="7">
                  <c:v>36.299999999999997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B1-45E7-BB16-8E7EB05372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6E2EC"/>
            </a:solidFill>
            <a:prstDash val="solid"/>
          </a:ln>
        </c:spPr>
        <c:txPr>
          <a:bodyPr anchorCtr="1"/>
          <a:lstStyle/>
          <a:p>
            <a:pPr>
              <a:defRPr sz="90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endParaRPr lang="sr-Latn-R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45"/>
          <c:min val="0"/>
        </c:scaling>
        <c:delete val="0"/>
        <c:axPos val="l"/>
        <c:majorGridlines>
          <c:spPr>
            <a:ln w="9525">
              <a:solidFill>
                <a:schemeClr val="bg1">
                  <a:lumMod val="75000"/>
                </a:schemeClr>
              </a:solidFill>
              <a:prstDash val="solid"/>
            </a:ln>
          </c:spPr>
        </c:majorGridlines>
        <c:numFmt formatCode="0.0" sourceLinked="1"/>
        <c:majorTickMark val="none"/>
        <c:minorTickMark val="none"/>
        <c:tickLblPos val="nextTo"/>
        <c:spPr>
          <a:ln w="0">
            <a:noFill/>
          </a:ln>
        </c:spPr>
        <c:txPr>
          <a:bodyPr anchorCtr="1"/>
          <a:lstStyle/>
          <a:p>
            <a:pPr>
              <a:defRPr sz="975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endParaRPr lang="sr-Latn-RS"/>
          </a:p>
        </c:txPr>
        <c:crossAx val="48650112"/>
        <c:crosses val="autoZero"/>
        <c:crossBetween val="between"/>
        <c:majorUnit val="5"/>
      </c:valAx>
      <c:spPr>
        <a:noFill/>
        <a:ln w="0">
          <a:noFill/>
        </a:ln>
      </c:spPr>
    </c:plotArea>
    <c:plotVisOnly val="1"/>
    <c:dispBlanksAs val="zero"/>
    <c:showDLblsOverMax val="1"/>
  </c:chart>
  <c:spPr>
    <a:noFill/>
    <a:ln w="0">
      <a:noFill/>
    </a:ln>
    <a:effectLst/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3CDC0-7AB8-4164-AC95-345B5343640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681F0-EE5E-4F1C-92DC-75F7D1A44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182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A25D2-6DB4-F04A-8756-47362B5C7DEA}" type="slidenum">
              <a:rPr lang="en-BA" smtClean="0"/>
              <a:t>1</a:t>
            </a:fld>
            <a:endParaRPr lang="en-BA"/>
          </a:p>
        </p:txBody>
      </p:sp>
    </p:spTree>
    <p:extLst>
      <p:ext uri="{BB962C8B-B14F-4D97-AF65-F5344CB8AC3E}">
        <p14:creationId xmlns:p14="http://schemas.microsoft.com/office/powerpoint/2010/main" val="3341410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9026A-C78F-62DF-CA53-62FF80F24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D3DEAC-D98C-E0FC-9040-BF855BBFD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8D9A19-9285-EFB4-0E81-E21B921B60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C50931-1F18-145A-1F60-2E58A36386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A25D2-6DB4-F04A-8756-47362B5C7DEA}" type="slidenum">
              <a:rPr lang="en-BA" smtClean="0"/>
              <a:t>2</a:t>
            </a:fld>
            <a:endParaRPr lang="en-BA"/>
          </a:p>
        </p:txBody>
      </p:sp>
    </p:spTree>
    <p:extLst>
      <p:ext uri="{BB962C8B-B14F-4D97-AF65-F5344CB8AC3E}">
        <p14:creationId xmlns:p14="http://schemas.microsoft.com/office/powerpoint/2010/main" val="325728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1F0C6-3833-D89C-88A8-56F6BF185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7BD6BA-2065-AB55-CA50-A057659985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C55459-F939-5581-6500-E8279257F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B2E242-7FFB-5FAA-7220-5DA0747185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A25D2-6DB4-F04A-8756-47362B5C7DEA}" type="slidenum">
              <a:rPr lang="en-BA" smtClean="0"/>
              <a:t>3</a:t>
            </a:fld>
            <a:endParaRPr lang="en-BA"/>
          </a:p>
        </p:txBody>
      </p:sp>
    </p:spTree>
    <p:extLst>
      <p:ext uri="{BB962C8B-B14F-4D97-AF65-F5344CB8AC3E}">
        <p14:creationId xmlns:p14="http://schemas.microsoft.com/office/powerpoint/2010/main" val="1087483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057F4-8B66-402B-D945-960913B97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348F76-4074-3876-A9C5-51AC76C181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0BC453-F5E0-41D8-82BA-D39F234813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402435-5FD1-FBCA-F723-E19A3B1752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A25D2-6DB4-F04A-8756-47362B5C7DEA}" type="slidenum">
              <a:rPr lang="en-BA" smtClean="0"/>
              <a:t>4</a:t>
            </a:fld>
            <a:endParaRPr lang="en-BA"/>
          </a:p>
        </p:txBody>
      </p:sp>
    </p:spTree>
    <p:extLst>
      <p:ext uri="{BB962C8B-B14F-4D97-AF65-F5344CB8AC3E}">
        <p14:creationId xmlns:p14="http://schemas.microsoft.com/office/powerpoint/2010/main" val="1167412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0C4E2-5DC4-2071-BC06-7C747AF50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832507-0F93-618B-7D4F-815D76C852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B34205-5DE8-BF8C-88E7-B5171D72F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32F796-1C80-6BD0-1ACA-323E4B5BCB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A25D2-6DB4-F04A-8756-47362B5C7DEA}" type="slidenum">
              <a:rPr lang="en-BA" smtClean="0"/>
              <a:t>5</a:t>
            </a:fld>
            <a:endParaRPr lang="en-BA"/>
          </a:p>
        </p:txBody>
      </p:sp>
    </p:spTree>
    <p:extLst>
      <p:ext uri="{BB962C8B-B14F-4D97-AF65-F5344CB8AC3E}">
        <p14:creationId xmlns:p14="http://schemas.microsoft.com/office/powerpoint/2010/main" val="2941386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4B673-FF30-4377-98BB-A1A3D2DB3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02C03C-58F2-DB24-DF12-6E0A142710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9A4F06-CF96-96B5-0553-14A38F735F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22A4B-ED7B-E04B-ECB1-4DDF620EED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A25D2-6DB4-F04A-8756-47362B5C7DEA}" type="slidenum">
              <a:rPr lang="en-BA" smtClean="0"/>
              <a:t>6</a:t>
            </a:fld>
            <a:endParaRPr lang="en-BA"/>
          </a:p>
        </p:txBody>
      </p:sp>
    </p:spTree>
    <p:extLst>
      <p:ext uri="{BB962C8B-B14F-4D97-AF65-F5344CB8AC3E}">
        <p14:creationId xmlns:p14="http://schemas.microsoft.com/office/powerpoint/2010/main" val="2037247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70D24-F08C-A42D-7C9E-621D1F1B6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C55051-9DD6-7603-74F4-F3E789E740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215512-394F-5EAB-41A8-37C40D3AF8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565DFE-491A-B2CF-6948-93B048AA3F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A25D2-6DB4-F04A-8756-47362B5C7DEA}" type="slidenum">
              <a:rPr lang="en-BA" smtClean="0"/>
              <a:t>7</a:t>
            </a:fld>
            <a:endParaRPr lang="en-BA"/>
          </a:p>
        </p:txBody>
      </p:sp>
    </p:spTree>
    <p:extLst>
      <p:ext uri="{BB962C8B-B14F-4D97-AF65-F5344CB8AC3E}">
        <p14:creationId xmlns:p14="http://schemas.microsoft.com/office/powerpoint/2010/main" val="1212465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0B873-75C2-40D3-E2A3-EF55856CD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F8D4AC-4FA7-059A-7800-8A523B9098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01AF70-F836-B668-5D36-1CBF111102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D498F8-F339-6E15-0CF7-3ADAB1D84C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A25D2-6DB4-F04A-8756-47362B5C7DEA}" type="slidenum">
              <a:rPr lang="en-BA" smtClean="0"/>
              <a:t>8</a:t>
            </a:fld>
            <a:endParaRPr lang="en-BA"/>
          </a:p>
        </p:txBody>
      </p:sp>
    </p:spTree>
    <p:extLst>
      <p:ext uri="{BB962C8B-B14F-4D97-AF65-F5344CB8AC3E}">
        <p14:creationId xmlns:p14="http://schemas.microsoft.com/office/powerpoint/2010/main" val="2513555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FB009-9193-F05F-3D38-E5E1F990D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A74571-F62B-6195-5059-A97E052EBB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E5B556-5D19-55E5-C44F-27A20308C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71655-6691-4BBD-36E1-96896599EE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A25D2-6DB4-F04A-8756-47362B5C7DEA}" type="slidenum">
              <a:rPr lang="en-BA" smtClean="0"/>
              <a:t>9</a:t>
            </a:fld>
            <a:endParaRPr lang="en-BA"/>
          </a:p>
        </p:txBody>
      </p:sp>
    </p:spTree>
    <p:extLst>
      <p:ext uri="{BB962C8B-B14F-4D97-AF65-F5344CB8AC3E}">
        <p14:creationId xmlns:p14="http://schemas.microsoft.com/office/powerpoint/2010/main" val="17956694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6CCE5-F442-AC61-DB3C-A895904BB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6A5446-D361-F809-52BA-636D43622F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A0738A-7810-D6D8-D0B9-F6FFE15D3D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987C11-EBC4-D741-3E5B-ACF16A88C8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A25D2-6DB4-F04A-8756-47362B5C7DEA}" type="slidenum">
              <a:rPr lang="en-BA" smtClean="0"/>
              <a:t>10</a:t>
            </a:fld>
            <a:endParaRPr lang="en-BA"/>
          </a:p>
        </p:txBody>
      </p:sp>
    </p:spTree>
    <p:extLst>
      <p:ext uri="{BB962C8B-B14F-4D97-AF65-F5344CB8AC3E}">
        <p14:creationId xmlns:p14="http://schemas.microsoft.com/office/powerpoint/2010/main" val="622252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38AA6-7FB3-3F4B-9A54-800A81B3EC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1A1DAE-12C8-9632-F859-0BC4EE3918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6EE12-2C5F-DBE8-515A-3B65EA4B9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8CDDB-0583-96DD-A6BB-0FDA41972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5F148-08BE-8F10-C536-916D3E3AB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43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493F3-BEDA-DDBF-ED0B-3069251FE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D1442-1C1C-184A-01E2-3B8648AA1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50301-87F0-56E7-DA14-98A72D656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17D97-EDD1-B76C-C16B-CBEA36A44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78E7C-401D-28D6-A992-FA7E54CDF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77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60748-F171-4D98-2F22-B537D203E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4C2A9-37DB-F650-BC66-0630767CC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1B6E2-B0B7-344F-65AA-85F9D5B2D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BD973-6810-7F38-8101-F9FE22CFE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A288B-5231-4ECC-CA2B-1F7F215EA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99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9ED7-C871-36A5-1226-6391358CD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35BFA-9BA0-31EE-A2C2-D7E91DEFFA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03934-7340-D88D-7D4B-7EB4FC693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F3B42D-6158-387D-B110-E002BF396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87368E-F767-26C8-AF11-C7E03DDF8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CD5666-F87D-5B66-4801-3CE4A002F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1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A7C03-EA9F-9196-708D-0EF1C10CC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BF903-6D07-00EC-8CB1-23870F3B2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D79A29-C60E-76F0-F67E-C573C67DEC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57C5B5-2117-1857-76E6-0ED0605D17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7C96E9-D01A-5A23-1A9C-190B0D0EF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BBEFD4-D36E-CE6B-64F7-B8EA081A0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C7FF27-5EF3-E77A-52A1-7A5E676B4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CAC082-08F3-5D33-639D-E8C1AA091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1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6A63D-2AFF-D93B-EABE-B3C1C778F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87769B-E3D4-465F-89F9-6BB91924D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521549-C44A-952D-AD1F-916AD7B16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E4EE29-E19F-E7FA-611A-F5FB367FE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302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16B07C-D025-58EF-7986-59403327A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92A5DA-13EF-8AB5-5CBB-C8C61ED8C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C8A767-C890-6930-2422-DB8753E93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75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B47D3-8C61-4D50-C2C2-C27D579CC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AC045-D3F7-F9A0-6C36-8FD8CD37A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C1458-5FE8-FA52-C722-7E248634E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11F0FC-0046-92D7-0E21-5FA8F8D20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CC041-928F-606E-C483-3C468E810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3A9537-0CA2-54FD-453D-61D9708EF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70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BC4B0-CDFE-D22E-F775-62513D504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998351-4123-33CF-C7BE-7D7E17880A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B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86E84-6016-7350-40AA-64149FC29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DBE079-3371-159D-6B2C-E27941EA2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7C58C4-8C36-CC19-1D7B-85120C05F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140BC4-C972-70A2-9359-70347F64B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52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B644D-1BC7-6892-6B3A-578291D48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2D5291-603B-3A8E-EBB7-C9AA5C4B4F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A8260-C7C1-5E16-64B0-54A211926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BDB54-79E5-FD7B-65CE-D7B5E6458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1E487-BBBB-0153-96E1-9B1190902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6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E38989-AF77-264D-6860-63B1FCFE77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3E121A-2988-5DA2-B0C6-578CEED88B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A21FE-5F22-B72C-D4C8-E5436AD03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0871F-C14E-C751-8BEC-B3ABE05D8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144A2-10DF-BEAB-CA49-68FFAC140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794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DD9D90-D658-068A-9C12-2707141AC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C87A1A-BB5A-12F8-D7C5-135896AE4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D2940-61A0-AA5A-F956-A7CECA69D2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3453F-73FB-5D24-4FF7-7BBFCD5DEA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3A8E9-F878-B4D3-CC57-9589D3B3DB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852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o.mk/" TargetMode="External"/><Relationship Id="rId2" Type="http://schemas.openxmlformats.org/officeDocument/2006/relationships/hyperlink" Target="mailto:info@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7BB24A-A2E5-4D90-C998-B485409EA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1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1DDE04-37EC-9339-809E-F1B230D22092}"/>
              </a:ext>
            </a:extLst>
          </p:cNvPr>
          <p:cNvSpPr>
            <a:spLocks noGrp="1"/>
          </p:cNvSpPr>
          <p:nvPr/>
        </p:nvSpPr>
        <p:spPr>
          <a:xfrm rot="5400000">
            <a:off x="5313785" y="-2406696"/>
            <a:ext cx="1564427" cy="11768959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bs-Latn-B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4A48D9-B4C5-A2BD-B0B7-D29146F6C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4947" y="5085572"/>
            <a:ext cx="3768066" cy="1093960"/>
          </a:xfrm>
        </p:spPr>
        <p:txBody>
          <a:bodyPr>
            <a:normAutofit/>
          </a:bodyPr>
          <a:lstStyle/>
          <a:p>
            <a:r>
              <a:rPr lang="hr-HR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Sarajevo</a:t>
            </a:r>
            <a:br>
              <a:rPr lang="hr-HR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hr-HR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17.9.2026. godine</a:t>
            </a:r>
            <a:endParaRPr lang="en-BA" sz="20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FD4EE7-648B-DF81-0FAE-97744E275787}"/>
              </a:ext>
            </a:extLst>
          </p:cNvPr>
          <p:cNvSpPr txBox="1"/>
          <p:nvPr/>
        </p:nvSpPr>
        <p:spPr>
          <a:xfrm>
            <a:off x="1215988" y="2695568"/>
            <a:ext cx="10356580" cy="1564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bs-Latn-BA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Rast troškova odštetnih zahtjeva: izazov ili konstanta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B5645-1DB3-0BFC-6CC3-51B37689C64F}"/>
              </a:ext>
            </a:extLst>
          </p:cNvPr>
          <p:cNvSpPr txBox="1"/>
          <p:nvPr/>
        </p:nvSpPr>
        <p:spPr>
          <a:xfrm>
            <a:off x="1215988" y="4689987"/>
            <a:ext cx="5295167" cy="43088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bs-Latn-BA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pomoćnik direktora, Alma Smailagić</a:t>
            </a:r>
          </a:p>
        </p:txBody>
      </p:sp>
    </p:spTree>
    <p:extLst>
      <p:ext uri="{BB962C8B-B14F-4D97-AF65-F5344CB8AC3E}">
        <p14:creationId xmlns:p14="http://schemas.microsoft.com/office/powerpoint/2010/main" val="3661588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8BF45-99B2-AE35-FF20-B5BC7BCBE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6AEF1A4-6C4D-2862-DD31-37FA62643D8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50189" cy="6858000"/>
          </a:xfrm>
          <a:prstGeom prst="rect">
            <a:avLst/>
          </a:prstGeom>
          <a:gradFill flip="none" rotWithShape="1">
            <a:gsLst>
              <a:gs pos="80000">
                <a:srgbClr val="003E66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  <a:tileRect/>
          </a:gradFill>
          <a:ln w="0">
            <a:noFill/>
          </a:ln>
        </p:spPr>
        <p:txBody>
          <a:bodyPr/>
          <a:lstStyle/>
          <a:p>
            <a:endParaRPr lang="bs-Latn-B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BA9EB7-274A-D24E-DA91-4559D4FAD867}"/>
              </a:ext>
            </a:extLst>
          </p:cNvPr>
          <p:cNvSpPr>
            <a:spLocks noGrp="1"/>
          </p:cNvSpPr>
          <p:nvPr/>
        </p:nvSpPr>
        <p:spPr>
          <a:xfrm>
            <a:off x="2853559" y="888781"/>
            <a:ext cx="897527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lang="bs-Latn-BA" sz="320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</a:t>
            </a:r>
            <a:r>
              <a:rPr sz="320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emija</a:t>
            </a:r>
            <a:r>
              <a:rPr sz="320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320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i</a:t>
            </a:r>
            <a:r>
              <a:rPr sz="320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320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štete</a:t>
            </a:r>
            <a:endParaRPr sz="3200" b="1" dirty="0">
              <a:solidFill>
                <a:srgbClr val="0B2E4F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A5F7813-C88F-B01A-D180-0F2868FBB0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0436044"/>
              </p:ext>
            </p:extLst>
          </p:nvPr>
        </p:nvGraphicFramePr>
        <p:xfrm>
          <a:off x="3902269" y="1765038"/>
          <a:ext cx="7926565" cy="4404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8C063C6-B147-DD0F-1503-E3F73B9107C1}"/>
              </a:ext>
            </a:extLst>
          </p:cNvPr>
          <p:cNvSpPr>
            <a:spLocks noGrp="1"/>
          </p:cNvSpPr>
          <p:nvPr/>
        </p:nvSpPr>
        <p:spPr>
          <a:xfrm>
            <a:off x="1226775" y="2376651"/>
            <a:ext cx="2095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600" b="1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2025. </a:t>
            </a:r>
            <a:r>
              <a:rPr sz="1600" b="1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prema</a:t>
            </a:r>
            <a:r>
              <a:rPr sz="1600" b="1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2018.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2C1701-77EE-2B45-6107-49C98D8C5265}"/>
              </a:ext>
            </a:extLst>
          </p:cNvPr>
          <p:cNvSpPr>
            <a:spLocks noGrp="1"/>
          </p:cNvSpPr>
          <p:nvPr/>
        </p:nvSpPr>
        <p:spPr>
          <a:xfrm>
            <a:off x="1217250" y="2767176"/>
            <a:ext cx="2000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5100" b="1">
                <a:solidFill>
                  <a:srgbClr val="174F7E"/>
                </a:solidFill>
                <a:latin typeface="Nimbus Sans"/>
                <a:ea typeface="Nimbus Sans"/>
                <a:cs typeface="Nimbus Sans"/>
              </a:defRPr>
            </a:pPr>
            <a:r>
              <a:rPr sz="4400" b="1" dirty="0">
                <a:solidFill>
                  <a:srgbClr val="D45D52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170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FEC21F-BBBD-7FBC-2292-5A29857F0BDC}"/>
              </a:ext>
            </a:extLst>
          </p:cNvPr>
          <p:cNvSpPr>
            <a:spLocks noGrp="1"/>
          </p:cNvSpPr>
          <p:nvPr/>
        </p:nvSpPr>
        <p:spPr>
          <a:xfrm>
            <a:off x="1245825" y="3462501"/>
            <a:ext cx="2095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500" b="0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dirty="0" err="1">
                <a:solidFill>
                  <a:srgbClr val="D45D52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indeks</a:t>
            </a:r>
            <a:r>
              <a:rPr sz="1200" b="0" dirty="0">
                <a:solidFill>
                  <a:srgbClr val="D45D52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200" b="0" dirty="0" err="1">
                <a:solidFill>
                  <a:srgbClr val="D45D52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riješenih</a:t>
            </a:r>
            <a:r>
              <a:rPr sz="1200" b="0" dirty="0">
                <a:solidFill>
                  <a:srgbClr val="D45D52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200" b="0" dirty="0" err="1">
                <a:solidFill>
                  <a:srgbClr val="D45D52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šteta</a:t>
            </a:r>
            <a:endParaRPr sz="1200" b="0" dirty="0">
              <a:solidFill>
                <a:srgbClr val="D45D52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E9779DC6-BBFB-F31E-8B57-57891549691C}"/>
              </a:ext>
            </a:extLst>
          </p:cNvPr>
          <p:cNvSpPr>
            <a:spLocks noGrp="1"/>
          </p:cNvSpPr>
          <p:nvPr/>
        </p:nvSpPr>
        <p:spPr>
          <a:xfrm>
            <a:off x="1226775" y="3967326"/>
            <a:ext cx="2095500" cy="0"/>
          </a:xfrm>
          <a:prstGeom prst="line">
            <a:avLst/>
          </a:prstGeom>
          <a:noFill/>
          <a:ln w="9525">
            <a:solidFill>
              <a:srgbClr val="D6E2EC"/>
            </a:solidFill>
            <a:prstDash val="solid"/>
          </a:ln>
        </p:spPr>
        <p:txBody>
          <a:bodyPr/>
          <a:lstStyle/>
          <a:p>
            <a:endParaRPr lang="bs-Latn-B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E269BCA-A0E1-8FE9-EE88-6415F4C7EC0A}"/>
              </a:ext>
            </a:extLst>
          </p:cNvPr>
          <p:cNvSpPr>
            <a:spLocks noGrp="1"/>
          </p:cNvSpPr>
          <p:nvPr/>
        </p:nvSpPr>
        <p:spPr>
          <a:xfrm>
            <a:off x="1234958" y="4101554"/>
            <a:ext cx="2000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5100" b="1">
                <a:solidFill>
                  <a:srgbClr val="2D78AE"/>
                </a:solidFill>
                <a:latin typeface="Nimbus Sans"/>
                <a:ea typeface="Nimbus Sans"/>
                <a:cs typeface="Nimbus Sans"/>
              </a:defRPr>
            </a:pPr>
            <a:r>
              <a:rPr sz="4400" b="1" dirty="0">
                <a:solidFill>
                  <a:srgbClr val="003E6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166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1D1FB9-8EEE-79E3-45CE-272F9A52BA35}"/>
              </a:ext>
            </a:extLst>
          </p:cNvPr>
          <p:cNvSpPr>
            <a:spLocks noGrp="1"/>
          </p:cNvSpPr>
          <p:nvPr/>
        </p:nvSpPr>
        <p:spPr>
          <a:xfrm>
            <a:off x="1245825" y="4768785"/>
            <a:ext cx="2095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500" b="0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indeks</a:t>
            </a:r>
            <a:r>
              <a:rPr sz="1200" b="0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200" b="0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premije</a:t>
            </a:r>
            <a:endParaRPr sz="1200" b="0" dirty="0">
              <a:solidFill>
                <a:srgbClr val="0B2E4F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984B0A-FA16-74FF-3A02-9F60399E613C}"/>
              </a:ext>
            </a:extLst>
          </p:cNvPr>
          <p:cNvSpPr>
            <a:spLocks noGrp="1"/>
          </p:cNvSpPr>
          <p:nvPr/>
        </p:nvSpPr>
        <p:spPr>
          <a:xfrm>
            <a:off x="909586" y="5242031"/>
            <a:ext cx="2520513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12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lang="bs-Latn-BA" sz="120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Prosječni godišnji rast 2018–2025: premija 7,5%, riješene štete 7,9%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4E0087-BF08-503B-4E35-4AD4378A699B}"/>
              </a:ext>
            </a:extLst>
          </p:cNvPr>
          <p:cNvSpPr txBox="1"/>
          <p:nvPr/>
        </p:nvSpPr>
        <p:spPr>
          <a:xfrm rot="16200000">
            <a:off x="-3151821" y="3198166"/>
            <a:ext cx="6858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R E N D</a:t>
            </a:r>
          </a:p>
        </p:txBody>
      </p:sp>
    </p:spTree>
    <p:extLst>
      <p:ext uri="{BB962C8B-B14F-4D97-AF65-F5344CB8AC3E}">
        <p14:creationId xmlns:p14="http://schemas.microsoft.com/office/powerpoint/2010/main" val="2675539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49123-B3A4-BE20-5DDF-9D66619FD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B6E9EAC-944B-E9D7-BB75-E27F9F16CB20}"/>
              </a:ext>
            </a:extLst>
          </p:cNvPr>
          <p:cNvSpPr>
            <a:spLocks noGrp="1"/>
          </p:cNvSpPr>
          <p:nvPr/>
        </p:nvSpPr>
        <p:spPr>
          <a:xfrm>
            <a:off x="11572616" y="0"/>
            <a:ext cx="616510" cy="6858000"/>
          </a:xfrm>
          <a:prstGeom prst="rect">
            <a:avLst/>
          </a:prstGeom>
          <a:gradFill>
            <a:gsLst>
              <a:gs pos="80000">
                <a:srgbClr val="003E66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  <a:ln w="0">
            <a:noFill/>
          </a:ln>
        </p:spPr>
        <p:txBody>
          <a:bodyPr/>
          <a:lstStyle/>
          <a:p>
            <a:endParaRPr lang="bs-Latn-B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5FA8C7-E0E1-777C-53ED-05EAF9C15983}"/>
              </a:ext>
            </a:extLst>
          </p:cNvPr>
          <p:cNvSpPr>
            <a:spLocks noGrp="1"/>
          </p:cNvSpPr>
          <p:nvPr/>
        </p:nvSpPr>
        <p:spPr>
          <a:xfrm>
            <a:off x="2990282" y="936078"/>
            <a:ext cx="8959412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lang="bs-Latn-BA" sz="320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„Pritisak“ šteta!?</a:t>
            </a:r>
            <a:endParaRPr sz="3200" b="1" dirty="0">
              <a:solidFill>
                <a:srgbClr val="0B2E4F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577467-D3DC-D4EC-C3FE-B599A20E7255}"/>
              </a:ext>
            </a:extLst>
          </p:cNvPr>
          <p:cNvSpPr>
            <a:spLocks noGrp="1"/>
          </p:cNvSpPr>
          <p:nvPr/>
        </p:nvSpPr>
        <p:spPr>
          <a:xfrm>
            <a:off x="2979361" y="5790225"/>
            <a:ext cx="2857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925" b="1">
                <a:solidFill>
                  <a:srgbClr val="174F7E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 dirty="0">
                <a:solidFill>
                  <a:srgbClr val="174F7E"/>
                </a:solidFill>
                <a:latin typeface="Nimbus Sans"/>
                <a:ea typeface="Nimbus Sans"/>
                <a:cs typeface="Nimbus Sans"/>
              </a:rPr>
              <a:t>+12,5 p.p.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E54E95-91FD-8F6C-B888-0A1EE684728F}"/>
              </a:ext>
            </a:extLst>
          </p:cNvPr>
          <p:cNvSpPr>
            <a:spLocks noGrp="1"/>
          </p:cNvSpPr>
          <p:nvPr/>
        </p:nvSpPr>
        <p:spPr>
          <a:xfrm>
            <a:off x="2979361" y="6304575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500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5A7186"/>
                </a:solidFill>
                <a:latin typeface="Nimbus Sans"/>
                <a:ea typeface="Nimbus Sans"/>
                <a:cs typeface="Nimbus Sans"/>
              </a:rPr>
              <a:t>AO: štete iznad premije</a:t>
            </a: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14C18955-9EF7-6D63-41B5-392560F10746}"/>
              </a:ext>
            </a:extLst>
          </p:cNvPr>
          <p:cNvSpPr>
            <a:spLocks noGrp="1"/>
          </p:cNvSpPr>
          <p:nvPr/>
        </p:nvSpPr>
        <p:spPr>
          <a:xfrm>
            <a:off x="6932236" y="5818800"/>
            <a:ext cx="0" cy="742950"/>
          </a:xfrm>
          <a:prstGeom prst="line">
            <a:avLst/>
          </a:prstGeom>
          <a:noFill/>
          <a:ln w="9525">
            <a:solidFill>
              <a:srgbClr val="D6E2EC"/>
            </a:solidFill>
            <a:prstDash val="solid"/>
          </a:ln>
        </p:spPr>
        <p:txBody>
          <a:bodyPr/>
          <a:lstStyle/>
          <a:p>
            <a:endParaRPr lang="bs-Latn-B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98E22F4-B57B-7D8C-5BA3-FF10C9CE1F7E}"/>
              </a:ext>
            </a:extLst>
          </p:cNvPr>
          <p:cNvSpPr>
            <a:spLocks noGrp="1"/>
          </p:cNvSpPr>
          <p:nvPr/>
        </p:nvSpPr>
        <p:spPr>
          <a:xfrm>
            <a:off x="8027611" y="5790225"/>
            <a:ext cx="2857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925" b="1">
                <a:solidFill>
                  <a:srgbClr val="2D78AE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>
                <a:solidFill>
                  <a:srgbClr val="2D78AE"/>
                </a:solidFill>
                <a:latin typeface="Nimbus Sans"/>
                <a:ea typeface="Nimbus Sans"/>
                <a:cs typeface="Nimbus Sans"/>
              </a:rPr>
              <a:t>+27,1 p.p.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7F8901B-36E7-B85B-FA53-63E79D05C2BB}"/>
              </a:ext>
            </a:extLst>
          </p:cNvPr>
          <p:cNvSpPr>
            <a:spLocks noGrp="1"/>
          </p:cNvSpPr>
          <p:nvPr/>
        </p:nvSpPr>
        <p:spPr>
          <a:xfrm>
            <a:off x="8027611" y="6304575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500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5A7186"/>
                </a:solidFill>
                <a:latin typeface="Nimbus Sans"/>
                <a:ea typeface="Nimbus Sans"/>
                <a:cs typeface="Nimbus Sans"/>
              </a:rPr>
              <a:t>Kasko: premija iznad šteta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79E5F67-E633-3FA0-B682-C2A76BD3DD9B}"/>
              </a:ext>
            </a:extLst>
          </p:cNvPr>
          <p:cNvSpPr>
            <a:spLocks noGrp="1"/>
          </p:cNvSpPr>
          <p:nvPr/>
        </p:nvSpPr>
        <p:spPr>
          <a:xfrm>
            <a:off x="565902" y="3353857"/>
            <a:ext cx="2091713" cy="23133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12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AO: </a:t>
            </a:r>
            <a:endParaRPr lang="bs-Latn-BA" sz="1600" b="0" dirty="0">
              <a:solidFill>
                <a:srgbClr val="5A7186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  <a:p>
            <a:pPr algn="ctr">
              <a:defRPr sz="112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6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premija</a:t>
            </a:r>
            <a:r>
              <a:rPr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+59,5%, </a:t>
            </a:r>
            <a:r>
              <a:rPr sz="16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riješene</a:t>
            </a:r>
            <a:r>
              <a:rPr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6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štete</a:t>
            </a:r>
            <a:r>
              <a:rPr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+72,0%</a:t>
            </a:r>
            <a:endParaRPr lang="bs-Latn-BA" sz="1600" b="0" dirty="0">
              <a:solidFill>
                <a:srgbClr val="5A7186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  <a:p>
            <a:pPr algn="ctr">
              <a:defRPr sz="112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endParaRPr lang="bs-Latn-BA" sz="1600" dirty="0">
              <a:solidFill>
                <a:srgbClr val="5A7186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  <a:p>
            <a:pPr algn="ctr">
              <a:defRPr sz="112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endParaRPr lang="bs-Latn-BA" sz="1600" b="0" dirty="0">
              <a:solidFill>
                <a:srgbClr val="5A7186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  <a:p>
            <a:pPr algn="ctr">
              <a:defRPr sz="112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Kasko: </a:t>
            </a:r>
            <a:endParaRPr lang="bs-Latn-BA" sz="1600" b="0" dirty="0">
              <a:solidFill>
                <a:srgbClr val="5A7186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  <a:p>
            <a:pPr algn="ctr">
              <a:defRPr sz="112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6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premija</a:t>
            </a:r>
            <a:r>
              <a:rPr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+105,8%, </a:t>
            </a:r>
            <a:r>
              <a:rPr sz="16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riješene</a:t>
            </a:r>
            <a:r>
              <a:rPr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6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štete</a:t>
            </a:r>
            <a:r>
              <a:rPr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+78,7%</a:t>
            </a:r>
          </a:p>
        </p:txBody>
      </p:sp>
      <p:graphicFrame>
        <p:nvGraphicFramePr>
          <p:cNvPr id="37" name="Chart">
            <a:extLst>
              <a:ext uri="{FF2B5EF4-FFF2-40B4-BE49-F238E27FC236}">
                <a16:creationId xmlns:a16="http://schemas.microsoft.com/office/drawing/2014/main" id="{430763AD-66AA-C169-3546-470C9058A6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6659247"/>
              </p:ext>
            </p:extLst>
          </p:nvPr>
        </p:nvGraphicFramePr>
        <p:xfrm>
          <a:off x="3054409" y="1507578"/>
          <a:ext cx="8121413" cy="3757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5293F1FF-A0D1-2B96-F2BD-3C4313D205B0}"/>
              </a:ext>
            </a:extLst>
          </p:cNvPr>
          <p:cNvSpPr txBox="1"/>
          <p:nvPr/>
        </p:nvSpPr>
        <p:spPr>
          <a:xfrm>
            <a:off x="764392" y="2427132"/>
            <a:ext cx="16947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s-Latn-BA" sz="1400" b="1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Kumulativni rast </a:t>
            </a:r>
          </a:p>
          <a:p>
            <a:pPr algn="ctr"/>
            <a:r>
              <a:rPr lang="bs-Latn-BA" sz="1400" b="1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2018–2025</a:t>
            </a:r>
            <a:endParaRPr lang="bs-Latn-B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382962-0B80-18D8-3202-81B167A7CA3C}"/>
              </a:ext>
            </a:extLst>
          </p:cNvPr>
          <p:cNvSpPr txBox="1"/>
          <p:nvPr/>
        </p:nvSpPr>
        <p:spPr>
          <a:xfrm rot="5400000">
            <a:off x="8442096" y="3198168"/>
            <a:ext cx="6857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O  I  K A S K O</a:t>
            </a:r>
          </a:p>
        </p:txBody>
      </p:sp>
    </p:spTree>
    <p:extLst>
      <p:ext uri="{BB962C8B-B14F-4D97-AF65-F5344CB8AC3E}">
        <p14:creationId xmlns:p14="http://schemas.microsoft.com/office/powerpoint/2010/main" val="3494503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E733E-FF1E-F61C-7BD1-00433837F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4C3FBA7-587C-B9BE-588A-CB6A824287DF}"/>
              </a:ext>
            </a:extLst>
          </p:cNvPr>
          <p:cNvSpPr>
            <a:spLocks noGrp="1"/>
          </p:cNvSpPr>
          <p:nvPr/>
        </p:nvSpPr>
        <p:spPr>
          <a:xfrm rot="5400000">
            <a:off x="5787745" y="457056"/>
            <a:ext cx="616510" cy="12191999"/>
          </a:xfrm>
          <a:prstGeom prst="rect">
            <a:avLst/>
          </a:prstGeom>
          <a:gradFill>
            <a:gsLst>
              <a:gs pos="80000">
                <a:srgbClr val="003E66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  <a:ln w="0">
            <a:noFill/>
          </a:ln>
        </p:spPr>
        <p:txBody>
          <a:bodyPr/>
          <a:lstStyle/>
          <a:p>
            <a:endParaRPr lang="bs-Latn-B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E4B39C-9B58-B690-E134-99793291504B}"/>
              </a:ext>
            </a:extLst>
          </p:cNvPr>
          <p:cNvSpPr>
            <a:spLocks noGrp="1"/>
          </p:cNvSpPr>
          <p:nvPr/>
        </p:nvSpPr>
        <p:spPr>
          <a:xfrm>
            <a:off x="2993814" y="951844"/>
            <a:ext cx="8282809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lang="bs-Latn-BA" sz="31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Štete rastu brže i </a:t>
            </a:r>
            <a:r>
              <a:rPr sz="31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u </a:t>
            </a:r>
            <a:r>
              <a:rPr sz="31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prvom</a:t>
            </a:r>
            <a:r>
              <a:rPr sz="31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31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polugodištu</a:t>
            </a:r>
            <a:endParaRPr sz="3150" b="1" dirty="0">
              <a:solidFill>
                <a:srgbClr val="0B2E4F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7870C5-23B8-7D16-EA9B-9B7876CF5B28}"/>
              </a:ext>
            </a:extLst>
          </p:cNvPr>
          <p:cNvSpPr>
            <a:spLocks noGrp="1"/>
          </p:cNvSpPr>
          <p:nvPr/>
        </p:nvSpPr>
        <p:spPr>
          <a:xfrm>
            <a:off x="480357" y="1746907"/>
            <a:ext cx="2817624" cy="2553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Promjena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u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odnosu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na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I–VI 2025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10315AAF-42F9-5DA7-D1BB-C8D9D0D7BE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8370855"/>
              </p:ext>
            </p:extLst>
          </p:nvPr>
        </p:nvGraphicFramePr>
        <p:xfrm>
          <a:off x="3651223" y="1746907"/>
          <a:ext cx="8282809" cy="3476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BEF222F8-AF9B-C3F3-E517-DA8EDAD91B61}"/>
              </a:ext>
            </a:extLst>
          </p:cNvPr>
          <p:cNvSpPr>
            <a:spLocks noGrp="1"/>
          </p:cNvSpPr>
          <p:nvPr/>
        </p:nvSpPr>
        <p:spPr>
          <a:xfrm>
            <a:off x="5748508" y="5476875"/>
            <a:ext cx="2381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3000" b="1">
                <a:solidFill>
                  <a:srgbClr val="174F7E"/>
                </a:solidFill>
                <a:latin typeface="Nimbus Sans"/>
                <a:ea typeface="Nimbus Sans"/>
                <a:cs typeface="Nimbus Sans"/>
              </a:defRPr>
            </a:pPr>
            <a:r>
              <a:rPr sz="3000" b="1" dirty="0">
                <a:solidFill>
                  <a:srgbClr val="174F7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14,5 p.p.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25B62A-5A19-1F1C-67E6-CEA801494956}"/>
              </a:ext>
            </a:extLst>
          </p:cNvPr>
          <p:cNvSpPr>
            <a:spLocks noGrp="1"/>
          </p:cNvSpPr>
          <p:nvPr/>
        </p:nvSpPr>
        <p:spPr>
          <a:xfrm>
            <a:off x="8320258" y="5591175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najveći</a:t>
            </a:r>
            <a:r>
              <a:rPr sz="16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6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jaz</a:t>
            </a:r>
            <a:r>
              <a:rPr sz="16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, </a:t>
            </a:r>
            <a:r>
              <a:rPr sz="16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kod</a:t>
            </a:r>
            <a:r>
              <a:rPr sz="16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AO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48D5572-394A-5877-2CA6-B14092F41E16}"/>
              </a:ext>
            </a:extLst>
          </p:cNvPr>
          <p:cNvSpPr>
            <a:spLocks noGrp="1"/>
          </p:cNvSpPr>
          <p:nvPr/>
        </p:nvSpPr>
        <p:spPr>
          <a:xfrm>
            <a:off x="692534" y="2304828"/>
            <a:ext cx="2106941" cy="284355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12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6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Ukupno</a:t>
            </a:r>
            <a:r>
              <a:rPr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6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neživot</a:t>
            </a:r>
            <a:r>
              <a:rPr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: </a:t>
            </a:r>
            <a:r>
              <a:rPr sz="16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premija</a:t>
            </a:r>
            <a:r>
              <a:rPr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+5,1% </a:t>
            </a:r>
            <a:endParaRPr lang="bs-Latn-BA" sz="1600" b="0" dirty="0">
              <a:solidFill>
                <a:srgbClr val="5A7186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  <a:p>
            <a:pPr algn="ctr">
              <a:defRPr sz="112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6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štete</a:t>
            </a:r>
            <a:r>
              <a:rPr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+17,0%</a:t>
            </a:r>
            <a:endParaRPr lang="bs-Latn-BA" sz="1600" b="0" dirty="0">
              <a:solidFill>
                <a:srgbClr val="5A7186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  <a:p>
            <a:pPr algn="ctr">
              <a:defRPr sz="112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endParaRPr lang="bs-Latn-BA" sz="1600" dirty="0">
              <a:solidFill>
                <a:srgbClr val="5A7186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  <a:p>
            <a:pPr algn="ctr">
              <a:defRPr sz="112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AO: </a:t>
            </a:r>
            <a:endParaRPr lang="bs-Latn-BA" sz="1600" b="0" dirty="0">
              <a:solidFill>
                <a:srgbClr val="5A7186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  <a:p>
            <a:pPr algn="ctr">
              <a:defRPr sz="112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lang="bs-Latn-BA" sz="160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Premija </a:t>
            </a:r>
            <a:r>
              <a:rPr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+5,7% </a:t>
            </a:r>
            <a:endParaRPr lang="bs-Latn-BA" sz="1600" b="0" dirty="0">
              <a:solidFill>
                <a:srgbClr val="5A7186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  <a:p>
            <a:pPr algn="ctr">
              <a:defRPr sz="112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lang="bs-Latn-BA"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štete </a:t>
            </a:r>
            <a:r>
              <a:rPr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+20,2%</a:t>
            </a:r>
            <a:endParaRPr lang="bs-Latn-BA" sz="1600" b="0" dirty="0">
              <a:solidFill>
                <a:srgbClr val="5A7186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  <a:p>
            <a:pPr algn="ctr">
              <a:defRPr sz="112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endParaRPr lang="bs-Latn-BA" sz="1600" dirty="0">
              <a:solidFill>
                <a:srgbClr val="5A7186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  <a:p>
            <a:pPr algn="ctr">
              <a:defRPr sz="112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Kasko:</a:t>
            </a:r>
            <a:r>
              <a:rPr lang="bs-Latn-BA"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</a:p>
          <a:p>
            <a:pPr algn="ctr">
              <a:defRPr sz="112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lang="bs-Latn-BA"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premija</a:t>
            </a:r>
            <a:r>
              <a:rPr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+10,0%</a:t>
            </a:r>
            <a:r>
              <a:rPr lang="bs-Latn-BA"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</a:p>
          <a:p>
            <a:pPr algn="ctr">
              <a:defRPr sz="112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lang="bs-Latn-BA"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štete </a:t>
            </a:r>
            <a:r>
              <a:rPr sz="16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+19,1%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470A59-04A0-D116-412E-35D1D9475AB5}"/>
              </a:ext>
            </a:extLst>
          </p:cNvPr>
          <p:cNvSpPr txBox="1"/>
          <p:nvPr/>
        </p:nvSpPr>
        <p:spPr>
          <a:xfrm>
            <a:off x="0" y="6306456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R E M I J A  </a:t>
            </a:r>
            <a:r>
              <a:rPr lang="bs-Latn-BA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bs-Latn-BA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Š T E T E</a:t>
            </a:r>
          </a:p>
        </p:txBody>
      </p:sp>
    </p:spTree>
    <p:extLst>
      <p:ext uri="{BB962C8B-B14F-4D97-AF65-F5344CB8AC3E}">
        <p14:creationId xmlns:p14="http://schemas.microsoft.com/office/powerpoint/2010/main" val="893895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17530-4DB1-E535-33D4-E8E2DBA77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A93DE92-02A0-D1E1-5FDB-D5528DDAA7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16510" cy="6858000"/>
          </a:xfrm>
          <a:prstGeom prst="rect">
            <a:avLst/>
          </a:prstGeom>
          <a:gradFill>
            <a:gsLst>
              <a:gs pos="80000">
                <a:srgbClr val="003E66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  <a:ln w="0">
            <a:noFill/>
          </a:ln>
        </p:spPr>
        <p:txBody>
          <a:bodyPr/>
          <a:lstStyle/>
          <a:p>
            <a:endParaRPr lang="bs-Latn-BA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DBF33CC-77CD-9F70-3DA7-0E86BA7AC230}"/>
              </a:ext>
            </a:extLst>
          </p:cNvPr>
          <p:cNvSpPr>
            <a:spLocks noGrp="1"/>
          </p:cNvSpPr>
          <p:nvPr/>
        </p:nvSpPr>
        <p:spPr>
          <a:xfrm>
            <a:off x="2973771" y="920312"/>
            <a:ext cx="9006708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31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Prosječna</a:t>
            </a:r>
            <a:r>
              <a:rPr sz="31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AO </a:t>
            </a:r>
            <a:r>
              <a:rPr sz="31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šteta</a:t>
            </a:r>
            <a:r>
              <a:rPr sz="31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31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dostiže</a:t>
            </a:r>
            <a:r>
              <a:rPr sz="31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3.055 KM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5D8597C-E7E1-F77E-55DA-E7145BFA6572}"/>
              </a:ext>
            </a:extLst>
          </p:cNvPr>
          <p:cNvSpPr>
            <a:spLocks noGrp="1"/>
          </p:cNvSpPr>
          <p:nvPr/>
        </p:nvSpPr>
        <p:spPr>
          <a:xfrm>
            <a:off x="4847104" y="6111950"/>
            <a:ext cx="4001460" cy="16895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1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Broj</a:t>
            </a:r>
            <a:r>
              <a:rPr sz="1425" b="1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425" b="1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šteta</a:t>
            </a:r>
            <a:r>
              <a:rPr sz="1425" b="1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u I–VI 2026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30600ECA-0C31-957F-6E27-FA9750C463A7}"/>
              </a:ext>
            </a:extLst>
          </p:cNvPr>
          <p:cNvSpPr>
            <a:spLocks noGrp="1"/>
          </p:cNvSpPr>
          <p:nvPr/>
        </p:nvSpPr>
        <p:spPr>
          <a:xfrm>
            <a:off x="3373726" y="5998457"/>
            <a:ext cx="2095500" cy="56489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025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26.634</a:t>
            </a:r>
          </a:p>
          <a:p>
            <a:pPr algn="ctr">
              <a:defRPr sz="2025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AO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35587D4-110E-B2C2-C776-10C8D546AC0F}"/>
              </a:ext>
            </a:extLst>
          </p:cNvPr>
          <p:cNvSpPr>
            <a:spLocks noGrp="1"/>
          </p:cNvSpPr>
          <p:nvPr/>
        </p:nvSpPr>
        <p:spPr>
          <a:xfrm>
            <a:off x="8226442" y="5927702"/>
            <a:ext cx="2095500" cy="654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025" b="1">
                <a:solidFill>
                  <a:srgbClr val="2D78AE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 dirty="0">
                <a:solidFill>
                  <a:srgbClr val="2D78A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13.160</a:t>
            </a:r>
          </a:p>
          <a:p>
            <a:pPr algn="ctr">
              <a:defRPr sz="2025" b="1">
                <a:solidFill>
                  <a:srgbClr val="2D78AE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 dirty="0" err="1">
                <a:solidFill>
                  <a:srgbClr val="2D78A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kasko</a:t>
            </a:r>
            <a:endParaRPr sz="2025" b="1" dirty="0">
              <a:solidFill>
                <a:srgbClr val="2D78AE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D4905B-EF33-3C53-A4B8-BFC28177F6A6}"/>
              </a:ext>
            </a:extLst>
          </p:cNvPr>
          <p:cNvSpPr txBox="1"/>
          <p:nvPr/>
        </p:nvSpPr>
        <p:spPr>
          <a:xfrm rot="16200000">
            <a:off x="-3136055" y="3198165"/>
            <a:ext cx="6857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R O S J E Č N A   Š T E T A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8316F27-1557-A186-D4F2-A5FC29F65A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7795478"/>
              </p:ext>
            </p:extLst>
          </p:nvPr>
        </p:nvGraphicFramePr>
        <p:xfrm>
          <a:off x="1069676" y="1828801"/>
          <a:ext cx="10351698" cy="3982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65239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D5B58-45EB-5DEE-56CD-B2C20CC26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0FEA416-6E0F-A590-157C-722BC71BDD19}"/>
              </a:ext>
            </a:extLst>
          </p:cNvPr>
          <p:cNvSpPr>
            <a:spLocks noGrp="1"/>
          </p:cNvSpPr>
          <p:nvPr/>
        </p:nvSpPr>
        <p:spPr>
          <a:xfrm>
            <a:off x="11575490" y="0"/>
            <a:ext cx="616510" cy="6858000"/>
          </a:xfrm>
          <a:prstGeom prst="rect">
            <a:avLst/>
          </a:prstGeom>
          <a:gradFill>
            <a:gsLst>
              <a:gs pos="80000">
                <a:srgbClr val="003E66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  <a:ln w="0">
            <a:noFill/>
          </a:ln>
        </p:spPr>
        <p:txBody>
          <a:bodyPr/>
          <a:lstStyle/>
          <a:p>
            <a:endParaRPr lang="bs-Latn-B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752BFC-B81F-84A2-D56B-CCCE609092E1}"/>
              </a:ext>
            </a:extLst>
          </p:cNvPr>
          <p:cNvSpPr>
            <a:spLocks noGrp="1"/>
          </p:cNvSpPr>
          <p:nvPr/>
        </p:nvSpPr>
        <p:spPr>
          <a:xfrm>
            <a:off x="2916631" y="855549"/>
            <a:ext cx="7495408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31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Frekvencija</a:t>
            </a:r>
            <a:r>
              <a:rPr sz="31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31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i</a:t>
            </a:r>
            <a:r>
              <a:rPr sz="31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31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prosječna</a:t>
            </a:r>
            <a:r>
              <a:rPr sz="31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AO </a:t>
            </a:r>
            <a:r>
              <a:rPr sz="31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šteta</a:t>
            </a:r>
            <a:endParaRPr sz="3150" b="1" dirty="0">
              <a:solidFill>
                <a:srgbClr val="0B2E4F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815335-D3E6-EF0E-27C4-89CBCBD91D58}"/>
              </a:ext>
            </a:extLst>
          </p:cNvPr>
          <p:cNvSpPr>
            <a:spLocks noGrp="1"/>
          </p:cNvSpPr>
          <p:nvPr/>
        </p:nvSpPr>
        <p:spPr>
          <a:xfrm>
            <a:off x="921198" y="1717780"/>
            <a:ext cx="5174802" cy="28016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Da li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trošak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raste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zbog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većeg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broja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ili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veće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vrijednosti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šteta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F4AB4A-C59E-DA6F-AD17-86F71BC6B12E}"/>
              </a:ext>
            </a:extLst>
          </p:cNvPr>
          <p:cNvSpPr>
            <a:spLocks noGrp="1"/>
          </p:cNvSpPr>
          <p:nvPr/>
        </p:nvSpPr>
        <p:spPr>
          <a:xfrm>
            <a:off x="921197" y="2111656"/>
            <a:ext cx="4589061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Frekvencija</a:t>
            </a:r>
            <a:r>
              <a:rPr sz="19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9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šteta</a:t>
            </a:r>
            <a:endParaRPr sz="1950" dirty="0">
              <a:solidFill>
                <a:srgbClr val="0B2E4F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B31D7E-01B5-62CD-E34B-3E397A594A96}"/>
              </a:ext>
            </a:extLst>
          </p:cNvPr>
          <p:cNvSpPr txBox="1"/>
          <p:nvPr/>
        </p:nvSpPr>
        <p:spPr>
          <a:xfrm rot="5400000">
            <a:off x="8454742" y="3198168"/>
            <a:ext cx="6858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R O J  ILI  I Z N O S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C12FF5C9-EAE1-5663-98E0-48C28B649E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5281328"/>
              </p:ext>
            </p:extLst>
          </p:nvPr>
        </p:nvGraphicFramePr>
        <p:xfrm>
          <a:off x="789603" y="2523850"/>
          <a:ext cx="4893321" cy="3756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352E0D7B-0973-A4A1-BFDF-9C7A46237596}"/>
              </a:ext>
            </a:extLst>
          </p:cNvPr>
          <p:cNvSpPr>
            <a:spLocks noGrp="1"/>
          </p:cNvSpPr>
          <p:nvPr/>
        </p:nvSpPr>
        <p:spPr>
          <a:xfrm>
            <a:off x="6464966" y="2091887"/>
            <a:ext cx="3042199" cy="38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Prosječna</a:t>
            </a:r>
            <a:r>
              <a:rPr sz="19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AO </a:t>
            </a:r>
            <a:r>
              <a:rPr sz="19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šteta</a:t>
            </a:r>
            <a:endParaRPr sz="1950" b="1" dirty="0">
              <a:solidFill>
                <a:srgbClr val="0B2E4F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49F06124-85E4-94C7-F1C3-4FDD189ED95A}"/>
              </a:ext>
            </a:extLst>
          </p:cNvPr>
          <p:cNvSpPr>
            <a:spLocks noGrp="1"/>
          </p:cNvSpPr>
          <p:nvPr/>
        </p:nvSpPr>
        <p:spPr>
          <a:xfrm>
            <a:off x="5987612" y="2091887"/>
            <a:ext cx="0" cy="4333875"/>
          </a:xfrm>
          <a:prstGeom prst="line">
            <a:avLst/>
          </a:prstGeom>
          <a:noFill/>
          <a:ln w="9525">
            <a:solidFill>
              <a:srgbClr val="D6E2EC"/>
            </a:solidFill>
            <a:prstDash val="solid"/>
          </a:ln>
        </p:spPr>
        <p:txBody>
          <a:bodyPr/>
          <a:lstStyle/>
          <a:p>
            <a:endParaRPr lang="bs-Latn-B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424938B5-0B1D-F46F-AC4E-C62E184F3F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6244455"/>
              </p:ext>
            </p:extLst>
          </p:nvPr>
        </p:nvGraphicFramePr>
        <p:xfrm>
          <a:off x="6373715" y="2523850"/>
          <a:ext cx="5027820" cy="3676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4E91954D-73BB-F1B6-2AE6-157D9CF1451F}"/>
              </a:ext>
            </a:extLst>
          </p:cNvPr>
          <p:cNvSpPr>
            <a:spLocks noGrp="1"/>
          </p:cNvSpPr>
          <p:nvPr/>
        </p:nvSpPr>
        <p:spPr>
          <a:xfrm>
            <a:off x="9984518" y="2016406"/>
            <a:ext cx="1809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625" b="1">
                <a:solidFill>
                  <a:srgbClr val="174F7E"/>
                </a:solidFill>
                <a:latin typeface="Nimbus Sans"/>
                <a:ea typeface="Nimbus Sans"/>
                <a:cs typeface="Nimbus Sans"/>
              </a:defRPr>
            </a:pPr>
            <a:r>
              <a:rPr sz="2800" b="1" dirty="0">
                <a:solidFill>
                  <a:srgbClr val="174F7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+5,3%</a:t>
            </a:r>
          </a:p>
        </p:txBody>
      </p:sp>
    </p:spTree>
    <p:extLst>
      <p:ext uri="{BB962C8B-B14F-4D97-AF65-F5344CB8AC3E}">
        <p14:creationId xmlns:p14="http://schemas.microsoft.com/office/powerpoint/2010/main" val="1567657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  <p:bldGraphic spid="17" grpId="0">
        <p:bldAsOne/>
      </p:bldGraphic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B4102-D899-B6CD-7F72-38A3F6006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6906FB-B034-9EDE-83EB-6D97311979E7}"/>
              </a:ext>
            </a:extLst>
          </p:cNvPr>
          <p:cNvSpPr>
            <a:spLocks noGrp="1"/>
          </p:cNvSpPr>
          <p:nvPr/>
        </p:nvSpPr>
        <p:spPr>
          <a:xfrm rot="5400000">
            <a:off x="5787745" y="453746"/>
            <a:ext cx="616510" cy="12191999"/>
          </a:xfrm>
          <a:prstGeom prst="rect">
            <a:avLst/>
          </a:prstGeom>
          <a:gradFill>
            <a:gsLst>
              <a:gs pos="80000">
                <a:srgbClr val="003E66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  <a:ln w="0">
            <a:noFill/>
          </a:ln>
        </p:spPr>
        <p:txBody>
          <a:bodyPr/>
          <a:lstStyle/>
          <a:p>
            <a:endParaRPr lang="bs-Latn-B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DE45F1-BE57-6D60-D969-4C213AE03100}"/>
              </a:ext>
            </a:extLst>
          </p:cNvPr>
          <p:cNvSpPr>
            <a:spLocks noGrp="1"/>
          </p:cNvSpPr>
          <p:nvPr/>
        </p:nvSpPr>
        <p:spPr>
          <a:xfrm>
            <a:off x="2844017" y="888781"/>
            <a:ext cx="8918597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lang="bs-Latn-BA" sz="31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Kasko</a:t>
            </a:r>
            <a:r>
              <a:rPr lang="bs-Latn-BA" sz="31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- visoka kvota šteta </a:t>
            </a:r>
            <a:endParaRPr sz="3150" b="1" dirty="0">
              <a:solidFill>
                <a:srgbClr val="0B2E4F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8BB8D8-1417-AD66-D436-7CBA6BF5319C}"/>
              </a:ext>
            </a:extLst>
          </p:cNvPr>
          <p:cNvSpPr>
            <a:spLocks noGrp="1"/>
          </p:cNvSpPr>
          <p:nvPr/>
        </p:nvSpPr>
        <p:spPr>
          <a:xfrm>
            <a:off x="8626572" y="1349957"/>
            <a:ext cx="2960102" cy="34746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725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lang="bs-Latn-BA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Kombinovana kvota </a:t>
            </a:r>
            <a:r>
              <a:rPr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u 2025.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EA08BF-526A-6EA8-F7F8-CED510F17DDB}"/>
              </a:ext>
            </a:extLst>
          </p:cNvPr>
          <p:cNvSpPr>
            <a:spLocks noGrp="1"/>
          </p:cNvSpPr>
          <p:nvPr/>
        </p:nvSpPr>
        <p:spPr>
          <a:xfrm>
            <a:off x="8626572" y="1667100"/>
            <a:ext cx="2960102" cy="27797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12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400" b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kvota šteta + kvota troškova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F041D6-3B41-281A-9542-DADE89F02C0A}"/>
              </a:ext>
            </a:extLst>
          </p:cNvPr>
          <p:cNvSpPr>
            <a:spLocks noGrp="1"/>
          </p:cNvSpPr>
          <p:nvPr/>
        </p:nvSpPr>
        <p:spPr>
          <a:xfrm>
            <a:off x="8626572" y="2071265"/>
            <a:ext cx="2960102" cy="2548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200" b="1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600" b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KASKO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E0149CF-2D1E-D6D5-0865-5D017DD5375C}"/>
              </a:ext>
            </a:extLst>
          </p:cNvPr>
          <p:cNvSpPr>
            <a:spLocks noGrp="1"/>
          </p:cNvSpPr>
          <p:nvPr/>
        </p:nvSpPr>
        <p:spPr>
          <a:xfrm>
            <a:off x="8607972" y="2286000"/>
            <a:ext cx="3073952" cy="44012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500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68,80</a:t>
            </a:r>
            <a:r>
              <a:rPr lang="bs-Latn-BA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%</a:t>
            </a:r>
            <a:r>
              <a:rPr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+ 45,84</a:t>
            </a:r>
            <a:r>
              <a:rPr lang="bs-Latn-BA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%</a:t>
            </a:r>
            <a:r>
              <a:rPr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= 114,64%</a:t>
            </a:r>
          </a:p>
        </p:txBody>
      </p:sp>
      <p:sp>
        <p:nvSpPr>
          <p:cNvPr id="26" name="Straight Connector 25">
            <a:extLst>
              <a:ext uri="{FF2B5EF4-FFF2-40B4-BE49-F238E27FC236}">
                <a16:creationId xmlns:a16="http://schemas.microsoft.com/office/drawing/2014/main" id="{5BB2B254-0050-93EA-583C-727BD3D3EDD3}"/>
              </a:ext>
            </a:extLst>
          </p:cNvPr>
          <p:cNvSpPr>
            <a:spLocks noGrp="1"/>
          </p:cNvSpPr>
          <p:nvPr/>
        </p:nvSpPr>
        <p:spPr>
          <a:xfrm>
            <a:off x="8635872" y="2840422"/>
            <a:ext cx="2903177" cy="0"/>
          </a:xfrm>
          <a:prstGeom prst="line">
            <a:avLst/>
          </a:prstGeom>
          <a:noFill/>
          <a:ln w="9525">
            <a:solidFill>
              <a:srgbClr val="D6E2EC"/>
            </a:solidFill>
            <a:prstDash val="solid"/>
          </a:ln>
        </p:spPr>
        <p:txBody>
          <a:bodyPr/>
          <a:lstStyle/>
          <a:p>
            <a:pPr algn="ctr"/>
            <a:endParaRPr lang="bs-Latn-BA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51C2E5F-8D60-45E7-121A-4429D47AE43F}"/>
              </a:ext>
            </a:extLst>
          </p:cNvPr>
          <p:cNvSpPr>
            <a:spLocks noGrp="1"/>
          </p:cNvSpPr>
          <p:nvPr/>
        </p:nvSpPr>
        <p:spPr>
          <a:xfrm>
            <a:off x="8626572" y="3004715"/>
            <a:ext cx="2960102" cy="2548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200" b="1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600" b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AO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CFCB158-93D5-38A0-7B88-4E0D0C0E48DB}"/>
              </a:ext>
            </a:extLst>
          </p:cNvPr>
          <p:cNvSpPr>
            <a:spLocks noGrp="1"/>
          </p:cNvSpPr>
          <p:nvPr/>
        </p:nvSpPr>
        <p:spPr>
          <a:xfrm>
            <a:off x="8607972" y="3219450"/>
            <a:ext cx="3073952" cy="44012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500" b="1">
                <a:solidFill>
                  <a:srgbClr val="174F7E"/>
                </a:solidFill>
                <a:latin typeface="Nimbus Sans"/>
                <a:ea typeface="Nimbus Sans"/>
                <a:cs typeface="Nimbus Sans"/>
              </a:defRPr>
            </a:pPr>
            <a:r>
              <a:rPr b="1" dirty="0">
                <a:solidFill>
                  <a:srgbClr val="174F7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45,14</a:t>
            </a:r>
            <a:r>
              <a:rPr lang="bs-Latn-BA" b="1" dirty="0">
                <a:solidFill>
                  <a:srgbClr val="174F7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%</a:t>
            </a:r>
            <a:r>
              <a:rPr b="1" dirty="0">
                <a:solidFill>
                  <a:srgbClr val="174F7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+ 49,04</a:t>
            </a:r>
            <a:r>
              <a:rPr lang="bs-Latn-BA" b="1" dirty="0">
                <a:solidFill>
                  <a:srgbClr val="174F7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%</a:t>
            </a:r>
            <a:r>
              <a:rPr b="1" dirty="0">
                <a:solidFill>
                  <a:srgbClr val="174F7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= 94,18%</a:t>
            </a:r>
          </a:p>
        </p:txBody>
      </p:sp>
      <p:sp>
        <p:nvSpPr>
          <p:cNvPr id="33" name="Straight Connector 32">
            <a:extLst>
              <a:ext uri="{FF2B5EF4-FFF2-40B4-BE49-F238E27FC236}">
                <a16:creationId xmlns:a16="http://schemas.microsoft.com/office/drawing/2014/main" id="{07CB4D09-2F67-AFA0-D966-EE1E1139EEDD}"/>
              </a:ext>
            </a:extLst>
          </p:cNvPr>
          <p:cNvSpPr>
            <a:spLocks noGrp="1"/>
          </p:cNvSpPr>
          <p:nvPr/>
        </p:nvSpPr>
        <p:spPr>
          <a:xfrm>
            <a:off x="8635872" y="3773872"/>
            <a:ext cx="2903177" cy="0"/>
          </a:xfrm>
          <a:prstGeom prst="line">
            <a:avLst/>
          </a:prstGeom>
          <a:noFill/>
          <a:ln w="9525">
            <a:solidFill>
              <a:srgbClr val="D6E2EC"/>
            </a:solidFill>
            <a:prstDash val="solid"/>
          </a:ln>
        </p:spPr>
        <p:txBody>
          <a:bodyPr/>
          <a:lstStyle/>
          <a:p>
            <a:pPr algn="ctr"/>
            <a:endParaRPr lang="bs-Latn-BA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AB5EEA-638D-00FD-6ED0-3311E37C0A82}"/>
              </a:ext>
            </a:extLst>
          </p:cNvPr>
          <p:cNvSpPr>
            <a:spLocks noGrp="1"/>
          </p:cNvSpPr>
          <p:nvPr/>
        </p:nvSpPr>
        <p:spPr>
          <a:xfrm>
            <a:off x="8626572" y="3938165"/>
            <a:ext cx="2960102" cy="2548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200" b="1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600" b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NEŽIVOT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2182430-96C3-EEC6-3E21-9C8B866812AE}"/>
              </a:ext>
            </a:extLst>
          </p:cNvPr>
          <p:cNvSpPr>
            <a:spLocks noGrp="1"/>
          </p:cNvSpPr>
          <p:nvPr/>
        </p:nvSpPr>
        <p:spPr>
          <a:xfrm>
            <a:off x="8607972" y="4152900"/>
            <a:ext cx="3073952" cy="44012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500" b="1">
                <a:solidFill>
                  <a:srgbClr val="2D78AE"/>
                </a:solidFill>
                <a:latin typeface="Nimbus Sans"/>
                <a:ea typeface="Nimbus Sans"/>
                <a:cs typeface="Nimbus Sans"/>
              </a:defRPr>
            </a:pPr>
            <a:r>
              <a:rPr b="1" dirty="0">
                <a:solidFill>
                  <a:srgbClr val="2D78A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48,06</a:t>
            </a:r>
            <a:r>
              <a:rPr lang="bs-Latn-BA" b="1" dirty="0">
                <a:solidFill>
                  <a:srgbClr val="2D78A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%</a:t>
            </a:r>
            <a:r>
              <a:rPr b="1" dirty="0">
                <a:solidFill>
                  <a:srgbClr val="2D78A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+ 49,32</a:t>
            </a:r>
            <a:r>
              <a:rPr lang="bs-Latn-BA" b="1" dirty="0">
                <a:solidFill>
                  <a:srgbClr val="2D78A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%</a:t>
            </a:r>
            <a:r>
              <a:rPr b="1" dirty="0">
                <a:solidFill>
                  <a:srgbClr val="2D78A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= 97,38%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19E292A-34E6-50C1-6CAD-8225F98B75F7}"/>
              </a:ext>
            </a:extLst>
          </p:cNvPr>
          <p:cNvSpPr>
            <a:spLocks noGrp="1"/>
          </p:cNvSpPr>
          <p:nvPr/>
        </p:nvSpPr>
        <p:spPr>
          <a:xfrm>
            <a:off x="8626572" y="4859892"/>
            <a:ext cx="2960102" cy="857080"/>
          </a:xfrm>
          <a:prstGeom prst="rect">
            <a:avLst/>
          </a:prstGeom>
          <a:solidFill>
            <a:schemeClr val="bg1">
              <a:lumMod val="95000"/>
            </a:schemeClr>
          </a:solidFill>
          <a:ln w="0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endParaRPr lang="bs-Latn-BA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09BB6FB-E3D9-AF8B-77D2-BDA3E23E9D97}"/>
              </a:ext>
            </a:extLst>
          </p:cNvPr>
          <p:cNvSpPr>
            <a:spLocks noGrp="1"/>
          </p:cNvSpPr>
          <p:nvPr/>
        </p:nvSpPr>
        <p:spPr>
          <a:xfrm>
            <a:off x="8825247" y="5010150"/>
            <a:ext cx="2618552" cy="44012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400" b="1">
                <a:solidFill>
                  <a:srgbClr val="174F7E"/>
                </a:solidFill>
                <a:latin typeface="Nimbus Sans"/>
                <a:ea typeface="Nimbus Sans"/>
                <a:cs typeface="Nimbus Sans"/>
              </a:defRPr>
            </a:pPr>
            <a:r>
              <a:rPr sz="2400" b="1" dirty="0">
                <a:solidFill>
                  <a:srgbClr val="174F7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14,6 p.p.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0E026C4-0185-11D0-F2F0-9AE2B54AEBC0}"/>
              </a:ext>
            </a:extLst>
          </p:cNvPr>
          <p:cNvSpPr>
            <a:spLocks noGrp="1"/>
          </p:cNvSpPr>
          <p:nvPr/>
        </p:nvSpPr>
        <p:spPr>
          <a:xfrm>
            <a:off x="8825247" y="5405015"/>
            <a:ext cx="2618552" cy="2548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200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600" b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kasko iznad praga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C3FB46-13DB-7134-672C-B9EF95600833}"/>
              </a:ext>
            </a:extLst>
          </p:cNvPr>
          <p:cNvSpPr txBox="1"/>
          <p:nvPr/>
        </p:nvSpPr>
        <p:spPr>
          <a:xfrm>
            <a:off x="0" y="632032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V O T A  Š T E T A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29F3EFD-43CF-4AC5-BE5B-C1F6F755F6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1388399"/>
              </p:ext>
            </p:extLst>
          </p:nvPr>
        </p:nvGraphicFramePr>
        <p:xfrm>
          <a:off x="748200" y="1702679"/>
          <a:ext cx="3249867" cy="4266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1964DD2E-861A-1E88-58C8-DC58488FEDF4}"/>
              </a:ext>
            </a:extLst>
          </p:cNvPr>
          <p:cNvSpPr>
            <a:spLocks noGrp="1"/>
          </p:cNvSpPr>
          <p:nvPr/>
        </p:nvSpPr>
        <p:spPr>
          <a:xfrm>
            <a:off x="4460370" y="1575916"/>
            <a:ext cx="0" cy="4333875"/>
          </a:xfrm>
          <a:prstGeom prst="line">
            <a:avLst/>
          </a:prstGeom>
          <a:noFill/>
          <a:ln w="9525">
            <a:solidFill>
              <a:srgbClr val="D6E2EC"/>
            </a:solidFill>
            <a:prstDash val="solid"/>
          </a:ln>
        </p:spPr>
        <p:txBody>
          <a:bodyPr/>
          <a:lstStyle/>
          <a:p>
            <a:endParaRPr lang="bs-Latn-B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4578B475-53CB-0852-2B66-F23B2308EC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4260496"/>
              </p:ext>
            </p:extLst>
          </p:nvPr>
        </p:nvGraphicFramePr>
        <p:xfrm>
          <a:off x="4573018" y="1713505"/>
          <a:ext cx="3734403" cy="4210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29189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39609-7397-78F6-7964-CDDD077EA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4F0F5CA-F8B1-F2D5-2A6C-22CBF040282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16510" cy="6858000"/>
          </a:xfrm>
          <a:prstGeom prst="rect">
            <a:avLst/>
          </a:prstGeom>
          <a:gradFill>
            <a:gsLst>
              <a:gs pos="80000">
                <a:srgbClr val="003E66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  <a:ln w="0">
            <a:noFill/>
          </a:ln>
        </p:spPr>
        <p:txBody>
          <a:bodyPr/>
          <a:lstStyle/>
          <a:p>
            <a:endParaRPr lang="bs-Latn-B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C5B33E-6F69-967E-A64C-A19E24B0AF7F}"/>
              </a:ext>
            </a:extLst>
          </p:cNvPr>
          <p:cNvSpPr>
            <a:spLocks noGrp="1"/>
          </p:cNvSpPr>
          <p:nvPr/>
        </p:nvSpPr>
        <p:spPr>
          <a:xfrm>
            <a:off x="2942240" y="951843"/>
            <a:ext cx="833010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31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Globalni</a:t>
            </a:r>
            <a:r>
              <a:rPr sz="31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31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šokovi</a:t>
            </a:r>
            <a:r>
              <a:rPr sz="31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31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i</a:t>
            </a:r>
            <a:r>
              <a:rPr sz="31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31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inflacijski</a:t>
            </a:r>
            <a:r>
              <a:rPr sz="315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315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pritisci</a:t>
            </a:r>
            <a:endParaRPr sz="3150" b="1" dirty="0">
              <a:solidFill>
                <a:srgbClr val="0B2E4F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EEEC17-5E00-5AC2-D0B0-35D4B1B982C1}"/>
              </a:ext>
            </a:extLst>
          </p:cNvPr>
          <p:cNvSpPr>
            <a:spLocks noGrp="1"/>
          </p:cNvSpPr>
          <p:nvPr/>
        </p:nvSpPr>
        <p:spPr>
          <a:xfrm>
            <a:off x="882689" y="1724198"/>
            <a:ext cx="2485393" cy="26440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Ključni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događaji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, 2016–2026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12320A49-D4FC-3DAD-F943-7183D7491C20}"/>
              </a:ext>
            </a:extLst>
          </p:cNvPr>
          <p:cNvSpPr>
            <a:spLocks noGrp="1"/>
          </p:cNvSpPr>
          <p:nvPr/>
        </p:nvSpPr>
        <p:spPr>
          <a:xfrm>
            <a:off x="2049186" y="4422243"/>
            <a:ext cx="8477250" cy="0"/>
          </a:xfrm>
          <a:prstGeom prst="line">
            <a:avLst/>
          </a:prstGeom>
          <a:noFill/>
          <a:ln w="38100">
            <a:solidFill>
              <a:srgbClr val="D6E2EC"/>
            </a:solidFill>
            <a:prstDash val="solid"/>
          </a:ln>
        </p:spPr>
        <p:txBody>
          <a:bodyPr/>
          <a:lstStyle/>
          <a:p>
            <a:endParaRPr lang="bs-Latn-B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CC760EA4-FABF-8BA8-79A2-258B1CE62729}"/>
              </a:ext>
            </a:extLst>
          </p:cNvPr>
          <p:cNvSpPr>
            <a:spLocks noGrp="1"/>
          </p:cNvSpPr>
          <p:nvPr/>
        </p:nvSpPr>
        <p:spPr>
          <a:xfrm>
            <a:off x="2049186" y="4041243"/>
            <a:ext cx="0" cy="304800"/>
          </a:xfrm>
          <a:prstGeom prst="line">
            <a:avLst/>
          </a:prstGeom>
          <a:noFill/>
          <a:ln w="19050">
            <a:solidFill>
              <a:srgbClr val="8EBEDF"/>
            </a:solidFill>
            <a:prstDash val="solid"/>
          </a:ln>
        </p:spPr>
        <p:txBody>
          <a:bodyPr/>
          <a:lstStyle/>
          <a:p>
            <a:endParaRPr lang="bs-Latn-B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4F57237-D897-3992-2EA8-1A0CDD55C8D3}"/>
              </a:ext>
            </a:extLst>
          </p:cNvPr>
          <p:cNvSpPr>
            <a:spLocks noGrp="1"/>
          </p:cNvSpPr>
          <p:nvPr/>
        </p:nvSpPr>
        <p:spPr>
          <a:xfrm>
            <a:off x="1972986" y="4346043"/>
            <a:ext cx="152400" cy="152400"/>
          </a:xfrm>
          <a:prstGeom prst="ellipse">
            <a:avLst/>
          </a:prstGeom>
          <a:solidFill>
            <a:srgbClr val="8EBEDF"/>
          </a:solidFill>
          <a:ln w="19050">
            <a:solidFill>
              <a:srgbClr val="FFFFFF"/>
            </a:solidFill>
          </a:ln>
        </p:spPr>
        <p:txBody>
          <a:bodyPr/>
          <a:lstStyle/>
          <a:p>
            <a:endParaRPr lang="bs-Latn-B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AC6FA3-2F37-6EF5-5A07-5FA13A4E2EEC}"/>
              </a:ext>
            </a:extLst>
          </p:cNvPr>
          <p:cNvSpPr>
            <a:spLocks noGrp="1"/>
          </p:cNvSpPr>
          <p:nvPr/>
        </p:nvSpPr>
        <p:spPr>
          <a:xfrm>
            <a:off x="1239561" y="2726793"/>
            <a:ext cx="1619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725" b="1">
                <a:solidFill>
                  <a:srgbClr val="8EBEDF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8EBED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BE7DB6F-5819-DDA0-1A7B-A1C5F7FB4CD3}"/>
              </a:ext>
            </a:extLst>
          </p:cNvPr>
          <p:cNvSpPr>
            <a:spLocks noGrp="1"/>
          </p:cNvSpPr>
          <p:nvPr/>
        </p:nvSpPr>
        <p:spPr>
          <a:xfrm>
            <a:off x="1239561" y="3050643"/>
            <a:ext cx="1619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275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Brexit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3F01D4-23A8-1467-39C2-5CE121336D1D}"/>
              </a:ext>
            </a:extLst>
          </p:cNvPr>
          <p:cNvSpPr>
            <a:spLocks noGrp="1"/>
          </p:cNvSpPr>
          <p:nvPr/>
        </p:nvSpPr>
        <p:spPr>
          <a:xfrm>
            <a:off x="1239561" y="3488793"/>
            <a:ext cx="1619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050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Valutna i trgovinska neizvjesnost u Evropi</a:t>
            </a:r>
          </a:p>
        </p:txBody>
      </p:sp>
      <p:sp>
        <p:nvSpPr>
          <p:cNvPr id="29" name="Straight Connector 28">
            <a:extLst>
              <a:ext uri="{FF2B5EF4-FFF2-40B4-BE49-F238E27FC236}">
                <a16:creationId xmlns:a16="http://schemas.microsoft.com/office/drawing/2014/main" id="{EF3DAE5A-FB0F-C84F-DFAD-5744AE77AB5B}"/>
              </a:ext>
            </a:extLst>
          </p:cNvPr>
          <p:cNvSpPr>
            <a:spLocks noGrp="1"/>
          </p:cNvSpPr>
          <p:nvPr/>
        </p:nvSpPr>
        <p:spPr>
          <a:xfrm>
            <a:off x="3744636" y="4498443"/>
            <a:ext cx="0" cy="209550"/>
          </a:xfrm>
          <a:prstGeom prst="line">
            <a:avLst/>
          </a:prstGeom>
          <a:noFill/>
          <a:ln w="19050">
            <a:solidFill>
              <a:srgbClr val="2D78AE"/>
            </a:solidFill>
            <a:prstDash val="solid"/>
          </a:ln>
        </p:spPr>
        <p:txBody>
          <a:bodyPr/>
          <a:lstStyle/>
          <a:p>
            <a:endParaRPr lang="bs-Latn-B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311DA3A-8874-35F9-D7AE-EBB32D4B2BC0}"/>
              </a:ext>
            </a:extLst>
          </p:cNvPr>
          <p:cNvSpPr>
            <a:spLocks noGrp="1"/>
          </p:cNvSpPr>
          <p:nvPr/>
        </p:nvSpPr>
        <p:spPr>
          <a:xfrm>
            <a:off x="3668436" y="4346043"/>
            <a:ext cx="152400" cy="152400"/>
          </a:xfrm>
          <a:prstGeom prst="ellipse">
            <a:avLst/>
          </a:prstGeom>
          <a:solidFill>
            <a:srgbClr val="2D78AE"/>
          </a:solidFill>
          <a:ln w="19050">
            <a:solidFill>
              <a:srgbClr val="FFFFFF"/>
            </a:solidFill>
          </a:ln>
        </p:spPr>
        <p:txBody>
          <a:bodyPr/>
          <a:lstStyle/>
          <a:p>
            <a:endParaRPr lang="bs-Latn-B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1F41AB-5100-D8B8-C1B5-AC0F2C490849}"/>
              </a:ext>
            </a:extLst>
          </p:cNvPr>
          <p:cNvSpPr>
            <a:spLocks noGrp="1"/>
          </p:cNvSpPr>
          <p:nvPr/>
        </p:nvSpPr>
        <p:spPr>
          <a:xfrm>
            <a:off x="2935011" y="4755618"/>
            <a:ext cx="1619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725" b="1">
                <a:solidFill>
                  <a:srgbClr val="2D78AE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2D78A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2018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C6EA73D-8C92-76CD-B223-1CD8231AA17A}"/>
              </a:ext>
            </a:extLst>
          </p:cNvPr>
          <p:cNvSpPr>
            <a:spLocks noGrp="1"/>
          </p:cNvSpPr>
          <p:nvPr/>
        </p:nvSpPr>
        <p:spPr>
          <a:xfrm>
            <a:off x="2935011" y="5079468"/>
            <a:ext cx="1619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275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Carine SAD–Kina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0FA8DB8-9840-31F6-FC8E-130E02342972}"/>
              </a:ext>
            </a:extLst>
          </p:cNvPr>
          <p:cNvSpPr>
            <a:spLocks noGrp="1"/>
          </p:cNvSpPr>
          <p:nvPr/>
        </p:nvSpPr>
        <p:spPr>
          <a:xfrm>
            <a:off x="2935011" y="5517618"/>
            <a:ext cx="1619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050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Slabija trgovina i veći rizik za lance snabdijevanja</a:t>
            </a:r>
          </a:p>
        </p:txBody>
      </p:sp>
      <p:sp>
        <p:nvSpPr>
          <p:cNvPr id="39" name="Straight Connector 38">
            <a:extLst>
              <a:ext uri="{FF2B5EF4-FFF2-40B4-BE49-F238E27FC236}">
                <a16:creationId xmlns:a16="http://schemas.microsoft.com/office/drawing/2014/main" id="{058058DF-27E5-D496-18C3-4F8B849622D0}"/>
              </a:ext>
            </a:extLst>
          </p:cNvPr>
          <p:cNvSpPr>
            <a:spLocks noGrp="1"/>
          </p:cNvSpPr>
          <p:nvPr/>
        </p:nvSpPr>
        <p:spPr>
          <a:xfrm>
            <a:off x="5440086" y="4041243"/>
            <a:ext cx="0" cy="304800"/>
          </a:xfrm>
          <a:prstGeom prst="line">
            <a:avLst/>
          </a:prstGeom>
          <a:noFill/>
          <a:ln w="19050">
            <a:solidFill>
              <a:srgbClr val="174F7E"/>
            </a:solidFill>
            <a:prstDash val="solid"/>
          </a:ln>
        </p:spPr>
        <p:txBody>
          <a:bodyPr/>
          <a:lstStyle/>
          <a:p>
            <a:endParaRPr lang="bs-Latn-B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9CD4F2B-DAB8-123D-7265-17744BBCC084}"/>
              </a:ext>
            </a:extLst>
          </p:cNvPr>
          <p:cNvSpPr>
            <a:spLocks noGrp="1"/>
          </p:cNvSpPr>
          <p:nvPr/>
        </p:nvSpPr>
        <p:spPr>
          <a:xfrm>
            <a:off x="5363886" y="4346043"/>
            <a:ext cx="152400" cy="152400"/>
          </a:xfrm>
          <a:prstGeom prst="ellipse">
            <a:avLst/>
          </a:prstGeom>
          <a:solidFill>
            <a:srgbClr val="174F7E"/>
          </a:solidFill>
          <a:ln w="19050">
            <a:solidFill>
              <a:srgbClr val="FFFFFF"/>
            </a:solidFill>
          </a:ln>
        </p:spPr>
        <p:txBody>
          <a:bodyPr/>
          <a:lstStyle/>
          <a:p>
            <a:endParaRPr lang="bs-Latn-B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A46D487-8BA7-55D8-5B4B-F3516F1E3B10}"/>
              </a:ext>
            </a:extLst>
          </p:cNvPr>
          <p:cNvSpPr>
            <a:spLocks noGrp="1"/>
          </p:cNvSpPr>
          <p:nvPr/>
        </p:nvSpPr>
        <p:spPr>
          <a:xfrm>
            <a:off x="4630461" y="2726793"/>
            <a:ext cx="1619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725" b="1">
                <a:solidFill>
                  <a:srgbClr val="174F7E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174F7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2020–21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99125E1-6815-BEEB-2327-94E02020ED64}"/>
              </a:ext>
            </a:extLst>
          </p:cNvPr>
          <p:cNvSpPr>
            <a:spLocks noGrp="1"/>
          </p:cNvSpPr>
          <p:nvPr/>
        </p:nvSpPr>
        <p:spPr>
          <a:xfrm>
            <a:off x="4630461" y="3050643"/>
            <a:ext cx="1619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275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Pandemija i ponovno otvaranje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11FACDE-0A63-8728-A97E-689BD4EC7BBE}"/>
              </a:ext>
            </a:extLst>
          </p:cNvPr>
          <p:cNvSpPr>
            <a:spLocks noGrp="1"/>
          </p:cNvSpPr>
          <p:nvPr/>
        </p:nvSpPr>
        <p:spPr>
          <a:xfrm>
            <a:off x="4630461" y="3488793"/>
            <a:ext cx="1619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050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Zatvaranja, nestašice i rast cijena prevoza</a:t>
            </a:r>
          </a:p>
        </p:txBody>
      </p:sp>
      <p:sp>
        <p:nvSpPr>
          <p:cNvPr id="49" name="Straight Connector 48">
            <a:extLst>
              <a:ext uri="{FF2B5EF4-FFF2-40B4-BE49-F238E27FC236}">
                <a16:creationId xmlns:a16="http://schemas.microsoft.com/office/drawing/2014/main" id="{F894ACBB-4F02-73DD-1278-3EA593A8C4FE}"/>
              </a:ext>
            </a:extLst>
          </p:cNvPr>
          <p:cNvSpPr>
            <a:spLocks noGrp="1"/>
          </p:cNvSpPr>
          <p:nvPr/>
        </p:nvSpPr>
        <p:spPr>
          <a:xfrm>
            <a:off x="7135536" y="4498443"/>
            <a:ext cx="0" cy="209550"/>
          </a:xfrm>
          <a:prstGeom prst="line">
            <a:avLst/>
          </a:prstGeom>
          <a:noFill/>
          <a:ln w="19050">
            <a:solidFill>
              <a:srgbClr val="0B2E4F"/>
            </a:solidFill>
            <a:prstDash val="solid"/>
          </a:ln>
        </p:spPr>
        <p:txBody>
          <a:bodyPr/>
          <a:lstStyle/>
          <a:p>
            <a:endParaRPr lang="bs-Latn-B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23774AAE-8A78-CC45-2732-63771141A6CC}"/>
              </a:ext>
            </a:extLst>
          </p:cNvPr>
          <p:cNvSpPr>
            <a:spLocks noGrp="1"/>
          </p:cNvSpPr>
          <p:nvPr/>
        </p:nvSpPr>
        <p:spPr>
          <a:xfrm>
            <a:off x="7059336" y="4346043"/>
            <a:ext cx="152400" cy="152400"/>
          </a:xfrm>
          <a:prstGeom prst="ellipse">
            <a:avLst/>
          </a:prstGeom>
          <a:solidFill>
            <a:srgbClr val="0B2E4F"/>
          </a:solidFill>
          <a:ln w="19050">
            <a:solidFill>
              <a:srgbClr val="FFFFFF"/>
            </a:solidFill>
          </a:ln>
        </p:spPr>
        <p:txBody>
          <a:bodyPr/>
          <a:lstStyle/>
          <a:p>
            <a:endParaRPr lang="bs-Latn-B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6858195-B910-3FC4-6922-9D108CFF8AD1}"/>
              </a:ext>
            </a:extLst>
          </p:cNvPr>
          <p:cNvSpPr>
            <a:spLocks noGrp="1"/>
          </p:cNvSpPr>
          <p:nvPr/>
        </p:nvSpPr>
        <p:spPr>
          <a:xfrm>
            <a:off x="6325911" y="4755618"/>
            <a:ext cx="1619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725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2022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8AF02A4-8FCD-2BB1-A8CE-6E5C7E7750C9}"/>
              </a:ext>
            </a:extLst>
          </p:cNvPr>
          <p:cNvSpPr>
            <a:spLocks noGrp="1"/>
          </p:cNvSpPr>
          <p:nvPr/>
        </p:nvSpPr>
        <p:spPr>
          <a:xfrm>
            <a:off x="6325911" y="5079468"/>
            <a:ext cx="1619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275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Rat u Ukrajini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FC0EDEB-310E-6573-8139-32D6842F09B4}"/>
              </a:ext>
            </a:extLst>
          </p:cNvPr>
          <p:cNvSpPr>
            <a:spLocks noGrp="1"/>
          </p:cNvSpPr>
          <p:nvPr/>
        </p:nvSpPr>
        <p:spPr>
          <a:xfrm>
            <a:off x="6325911" y="5517618"/>
            <a:ext cx="1619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050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Šok cijena energije i hrane</a:t>
            </a:r>
          </a:p>
        </p:txBody>
      </p:sp>
      <p:sp>
        <p:nvSpPr>
          <p:cNvPr id="59" name="Straight Connector 58">
            <a:extLst>
              <a:ext uri="{FF2B5EF4-FFF2-40B4-BE49-F238E27FC236}">
                <a16:creationId xmlns:a16="http://schemas.microsoft.com/office/drawing/2014/main" id="{CA311D3C-06DF-FC05-412B-5F966696BD1E}"/>
              </a:ext>
            </a:extLst>
          </p:cNvPr>
          <p:cNvSpPr>
            <a:spLocks noGrp="1"/>
          </p:cNvSpPr>
          <p:nvPr/>
        </p:nvSpPr>
        <p:spPr>
          <a:xfrm>
            <a:off x="8830986" y="4041243"/>
            <a:ext cx="0" cy="304800"/>
          </a:xfrm>
          <a:prstGeom prst="line">
            <a:avLst/>
          </a:prstGeom>
          <a:noFill/>
          <a:ln w="19050">
            <a:solidFill>
              <a:srgbClr val="174F7E"/>
            </a:solidFill>
            <a:prstDash val="solid"/>
          </a:ln>
        </p:spPr>
        <p:txBody>
          <a:bodyPr/>
          <a:lstStyle/>
          <a:p>
            <a:endParaRPr lang="bs-Latn-B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8FD903DC-134A-6A14-4FE5-D9DC9F34201C}"/>
              </a:ext>
            </a:extLst>
          </p:cNvPr>
          <p:cNvSpPr>
            <a:spLocks noGrp="1"/>
          </p:cNvSpPr>
          <p:nvPr/>
        </p:nvSpPr>
        <p:spPr>
          <a:xfrm>
            <a:off x="8754786" y="4346043"/>
            <a:ext cx="152400" cy="152400"/>
          </a:xfrm>
          <a:prstGeom prst="ellipse">
            <a:avLst/>
          </a:prstGeom>
          <a:solidFill>
            <a:srgbClr val="174F7E"/>
          </a:solidFill>
          <a:ln w="19050">
            <a:solidFill>
              <a:srgbClr val="FFFFFF"/>
            </a:solidFill>
          </a:ln>
        </p:spPr>
        <p:txBody>
          <a:bodyPr/>
          <a:lstStyle/>
          <a:p>
            <a:endParaRPr lang="bs-Latn-B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13BEDF5-1C01-5349-DECD-83437B22538C}"/>
              </a:ext>
            </a:extLst>
          </p:cNvPr>
          <p:cNvSpPr>
            <a:spLocks noGrp="1"/>
          </p:cNvSpPr>
          <p:nvPr/>
        </p:nvSpPr>
        <p:spPr>
          <a:xfrm>
            <a:off x="8021361" y="2726793"/>
            <a:ext cx="1619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725" b="1">
                <a:solidFill>
                  <a:srgbClr val="174F7E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174F7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2023–24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4F1AB46-8004-4F13-1240-F9648C41E3E0}"/>
              </a:ext>
            </a:extLst>
          </p:cNvPr>
          <p:cNvSpPr>
            <a:spLocks noGrp="1"/>
          </p:cNvSpPr>
          <p:nvPr/>
        </p:nvSpPr>
        <p:spPr>
          <a:xfrm>
            <a:off x="8021361" y="3050643"/>
            <a:ext cx="1619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275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Bliski istok i Crveno more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135785B-72D2-CE4B-193A-87D193524692}"/>
              </a:ext>
            </a:extLst>
          </p:cNvPr>
          <p:cNvSpPr>
            <a:spLocks noGrp="1"/>
          </p:cNvSpPr>
          <p:nvPr/>
        </p:nvSpPr>
        <p:spPr>
          <a:xfrm>
            <a:off x="8021361" y="3488793"/>
            <a:ext cx="1619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050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Duže rute i skuplji transport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595C81C0-FAFE-77A2-7616-F59172CCF563}"/>
              </a:ext>
            </a:extLst>
          </p:cNvPr>
          <p:cNvSpPr>
            <a:spLocks noGrp="1"/>
          </p:cNvSpPr>
          <p:nvPr/>
        </p:nvSpPr>
        <p:spPr>
          <a:xfrm>
            <a:off x="10526436" y="4498443"/>
            <a:ext cx="0" cy="209550"/>
          </a:xfrm>
          <a:prstGeom prst="line">
            <a:avLst/>
          </a:prstGeom>
          <a:noFill/>
          <a:ln w="19050">
            <a:solidFill>
              <a:srgbClr val="2D78AE"/>
            </a:solidFill>
            <a:prstDash val="solid"/>
          </a:ln>
        </p:spPr>
        <p:txBody>
          <a:bodyPr/>
          <a:lstStyle/>
          <a:p>
            <a:endParaRPr lang="bs-Latn-B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791BDA1A-234C-A1D2-1306-D0FE09FF7D60}"/>
              </a:ext>
            </a:extLst>
          </p:cNvPr>
          <p:cNvSpPr>
            <a:spLocks noGrp="1"/>
          </p:cNvSpPr>
          <p:nvPr/>
        </p:nvSpPr>
        <p:spPr>
          <a:xfrm>
            <a:off x="10450236" y="4346043"/>
            <a:ext cx="152400" cy="152400"/>
          </a:xfrm>
          <a:prstGeom prst="ellipse">
            <a:avLst/>
          </a:prstGeom>
          <a:solidFill>
            <a:srgbClr val="2D78AE"/>
          </a:solidFill>
          <a:ln w="19050">
            <a:solidFill>
              <a:srgbClr val="FFFFFF"/>
            </a:solidFill>
          </a:ln>
        </p:spPr>
        <p:txBody>
          <a:bodyPr/>
          <a:lstStyle/>
          <a:p>
            <a:endParaRPr lang="bs-Latn-B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AAC0DAA-D9F9-2365-EB96-7976F96828AA}"/>
              </a:ext>
            </a:extLst>
          </p:cNvPr>
          <p:cNvSpPr>
            <a:spLocks noGrp="1"/>
          </p:cNvSpPr>
          <p:nvPr/>
        </p:nvSpPr>
        <p:spPr>
          <a:xfrm>
            <a:off x="9716811" y="4755618"/>
            <a:ext cx="1619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725" b="1">
                <a:solidFill>
                  <a:srgbClr val="2D78AE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2D78A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2025–26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D0D2A5D-7D04-7D55-E78B-140DF46BA4CC}"/>
              </a:ext>
            </a:extLst>
          </p:cNvPr>
          <p:cNvSpPr>
            <a:spLocks noGrp="1"/>
          </p:cNvSpPr>
          <p:nvPr/>
        </p:nvSpPr>
        <p:spPr>
          <a:xfrm>
            <a:off x="9716811" y="5079468"/>
            <a:ext cx="1619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275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Novi val carina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0C2F806-1096-A372-55F9-18D0F365F7FC}"/>
              </a:ext>
            </a:extLst>
          </p:cNvPr>
          <p:cNvSpPr>
            <a:spLocks noGrp="1"/>
          </p:cNvSpPr>
          <p:nvPr/>
        </p:nvSpPr>
        <p:spPr>
          <a:xfrm>
            <a:off x="9716811" y="5517618"/>
            <a:ext cx="1619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050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Trgovinska neizvjesnost i sporije spuštanje inflacije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C114E0-D1DE-5685-89F9-C1ED66AC45D6}"/>
              </a:ext>
            </a:extLst>
          </p:cNvPr>
          <p:cNvSpPr txBox="1"/>
          <p:nvPr/>
        </p:nvSpPr>
        <p:spPr>
          <a:xfrm rot="16200000">
            <a:off x="-3120290" y="3198167"/>
            <a:ext cx="6858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V I J E T 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9AD2E49-FBB6-0EB5-4144-694359B280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9041100"/>
              </p:ext>
            </p:extLst>
          </p:nvPr>
        </p:nvGraphicFramePr>
        <p:xfrm>
          <a:off x="668061" y="398833"/>
          <a:ext cx="11446061" cy="7480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2156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6" grpId="0" animBg="1"/>
      <p:bldP spid="20" grpId="0"/>
      <p:bldP spid="23" grpId="0"/>
      <p:bldP spid="26" grpId="0"/>
      <p:bldP spid="29" grpId="0" animBg="1"/>
      <p:bldP spid="31" grpId="0" animBg="1"/>
      <p:bldP spid="33" grpId="0"/>
      <p:bldP spid="35" grpId="0"/>
      <p:bldP spid="37" grpId="0"/>
      <p:bldP spid="39" grpId="0" animBg="1"/>
      <p:bldP spid="41" grpId="0" animBg="1"/>
      <p:bldP spid="43" grpId="0"/>
      <p:bldP spid="45" grpId="0"/>
      <p:bldP spid="47" grpId="0"/>
      <p:bldP spid="49" grpId="0" animBg="1"/>
      <p:bldP spid="51" grpId="0" animBg="1"/>
      <p:bldP spid="53" grpId="0"/>
      <p:bldP spid="55" grpId="0"/>
      <p:bldP spid="57" grpId="0"/>
      <p:bldP spid="59" grpId="0" animBg="1"/>
      <p:bldP spid="61" grpId="0" animBg="1"/>
      <p:bldP spid="63" grpId="0"/>
      <p:bldP spid="65" grpId="0"/>
      <p:bldP spid="67" grpId="0"/>
      <p:bldP spid="69" grpId="0" animBg="1"/>
      <p:bldP spid="71" grpId="0" animBg="1"/>
      <p:bldP spid="73" grpId="0"/>
      <p:bldP spid="75" grpId="0"/>
      <p:bldP spid="77" grpId="0"/>
      <p:bldGraphic spid="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3487D-687E-91DD-614D-092BA520D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8BABEC-FF53-349D-AC64-4E0F01D37138}"/>
              </a:ext>
            </a:extLst>
          </p:cNvPr>
          <p:cNvSpPr>
            <a:spLocks noGrp="1"/>
          </p:cNvSpPr>
          <p:nvPr/>
        </p:nvSpPr>
        <p:spPr>
          <a:xfrm>
            <a:off x="11576792" y="0"/>
            <a:ext cx="616510" cy="6858000"/>
          </a:xfrm>
          <a:prstGeom prst="rect">
            <a:avLst/>
          </a:prstGeom>
          <a:gradFill>
            <a:gsLst>
              <a:gs pos="80000">
                <a:srgbClr val="003E66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  <a:ln w="0">
            <a:noFill/>
          </a:ln>
        </p:spPr>
        <p:txBody>
          <a:bodyPr/>
          <a:lstStyle/>
          <a:p>
            <a:endParaRPr lang="bs-Latn-B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18E802-7ADB-7446-74CC-309B2E9B8154}"/>
              </a:ext>
            </a:extLst>
          </p:cNvPr>
          <p:cNvSpPr>
            <a:spLocks noGrp="1"/>
          </p:cNvSpPr>
          <p:nvPr/>
        </p:nvSpPr>
        <p:spPr>
          <a:xfrm>
            <a:off x="2989536" y="936077"/>
            <a:ext cx="859813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3150" b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Cijene su 36,3% iznad nivoa iz 2015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F20628-B3D0-8FBA-3787-035327155C4B}"/>
              </a:ext>
            </a:extLst>
          </p:cNvPr>
          <p:cNvSpPr>
            <a:spLocks noGrp="1"/>
          </p:cNvSpPr>
          <p:nvPr/>
        </p:nvSpPr>
        <p:spPr>
          <a:xfrm>
            <a:off x="846097" y="1769351"/>
            <a:ext cx="5743881" cy="2486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Godišnja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stopa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inflacije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i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kumulativna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promjena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nivoa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cijena</a:t>
            </a:r>
            <a:r>
              <a:rPr sz="150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u FBiH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6DF565-E207-2A92-4F6B-A73174C14B0A}"/>
              </a:ext>
            </a:extLst>
          </p:cNvPr>
          <p:cNvSpPr>
            <a:spLocks noGrp="1"/>
          </p:cNvSpPr>
          <p:nvPr/>
        </p:nvSpPr>
        <p:spPr>
          <a:xfrm>
            <a:off x="938065" y="2312295"/>
            <a:ext cx="4286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Tempo rasta </a:t>
            </a:r>
            <a:r>
              <a:rPr sz="180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cijena</a:t>
            </a:r>
            <a:endParaRPr sz="1800" b="1" dirty="0">
              <a:solidFill>
                <a:srgbClr val="0B2E4F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D7564C-A951-DAB4-8CCE-58D66046ADD8}"/>
              </a:ext>
            </a:extLst>
          </p:cNvPr>
          <p:cNvSpPr>
            <a:spLocks noGrp="1"/>
          </p:cNvSpPr>
          <p:nvPr/>
        </p:nvSpPr>
        <p:spPr>
          <a:xfrm>
            <a:off x="1035920" y="2708723"/>
            <a:ext cx="4286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7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Isti mjesec prethodne godine</a:t>
            </a:r>
          </a:p>
        </p:txBody>
      </p:sp>
      <p:graphicFrame>
        <p:nvGraphicFramePr>
          <p:cNvPr id="16" name="Chart">
            <a:extLst>
              <a:ext uri="{FF2B5EF4-FFF2-40B4-BE49-F238E27FC236}">
                <a16:creationId xmlns:a16="http://schemas.microsoft.com/office/drawing/2014/main" id="{C1F1EB75-3362-6CA8-D458-38C76185D8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5685250"/>
              </p:ext>
            </p:extLst>
          </p:nvPr>
        </p:nvGraphicFramePr>
        <p:xfrm>
          <a:off x="893045" y="2946848"/>
          <a:ext cx="4667250" cy="2224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05DEB7B8-A52B-2495-D6E5-E32A386AF682}"/>
              </a:ext>
            </a:extLst>
          </p:cNvPr>
          <p:cNvSpPr>
            <a:spLocks noGrp="1"/>
          </p:cNvSpPr>
          <p:nvPr/>
        </p:nvSpPr>
        <p:spPr>
          <a:xfrm>
            <a:off x="5987612" y="2091887"/>
            <a:ext cx="0" cy="4333875"/>
          </a:xfrm>
          <a:prstGeom prst="line">
            <a:avLst/>
          </a:prstGeom>
          <a:noFill/>
          <a:ln w="9525">
            <a:solidFill>
              <a:srgbClr val="D6E2EC"/>
            </a:solidFill>
            <a:prstDash val="solid"/>
          </a:ln>
        </p:spPr>
        <p:txBody>
          <a:bodyPr/>
          <a:lstStyle/>
          <a:p>
            <a:endParaRPr lang="bs-Latn-B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A75E7C-4E5D-4C04-4207-ACDE5072AF34}"/>
              </a:ext>
            </a:extLst>
          </p:cNvPr>
          <p:cNvSpPr>
            <a:spLocks noGrp="1"/>
          </p:cNvSpPr>
          <p:nvPr/>
        </p:nvSpPr>
        <p:spPr>
          <a:xfrm>
            <a:off x="6494281" y="2281729"/>
            <a:ext cx="433387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Kumulativni nivo cijena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6445C5-FADA-25EF-5EFD-41948C4B3563}"/>
              </a:ext>
            </a:extLst>
          </p:cNvPr>
          <p:cNvSpPr>
            <a:spLocks noGrp="1"/>
          </p:cNvSpPr>
          <p:nvPr/>
        </p:nvSpPr>
        <p:spPr>
          <a:xfrm>
            <a:off x="6478647" y="2708723"/>
            <a:ext cx="433387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7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Promjena u odnosu na 2015</a:t>
            </a:r>
          </a:p>
        </p:txBody>
      </p:sp>
      <p:graphicFrame>
        <p:nvGraphicFramePr>
          <p:cNvPr id="29" name="Chart">
            <a:extLst>
              <a:ext uri="{FF2B5EF4-FFF2-40B4-BE49-F238E27FC236}">
                <a16:creationId xmlns:a16="http://schemas.microsoft.com/office/drawing/2014/main" id="{86558B5D-27CE-A019-AA4A-A8DEE8964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1394746"/>
              </p:ext>
            </p:extLst>
          </p:nvPr>
        </p:nvGraphicFramePr>
        <p:xfrm>
          <a:off x="6442654" y="2977250"/>
          <a:ext cx="4577454" cy="2193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1" name="Rectangle 30">
            <a:extLst>
              <a:ext uri="{FF2B5EF4-FFF2-40B4-BE49-F238E27FC236}">
                <a16:creationId xmlns:a16="http://schemas.microsoft.com/office/drawing/2014/main" id="{BA4B6C1F-DAC7-6C58-5865-2E95C5BE6A77}"/>
              </a:ext>
            </a:extLst>
          </p:cNvPr>
          <p:cNvSpPr>
            <a:spLocks noGrp="1"/>
          </p:cNvSpPr>
          <p:nvPr/>
        </p:nvSpPr>
        <p:spPr>
          <a:xfrm>
            <a:off x="1178795" y="5424654"/>
            <a:ext cx="15716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850" b="1">
                <a:solidFill>
                  <a:srgbClr val="174F7E"/>
                </a:solidFill>
                <a:latin typeface="Nimbus Sans"/>
                <a:ea typeface="Nimbus Sans"/>
                <a:cs typeface="Nimbus Sans"/>
              </a:defRPr>
            </a:pPr>
            <a:r>
              <a:rPr sz="2850" b="1">
                <a:solidFill>
                  <a:srgbClr val="174F7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19,1%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B154F53-E3B1-0AEF-C0BC-4BF6FAA541BB}"/>
              </a:ext>
            </a:extLst>
          </p:cNvPr>
          <p:cNvSpPr>
            <a:spLocks noGrp="1"/>
          </p:cNvSpPr>
          <p:nvPr/>
        </p:nvSpPr>
        <p:spPr>
          <a:xfrm>
            <a:off x="1083544" y="6015657"/>
            <a:ext cx="17621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27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vrhunac</a:t>
            </a:r>
            <a:r>
              <a:rPr sz="1275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u X/2022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3A0FFE5-E0A9-D17B-1E18-D6F5DE2B01B8}"/>
              </a:ext>
            </a:extLst>
          </p:cNvPr>
          <p:cNvSpPr>
            <a:spLocks noGrp="1"/>
          </p:cNvSpPr>
          <p:nvPr/>
        </p:nvSpPr>
        <p:spPr>
          <a:xfrm>
            <a:off x="3464795" y="5424654"/>
            <a:ext cx="15716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850" b="1">
                <a:solidFill>
                  <a:srgbClr val="2D78AE"/>
                </a:solidFill>
                <a:latin typeface="Nimbus Sans"/>
                <a:ea typeface="Nimbus Sans"/>
                <a:cs typeface="Nimbus Sans"/>
              </a:defRPr>
            </a:pPr>
            <a:r>
              <a:rPr sz="2850" b="1">
                <a:solidFill>
                  <a:srgbClr val="2D78A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3,9%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A649B6F-A28B-2629-C3DB-58A3D3FB0B6D}"/>
              </a:ext>
            </a:extLst>
          </p:cNvPr>
          <p:cNvSpPr>
            <a:spLocks noGrp="1"/>
          </p:cNvSpPr>
          <p:nvPr/>
        </p:nvSpPr>
        <p:spPr>
          <a:xfrm>
            <a:off x="3370279" y="6056041"/>
            <a:ext cx="15716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275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VI/2026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0F8F7B-E6B3-44FA-BB62-39EDCD526D34}"/>
              </a:ext>
            </a:extLst>
          </p:cNvPr>
          <p:cNvSpPr>
            <a:spLocks noGrp="1"/>
          </p:cNvSpPr>
          <p:nvPr/>
        </p:nvSpPr>
        <p:spPr>
          <a:xfrm>
            <a:off x="7216834" y="5367504"/>
            <a:ext cx="28575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3450" b="1">
                <a:solidFill>
                  <a:srgbClr val="2D78AE"/>
                </a:solidFill>
                <a:latin typeface="Nimbus Sans"/>
                <a:ea typeface="Nimbus Sans"/>
                <a:cs typeface="Nimbus Sans"/>
              </a:defRPr>
            </a:pPr>
            <a:r>
              <a:rPr sz="3450" b="1" dirty="0">
                <a:solidFill>
                  <a:srgbClr val="2D78A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+36,3%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E6FA593-4920-E20F-B087-2446C439B8C8}"/>
              </a:ext>
            </a:extLst>
          </p:cNvPr>
          <p:cNvSpPr>
            <a:spLocks noGrp="1"/>
          </p:cNvSpPr>
          <p:nvPr/>
        </p:nvSpPr>
        <p:spPr>
          <a:xfrm>
            <a:off x="7278624" y="6043389"/>
            <a:ext cx="28575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0">
                <a:solidFill>
                  <a:srgbClr val="5A7186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VI/2026. </a:t>
            </a:r>
            <a:r>
              <a:rPr sz="1350" b="0" dirty="0" err="1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prema</a:t>
            </a:r>
            <a:r>
              <a:rPr sz="1350" b="0" dirty="0">
                <a:solidFill>
                  <a:srgbClr val="5A718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2015.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A229BD-4890-BC11-45BF-7E69E5A75673}"/>
              </a:ext>
            </a:extLst>
          </p:cNvPr>
          <p:cNvSpPr txBox="1"/>
          <p:nvPr/>
        </p:nvSpPr>
        <p:spPr>
          <a:xfrm rot="5400000">
            <a:off x="8448231" y="3198168"/>
            <a:ext cx="6857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N F L A C I J A</a:t>
            </a:r>
          </a:p>
        </p:txBody>
      </p:sp>
    </p:spTree>
    <p:extLst>
      <p:ext uri="{BB962C8B-B14F-4D97-AF65-F5344CB8AC3E}">
        <p14:creationId xmlns:p14="http://schemas.microsoft.com/office/powerpoint/2010/main" val="2249990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6FA9C-9D06-66B1-6592-49C558B08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6F6B34-4DCE-2425-27BD-48FDA361FA32}"/>
              </a:ext>
            </a:extLst>
          </p:cNvPr>
          <p:cNvSpPr/>
          <p:nvPr/>
        </p:nvSpPr>
        <p:spPr>
          <a:xfrm>
            <a:off x="945931" y="1905179"/>
            <a:ext cx="10893971" cy="9948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8CF002-651C-DB04-02DD-225153EE03F6}"/>
              </a:ext>
            </a:extLst>
          </p:cNvPr>
          <p:cNvSpPr>
            <a:spLocks noGrp="1"/>
          </p:cNvSpPr>
          <p:nvPr/>
        </p:nvSpPr>
        <p:spPr>
          <a:xfrm rot="5400000">
            <a:off x="6164299" y="810249"/>
            <a:ext cx="45719" cy="11473331"/>
          </a:xfrm>
          <a:prstGeom prst="rect">
            <a:avLst/>
          </a:prstGeom>
          <a:gradFill>
            <a:gsLst>
              <a:gs pos="80000">
                <a:srgbClr val="003E66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shape">
              <a:fillToRect l="50000" t="50000" r="50000" b="50000"/>
            </a:path>
          </a:gradFill>
          <a:ln w="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bs-Latn-B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E55318-9BD9-C1B4-D7C5-910BE0601F40}"/>
              </a:ext>
            </a:extLst>
          </p:cNvPr>
          <p:cNvSpPr>
            <a:spLocks noGrp="1"/>
          </p:cNvSpPr>
          <p:nvPr/>
        </p:nvSpPr>
        <p:spPr>
          <a:xfrm>
            <a:off x="2989536" y="936077"/>
            <a:ext cx="7368409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150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lang="bs-Latn-BA" sz="3150" b="1" dirty="0">
                <a:solidFill>
                  <a:srgbClr val="003E66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Zaključak</a:t>
            </a:r>
            <a:endParaRPr sz="3150" b="1" dirty="0">
              <a:solidFill>
                <a:srgbClr val="003E66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126FAF-C2C3-B181-8C61-8CBEE6E3641A}"/>
              </a:ext>
            </a:extLst>
          </p:cNvPr>
          <p:cNvSpPr>
            <a:spLocks noGrp="1"/>
          </p:cNvSpPr>
          <p:nvPr/>
        </p:nvSpPr>
        <p:spPr>
          <a:xfrm>
            <a:off x="1514463" y="1943100"/>
            <a:ext cx="29527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5400" b="1">
                <a:solidFill>
                  <a:srgbClr val="174F7E"/>
                </a:solidFill>
                <a:latin typeface="Nimbus Sans"/>
                <a:ea typeface="Nimbus Sans"/>
                <a:cs typeface="Nimbus Sans"/>
              </a:defRPr>
            </a:pPr>
            <a:r>
              <a:rPr sz="4800" b="1" dirty="0">
                <a:solidFill>
                  <a:srgbClr val="174F7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14,5 p.p.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154C53-65E3-97C1-2C91-42C00FE38F85}"/>
              </a:ext>
            </a:extLst>
          </p:cNvPr>
          <p:cNvSpPr>
            <a:spLocks noGrp="1"/>
          </p:cNvSpPr>
          <p:nvPr/>
        </p:nvSpPr>
        <p:spPr>
          <a:xfrm>
            <a:off x="4467213" y="2046488"/>
            <a:ext cx="7372689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160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jaz</a:t>
            </a:r>
            <a:r>
              <a:rPr sz="160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60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između</a:t>
            </a:r>
            <a:r>
              <a:rPr sz="160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lang="bs-Latn-BA" sz="160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stope </a:t>
            </a:r>
            <a:r>
              <a:rPr sz="160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rasta </a:t>
            </a:r>
            <a:r>
              <a:rPr sz="160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riješenih</a:t>
            </a:r>
            <a:r>
              <a:rPr sz="160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60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šteta</a:t>
            </a:r>
            <a:r>
              <a:rPr sz="160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60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i</a:t>
            </a:r>
            <a:r>
              <a:rPr sz="160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600" b="1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premije</a:t>
            </a:r>
            <a:r>
              <a:rPr lang="bs-Latn-BA" sz="160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- </a:t>
            </a:r>
            <a:r>
              <a:rPr sz="1600" b="1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AO u I–VI 2026.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405900-C708-40BF-73C1-9587885CBBD5}"/>
              </a:ext>
            </a:extLst>
          </p:cNvPr>
          <p:cNvSpPr>
            <a:spLocks noGrp="1"/>
          </p:cNvSpPr>
          <p:nvPr/>
        </p:nvSpPr>
        <p:spPr>
          <a:xfrm>
            <a:off x="1730919" y="3586317"/>
            <a:ext cx="1857323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2D78AE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2D78A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2018–2025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0945863-78F1-BEAC-82EA-25831C2E56EE}"/>
              </a:ext>
            </a:extLst>
          </p:cNvPr>
          <p:cNvSpPr>
            <a:spLocks noGrp="1"/>
          </p:cNvSpPr>
          <p:nvPr/>
        </p:nvSpPr>
        <p:spPr>
          <a:xfrm>
            <a:off x="3635920" y="3548217"/>
            <a:ext cx="7842032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lang="en-US" dirty="0" err="1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Premija</a:t>
            </a:r>
            <a:r>
              <a:rPr lang="en-US" dirty="0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raste</a:t>
            </a:r>
            <a:r>
              <a:rPr lang="en-US" dirty="0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stabilnije</a:t>
            </a:r>
            <a:r>
              <a:rPr lang="en-US" dirty="0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</a:t>
            </a:r>
            <a:r>
              <a:rPr lang="en-US" dirty="0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riješene</a:t>
            </a:r>
            <a:r>
              <a:rPr lang="en-US" dirty="0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štete</a:t>
            </a:r>
            <a:r>
              <a:rPr lang="en-US" dirty="0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snažnije</a:t>
            </a:r>
            <a:r>
              <a:rPr lang="en-US" dirty="0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osciliraju</a:t>
            </a:r>
            <a:r>
              <a:rPr lang="en-US" dirty="0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povremeno</a:t>
            </a:r>
            <a:r>
              <a:rPr lang="en-US" dirty="0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znatno</a:t>
            </a:r>
            <a:r>
              <a:rPr lang="en-US" dirty="0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nadmašuju</a:t>
            </a:r>
            <a:r>
              <a:rPr lang="en-US" dirty="0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njen</a:t>
            </a:r>
            <a:r>
              <a:rPr lang="en-US" dirty="0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B2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rast</a:t>
            </a:r>
            <a:endParaRPr sz="1800" b="0" dirty="0">
              <a:solidFill>
                <a:srgbClr val="0B2E4F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</p:txBody>
      </p:sp>
      <p:sp>
        <p:nvSpPr>
          <p:cNvPr id="26" name="Straight Connector 25">
            <a:extLst>
              <a:ext uri="{FF2B5EF4-FFF2-40B4-BE49-F238E27FC236}">
                <a16:creationId xmlns:a16="http://schemas.microsoft.com/office/drawing/2014/main" id="{EB3D755E-36E2-3711-35B9-3BC1539EC97B}"/>
              </a:ext>
            </a:extLst>
          </p:cNvPr>
          <p:cNvSpPr>
            <a:spLocks noGrp="1"/>
          </p:cNvSpPr>
          <p:nvPr/>
        </p:nvSpPr>
        <p:spPr>
          <a:xfrm>
            <a:off x="1381452" y="4268833"/>
            <a:ext cx="9905725" cy="0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bs-Latn-B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010DDD8-3ECF-19BF-34A9-EEFD8201FA9B}"/>
              </a:ext>
            </a:extLst>
          </p:cNvPr>
          <p:cNvSpPr>
            <a:spLocks noGrp="1"/>
          </p:cNvSpPr>
          <p:nvPr/>
        </p:nvSpPr>
        <p:spPr>
          <a:xfrm>
            <a:off x="1762452" y="4485283"/>
            <a:ext cx="1804672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174F7E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74F7E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I–VI 2026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1C296C1-7F7F-D03B-6E5E-619F15218F31}"/>
              </a:ext>
            </a:extLst>
          </p:cNvPr>
          <p:cNvSpPr>
            <a:spLocks noGrp="1"/>
          </p:cNvSpPr>
          <p:nvPr/>
        </p:nvSpPr>
        <p:spPr>
          <a:xfrm>
            <a:off x="3667451" y="4447183"/>
            <a:ext cx="76197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lang="bs-Latn-BA" sz="1800" b="0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Stopa r</a:t>
            </a:r>
            <a:r>
              <a:rPr sz="1800" b="0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ast</a:t>
            </a:r>
            <a:r>
              <a:rPr lang="bs-Latn-BA" sz="1800" b="0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a</a:t>
            </a:r>
            <a:r>
              <a:rPr sz="1800" b="0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800" b="0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riješenih</a:t>
            </a:r>
            <a:r>
              <a:rPr sz="1800" b="0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800" b="0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šteta</a:t>
            </a:r>
            <a:r>
              <a:rPr sz="1800" b="0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800" b="0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premašuje</a:t>
            </a:r>
            <a:r>
              <a:rPr sz="1800" b="0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lang="bs-Latn-BA" sz="1800" b="0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stopu </a:t>
            </a:r>
            <a:r>
              <a:rPr sz="1800" b="0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rast</a:t>
            </a:r>
            <a:r>
              <a:rPr lang="bs-Latn-BA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a </a:t>
            </a:r>
            <a:r>
              <a:rPr sz="1800" b="0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premije</a:t>
            </a:r>
            <a:r>
              <a:rPr sz="1800" b="0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u </a:t>
            </a:r>
            <a:r>
              <a:rPr sz="1800" b="0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ukupnom</a:t>
            </a:r>
            <a:r>
              <a:rPr sz="1800" b="0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800" b="0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neživotu</a:t>
            </a:r>
            <a:r>
              <a:rPr sz="1800" b="0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, AO </a:t>
            </a:r>
            <a:r>
              <a:rPr sz="1800" b="0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i</a:t>
            </a:r>
            <a:r>
              <a:rPr sz="1800" b="0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800" b="0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kasku</a:t>
            </a:r>
            <a:endParaRPr sz="1800" b="0" dirty="0">
              <a:solidFill>
                <a:srgbClr val="0B2E4F"/>
              </a:solidFill>
              <a:latin typeface="Arial" panose="020B0604020202020204" pitchFamily="34" charset="0"/>
              <a:ea typeface="Nimbus Sans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7A8521D-E388-4826-9898-304AB87BBB5D}"/>
              </a:ext>
            </a:extLst>
          </p:cNvPr>
          <p:cNvSpPr>
            <a:spLocks noGrp="1"/>
          </p:cNvSpPr>
          <p:nvPr/>
        </p:nvSpPr>
        <p:spPr>
          <a:xfrm>
            <a:off x="1746686" y="5488355"/>
            <a:ext cx="1714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KASKO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CC256D6-8EDB-F515-56DE-E447A2029E67}"/>
              </a:ext>
            </a:extLst>
          </p:cNvPr>
          <p:cNvSpPr>
            <a:spLocks noGrp="1"/>
          </p:cNvSpPr>
          <p:nvPr/>
        </p:nvSpPr>
        <p:spPr>
          <a:xfrm>
            <a:off x="3651686" y="5450255"/>
            <a:ext cx="7239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0B2E4F"/>
                </a:solidFill>
                <a:latin typeface="Nimbus Sans"/>
                <a:ea typeface="Nimbus Sans"/>
                <a:cs typeface="Nimbus Sans"/>
              </a:defRPr>
            </a:pPr>
            <a:r>
              <a:rPr lang="bs-Latn-BA" sz="1800" b="0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Neprofitabilno, kombinovana kvota</a:t>
            </a:r>
            <a:r>
              <a:rPr sz="1800" b="0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</a:t>
            </a:r>
            <a:r>
              <a:rPr sz="1800" b="0" dirty="0" err="1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iznosi</a:t>
            </a:r>
            <a:r>
              <a:rPr sz="1800" b="0" dirty="0">
                <a:solidFill>
                  <a:srgbClr val="0B2E4F"/>
                </a:solidFill>
                <a:latin typeface="Arial" panose="020B0604020202020204" pitchFamily="34" charset="0"/>
                <a:ea typeface="Nimbus Sans"/>
                <a:cs typeface="Arial" panose="020B0604020202020204" pitchFamily="34" charset="0"/>
              </a:rPr>
              <a:t> 114,6% u 2025.</a:t>
            </a:r>
          </a:p>
        </p:txBody>
      </p:sp>
      <p:sp>
        <p:nvSpPr>
          <p:cNvPr id="45" name="Straight Connector 44">
            <a:extLst>
              <a:ext uri="{FF2B5EF4-FFF2-40B4-BE49-F238E27FC236}">
                <a16:creationId xmlns:a16="http://schemas.microsoft.com/office/drawing/2014/main" id="{687C6353-ED1C-7198-1876-AC315144B80E}"/>
              </a:ext>
            </a:extLst>
          </p:cNvPr>
          <p:cNvSpPr>
            <a:spLocks noGrp="1"/>
          </p:cNvSpPr>
          <p:nvPr/>
        </p:nvSpPr>
        <p:spPr>
          <a:xfrm>
            <a:off x="1439256" y="5272576"/>
            <a:ext cx="9905725" cy="0"/>
          </a:xfrm>
          <a:prstGeom prst="line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bs-Latn-BA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664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AA79C57-1AAC-704F-DA17-99C13171BC09}"/>
              </a:ext>
            </a:extLst>
          </p:cNvPr>
          <p:cNvSpPr txBox="1">
            <a:spLocks/>
          </p:cNvSpPr>
          <p:nvPr/>
        </p:nvSpPr>
        <p:spPr>
          <a:xfrm>
            <a:off x="4380470" y="3046545"/>
            <a:ext cx="3964539" cy="5751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r-HR" sz="3600" b="1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Hvala na pažnji!</a:t>
            </a:r>
            <a:endParaRPr lang="en-BA" sz="3600" b="1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1BBE023-46A9-5C7F-7B0B-BB59A7E1ED61}"/>
              </a:ext>
            </a:extLst>
          </p:cNvPr>
          <p:cNvSpPr>
            <a:spLocks noGrp="1"/>
          </p:cNvSpPr>
          <p:nvPr/>
        </p:nvSpPr>
        <p:spPr>
          <a:xfrm>
            <a:off x="1965325" y="4546889"/>
            <a:ext cx="8065366" cy="213100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s-Latn-BA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Agencija za nadzor osiguranja Federacije Bosne i Hercegovine</a:t>
            </a:r>
            <a:endParaRPr lang="en-US" sz="27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bs-Latn-BA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Kolodvorska </a:t>
            </a:r>
            <a:r>
              <a:rPr lang="en-US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bs-Latn-BA" sz="27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bs-Latn-BA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Sarajevo</a:t>
            </a:r>
            <a:r>
              <a:rPr lang="en-US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s-Latn-BA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Bosna i Hercegovina</a:t>
            </a:r>
            <a:endParaRPr lang="en-US" sz="27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Tel: +38</a:t>
            </a:r>
            <a:r>
              <a:rPr lang="bs-Latn-BA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s-Latn-BA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33 610 897</a:t>
            </a:r>
            <a:endParaRPr lang="mk-MK" sz="27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Fax: +38</a:t>
            </a:r>
            <a:r>
              <a:rPr lang="bs-Latn-BA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s-Latn-BA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33 611 114 </a:t>
            </a:r>
            <a:endParaRPr lang="en-US" sz="27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bs-Latn-BA" sz="2700" u="sng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</a:t>
            </a:r>
            <a:r>
              <a:rPr lang="en-US" sz="2700" u="sng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bs-Latn-BA" sz="2700" u="sng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ano.ba</a:t>
            </a:r>
            <a:endParaRPr lang="en-US" sz="2700" u="sng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</a:t>
            </a:r>
            <a:r>
              <a:rPr lang="bs-Latn-BA" sz="2700" u="sng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ano.ba</a:t>
            </a:r>
            <a:endParaRPr lang="mk-MK" u="sng" dirty="0"/>
          </a:p>
        </p:txBody>
      </p:sp>
    </p:spTree>
    <p:extLst>
      <p:ext uri="{BB962C8B-B14F-4D97-AF65-F5344CB8AC3E}">
        <p14:creationId xmlns:p14="http://schemas.microsoft.com/office/powerpoint/2010/main" val="260281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12.0.5522"/>
  <p:tag name="SLIDO_PRESENTATION_ID" val="00000000-0000-0000-0000-000000000000"/>
  <p:tag name="SLIDO_EVENT_UUID" val="b3744c80-ec62-4389-a81d-f61281041b16"/>
  <p:tag name="SLIDO_EVENT_SECTION_UUID" val="d3fc2aaf-e679-4750-b9d5-5c3c0d87dbe2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B34B2666-A775-4130-8CCF-81ABD7E00DB8}" vid="{7BCE84EF-4E02-4BBB-974B-EC76A8D3B0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14673</TotalTime>
  <Words>589</Words>
  <Application>Microsoft Office PowerPoint</Application>
  <PresentationFormat>Widescreen</PresentationFormat>
  <Paragraphs>139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Nimbus Sans</vt:lpstr>
      <vt:lpstr>Theme1</vt:lpstr>
      <vt:lpstr>Sarajevo 17.9.2026. godine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Sarajevo 29.4.2023. godine</dc:title>
  <dc:creator>Alma Smailagić</dc:creator>
  <cp:lastModifiedBy>Alma Smailagić</cp:lastModifiedBy>
  <cp:revision>314</cp:revision>
  <dcterms:created xsi:type="dcterms:W3CDTF">2023-04-24T10:45:37Z</dcterms:created>
  <dcterms:modified xsi:type="dcterms:W3CDTF">2026-09-16T10:37:28Z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1.12.0.5522</vt:lpwstr>
  </property>
</Properties>
</file>