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9"/>
  </p:notesMasterIdLst>
  <p:sldIdLst>
    <p:sldId id="256" r:id="rId2"/>
    <p:sldId id="375" r:id="rId3"/>
    <p:sldId id="399" r:id="rId4"/>
    <p:sldId id="398" r:id="rId5"/>
    <p:sldId id="395" r:id="rId6"/>
    <p:sldId id="269" r:id="rId7"/>
    <p:sldId id="270" r:id="rId8"/>
    <p:sldId id="376" r:id="rId9"/>
    <p:sldId id="377" r:id="rId10"/>
    <p:sldId id="402" r:id="rId11"/>
    <p:sldId id="259" r:id="rId12"/>
    <p:sldId id="403" r:id="rId13"/>
    <p:sldId id="263" r:id="rId14"/>
    <p:sldId id="393" r:id="rId15"/>
    <p:sldId id="400" r:id="rId16"/>
    <p:sldId id="267" r:id="rId17"/>
    <p:sldId id="279" r:id="rId18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rmin Čengić" initials="EČ" lastIdx="1" clrIdx="0">
    <p:extLst>
      <p:ext uri="{19B8F6BF-5375-455C-9EA6-DF929625EA0E}">
        <p15:presenceInfo xmlns:p15="http://schemas.microsoft.com/office/powerpoint/2012/main" userId="Ermin Čengić" providerId="None"/>
      </p:ext>
    </p:extLst>
  </p:cmAuthor>
  <p:cmAuthor id="2" name="Ermin Cengic" initials="EC" lastIdx="1" clrIdx="1">
    <p:extLst>
      <p:ext uri="{19B8F6BF-5375-455C-9EA6-DF929625EA0E}">
        <p15:presenceInfo xmlns:p15="http://schemas.microsoft.com/office/powerpoint/2012/main" userId="2e50144f3ae74c8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241482"/>
    <a:srgbClr val="3920D2"/>
    <a:srgbClr val="F1E605"/>
    <a:srgbClr val="211278"/>
    <a:srgbClr val="2F2FFF"/>
    <a:srgbClr val="000099"/>
    <a:srgbClr val="FAEE06"/>
    <a:srgbClr val="FFFF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0016" autoAdjust="0"/>
    <p:restoredTop sz="95556" autoAdjust="0"/>
  </p:normalViewPr>
  <p:slideViewPr>
    <p:cSldViewPr snapToGrid="0">
      <p:cViewPr varScale="1">
        <p:scale>
          <a:sx n="83" d="100"/>
          <a:sy n="83" d="100"/>
        </p:scale>
        <p:origin x="96" y="8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55844E-0261-489E-8F72-6479B2CB42C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B953C4-3E03-42C3-8583-02698E6BC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89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pPr defTabSz="802752">
              <a:defRPr/>
            </a:pPr>
            <a:fld id="{F7021451-1387-4CA6-816F-3879F97B5CBC}" type="slidenum">
              <a:rPr lang="en-US" sz="1600">
                <a:solidFill>
                  <a:prstClr val="black"/>
                </a:solidFill>
                <a:latin typeface="Calibri" panose="020F0502020204030204"/>
              </a:rPr>
              <a:pPr defTabSz="802752">
                <a:defRPr/>
              </a:pPr>
              <a:t>14</a:t>
            </a:fld>
            <a:endParaRPr lang="en-US" sz="160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438706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7437" y="1876125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/>
              <a:t>Click to edit Master title style</a:t>
            </a:r>
            <a:endParaRPr lang="bs-Latn-B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63484" y="6146289"/>
            <a:ext cx="2110945" cy="365125"/>
          </a:xfrm>
        </p:spPr>
        <p:txBody>
          <a:bodyPr/>
          <a:lstStyle>
            <a:lvl1pPr>
              <a:defRPr sz="1400" b="1">
                <a:solidFill>
                  <a:srgbClr val="241482"/>
                </a:solidFill>
              </a:defRPr>
            </a:lvl1pPr>
          </a:lstStyle>
          <a:p>
            <a:r>
              <a:rPr lang="bs-Latn-BA" dirty="0"/>
              <a:t>www.udofbih.ba</a:t>
            </a:r>
          </a:p>
        </p:txBody>
      </p:sp>
    </p:spTree>
    <p:extLst>
      <p:ext uri="{BB962C8B-B14F-4D97-AF65-F5344CB8AC3E}">
        <p14:creationId xmlns:p14="http://schemas.microsoft.com/office/powerpoint/2010/main" val="886069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DC69A-6ACC-4946-A727-A98FB964E930}" type="datetimeFigureOut">
              <a:rPr lang="bs-Latn-BA" smtClean="0"/>
              <a:t>23. 9. 2026.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13ABF-0D53-4337-853E-C52F8BF059FB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170407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DC69A-6ACC-4946-A727-A98FB964E930}" type="datetimeFigureOut">
              <a:rPr lang="bs-Latn-BA" smtClean="0"/>
              <a:t>23. 9. 2026.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13ABF-0D53-4337-853E-C52F8BF059FB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33408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DC69A-6ACC-4946-A727-A98FB964E930}" type="datetimeFigureOut">
              <a:rPr lang="bs-Latn-BA" smtClean="0"/>
              <a:t>23. 9. 2026.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13ABF-0D53-4337-853E-C52F8BF059FB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939413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DC69A-6ACC-4946-A727-A98FB964E930}" type="datetimeFigureOut">
              <a:rPr lang="bs-Latn-BA" smtClean="0"/>
              <a:t>23. 9. 2026.</a:t>
            </a:fld>
            <a:endParaRPr lang="bs-Latn-B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13ABF-0D53-4337-853E-C52F8BF059FB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957953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DC69A-6ACC-4946-A727-A98FB964E930}" type="datetimeFigureOut">
              <a:rPr lang="bs-Latn-BA" smtClean="0"/>
              <a:t>23. 9. 2026.</a:t>
            </a:fld>
            <a:endParaRPr lang="bs-Latn-B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13ABF-0D53-4337-853E-C52F8BF059FB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279100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DC69A-6ACC-4946-A727-A98FB964E930}" type="datetimeFigureOut">
              <a:rPr lang="bs-Latn-BA" smtClean="0"/>
              <a:t>23. 9. 2026.</a:t>
            </a:fld>
            <a:endParaRPr lang="bs-Latn-B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13ABF-0D53-4337-853E-C52F8BF059FB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4194120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DC69A-6ACC-4946-A727-A98FB964E930}" type="datetimeFigureOut">
              <a:rPr lang="bs-Latn-BA" smtClean="0"/>
              <a:t>23. 9. 2026.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13ABF-0D53-4337-853E-C52F8BF059FB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110491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bs-Latn-B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DC69A-6ACC-4946-A727-A98FB964E930}" type="datetimeFigureOut">
              <a:rPr lang="bs-Latn-BA" smtClean="0"/>
              <a:t>23. 9. 2026.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13ABF-0D53-4337-853E-C52F8BF059FB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933464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DC69A-6ACC-4946-A727-A98FB964E930}" type="datetimeFigureOut">
              <a:rPr lang="bs-Latn-BA" smtClean="0"/>
              <a:t>23. 9. 2026.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13ABF-0D53-4337-853E-C52F8BF059FB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949651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DC69A-6ACC-4946-A727-A98FB964E930}" type="datetimeFigureOut">
              <a:rPr lang="bs-Latn-BA" smtClean="0"/>
              <a:t>23. 9. 2026.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13ABF-0D53-4337-853E-C52F8BF059FB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041764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STER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6537960"/>
            <a:ext cx="11201400" cy="0"/>
          </a:xfrm>
          <a:prstGeom prst="line">
            <a:avLst/>
          </a:prstGeom>
          <a:noFill/>
          <a:ln w="7620">
            <a:solidFill>
              <a:srgbClr val="D7DEE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574536"/>
            <a:ext cx="4389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Dani osiguranja 2026  |  Keynote</a:t>
            </a:r>
            <a:endParaRPr lang="en-US" sz="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6B72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391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93000"/>
            <a:lum/>
          </a:blip>
          <a:srcRect/>
          <a:stretch>
            <a:fillRect l="3000" t="3000" r="2000" b="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4DC69A-6ACC-4946-A727-A98FB964E930}" type="datetimeFigureOut">
              <a:rPr lang="bs-Latn-BA" smtClean="0"/>
              <a:t>23. 9. 2026.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D13ABF-0D53-4337-853E-C52F8BF059FB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75564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94234" y="4798337"/>
            <a:ext cx="8953877" cy="787650"/>
          </a:xfrm>
        </p:spPr>
        <p:txBody>
          <a:bodyPr>
            <a:noAutofit/>
          </a:bodyPr>
          <a:lstStyle/>
          <a:p>
            <a:pPr marL="0" indent="0">
              <a:buNone/>
            </a:pPr>
            <a:br>
              <a:rPr lang="bs-Latn-BA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bs-Latn-BA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bs-Latn-BA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bs-Latn-BA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bs-Latn-BA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bs-Latn-BA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bs-Latn-BA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bs-Latn-BA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bs-Latn-BA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bs-Latn-BA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bs-Latn-BA" sz="28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br>
              <a:rPr lang="bs-Latn-BA" sz="36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</a:br>
            <a:br>
              <a:rPr lang="bs-Latn-BA" sz="32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</a:br>
            <a:b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</a:br>
            <a:b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</a:br>
            <a:b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</a:br>
            <a:b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</a:br>
            <a:b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</a:br>
            <a:b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</a:br>
            <a:b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</a:br>
            <a:b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bs-Latn-BA" sz="4000" b="1" dirty="0">
                <a:ea typeface="Cambria" panose="02040503050406030204" pitchFamily="18" charset="0"/>
                <a:cs typeface="Arial" panose="020B0604020202020204" pitchFamily="34" charset="0"/>
              </a:rPr>
              <a:t>Geopolitička i ekonomska kretanja u svijetu i njihov uticaj na tržište osiguranja</a:t>
            </a:r>
            <a:br>
              <a:rPr lang="en-US" sz="3200" b="1" dirty="0">
                <a:solidFill>
                  <a:srgbClr val="FFFFFF"/>
                </a:solidFill>
                <a:latin typeface="+mn-lt"/>
                <a:ea typeface="Aptos Display" pitchFamily="34" charset="-122"/>
                <a:cs typeface="Aptos Display" pitchFamily="34" charset="-120"/>
              </a:rPr>
            </a:br>
            <a:r>
              <a:rPr lang="en-US" sz="3200" b="1" dirty="0">
                <a:solidFill>
                  <a:srgbClr val="FFFFFF"/>
                </a:solidFill>
                <a:latin typeface="+mn-lt"/>
                <a:ea typeface="Aptos Display" pitchFamily="34" charset="-122"/>
                <a:cs typeface="Aptos Display" pitchFamily="34" charset="-120"/>
              </a:rPr>
              <a:t>n</a:t>
            </a:r>
            <a:br>
              <a:rPr lang="en-US" sz="3200" dirty="0">
                <a:latin typeface="+mn-lt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bs-Latn-BA" sz="2000" dirty="0">
                <a:latin typeface="+mn-lt"/>
                <a:ea typeface="Cambria" panose="02040503050406030204" pitchFamily="18" charset="0"/>
                <a:cs typeface="Arial" panose="020B0604020202020204" pitchFamily="34" charset="0"/>
              </a:rPr>
              <a:t>prof. dr. Jasmina Selimović, </a:t>
            </a:r>
            <a:br>
              <a:rPr lang="bs-Latn-BA" sz="2000" dirty="0">
                <a:latin typeface="+mn-lt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bs-Latn-BA" sz="2000" dirty="0">
                <a:latin typeface="+mn-lt"/>
                <a:ea typeface="Cambria" panose="02040503050406030204" pitchFamily="18" charset="0"/>
                <a:cs typeface="Arial" panose="020B0604020202020204" pitchFamily="34" charset="0"/>
              </a:rPr>
              <a:t>guvernerka Centralne banke Bosne i Hercegovine</a:t>
            </a:r>
            <a:br>
              <a:rPr lang="bs-Latn-BA" sz="32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</a:br>
            <a:br>
              <a:rPr lang="bs-Latn-BA" sz="32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</a:br>
            <a:br>
              <a:rPr lang="en-US" sz="4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en-US" sz="2000" b="1" dirty="0">
                <a:solidFill>
                  <a:srgbClr val="182656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Sarajevo, 17. 09. 202</a:t>
            </a:r>
            <a:r>
              <a:rPr lang="bs-Latn-BA" sz="2000" b="1" dirty="0">
                <a:solidFill>
                  <a:srgbClr val="182656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6</a:t>
            </a:r>
            <a:r>
              <a:rPr lang="en-US" sz="2000" b="1" dirty="0">
                <a:solidFill>
                  <a:srgbClr val="182656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</a:t>
            </a:r>
            <a:br>
              <a:rPr lang="bs-Latn-BA" sz="2000" b="1" dirty="0">
                <a:solidFill>
                  <a:srgbClr val="182656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</a:br>
            <a:endParaRPr lang="bs-Latn-BA" sz="2000" dirty="0"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254018" y="6210628"/>
            <a:ext cx="1937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dirty="0">
                <a:ln w="0"/>
                <a:solidFill>
                  <a:srgbClr val="00009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www.udofbih.ba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6812E8F3-1019-2D96-DF30-4EFFE86DF5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7869" y="278040"/>
            <a:ext cx="2391800" cy="1392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6235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FFE4F-8918-3DA2-07B1-888861463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1472" y="365130"/>
            <a:ext cx="7277419" cy="974784"/>
          </a:xfrm>
        </p:spPr>
        <p:txBody>
          <a:bodyPr/>
          <a:lstStyle/>
          <a:p>
            <a:r>
              <a:rPr lang="bs-Latn-BA" b="1" dirty="0"/>
              <a:t>Prognoze MMF-a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F1096-4C71-2D1C-03B8-B615C8DE43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192" y="1656783"/>
            <a:ext cx="10103667" cy="469874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bs-Latn-BA" sz="2600" b="1" dirty="0"/>
              <a:t>JULI </a:t>
            </a:r>
            <a:r>
              <a:rPr lang="en-US" sz="2600" b="1" dirty="0"/>
              <a:t>2025. </a:t>
            </a:r>
            <a:r>
              <a:rPr lang="bs-Latn-BA" sz="2600" b="1" dirty="0"/>
              <a:t>- </a:t>
            </a:r>
            <a:r>
              <a:rPr lang="en-US" sz="2600" dirty="0" err="1"/>
              <a:t>Očekuje</a:t>
            </a:r>
            <a:r>
              <a:rPr lang="en-US" sz="2600" dirty="0"/>
              <a:t> se </a:t>
            </a:r>
            <a:r>
              <a:rPr lang="en-US" sz="2600" dirty="0" err="1"/>
              <a:t>usporavanje</a:t>
            </a:r>
            <a:r>
              <a:rPr lang="en-US" sz="2600" dirty="0"/>
              <a:t> </a:t>
            </a:r>
            <a:r>
              <a:rPr lang="en-US" sz="2600" dirty="0" err="1"/>
              <a:t>globalnog</a:t>
            </a:r>
            <a:r>
              <a:rPr lang="en-US" sz="2600" dirty="0"/>
              <a:t> rasta – </a:t>
            </a:r>
            <a:r>
              <a:rPr lang="en-US" sz="2600" b="1" dirty="0"/>
              <a:t>Global Economy: Tenuous</a:t>
            </a:r>
            <a:r>
              <a:rPr lang="bs-Latn-BA" sz="2600" b="1" dirty="0"/>
              <a:t> </a:t>
            </a:r>
            <a:r>
              <a:rPr lang="en-US" sz="2600" b="1" dirty="0"/>
              <a:t>Resilience amid </a:t>
            </a:r>
            <a:r>
              <a:rPr lang="en-US" sz="2600" b="1" dirty="0" err="1"/>
              <a:t>Persistant</a:t>
            </a:r>
            <a:r>
              <a:rPr lang="en-US" sz="2600" b="1" dirty="0"/>
              <a:t> Uncertainty  </a:t>
            </a:r>
            <a:endParaRPr lang="bs-Latn-BA" sz="2600" b="1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r>
              <a:rPr lang="bs-Latn-BA" sz="2600" b="1" dirty="0"/>
              <a:t>OKTOBAR </a:t>
            </a:r>
            <a:r>
              <a:rPr lang="en-US" sz="2600" b="1" dirty="0"/>
              <a:t>2025. </a:t>
            </a:r>
            <a:r>
              <a:rPr lang="bs-Latn-BA" sz="2600" b="1" dirty="0"/>
              <a:t>- </a:t>
            </a:r>
            <a:r>
              <a:rPr lang="en-US" sz="2600" dirty="0" err="1"/>
              <a:t>Iako</a:t>
            </a:r>
            <a:r>
              <a:rPr lang="en-US" sz="2600" dirty="0"/>
              <a:t> je </a:t>
            </a:r>
            <a:r>
              <a:rPr lang="en-US" sz="2600" dirty="0" err="1"/>
              <a:t>kratkoročna</a:t>
            </a:r>
            <a:r>
              <a:rPr lang="en-US" sz="2600" dirty="0"/>
              <a:t> </a:t>
            </a:r>
            <a:r>
              <a:rPr lang="en-US" sz="2600" dirty="0" err="1"/>
              <a:t>prognoza</a:t>
            </a:r>
            <a:r>
              <a:rPr lang="en-US" sz="2600" dirty="0"/>
              <a:t> </a:t>
            </a:r>
            <a:r>
              <a:rPr lang="en-US" sz="2600" dirty="0" err="1"/>
              <a:t>blago</a:t>
            </a:r>
            <a:r>
              <a:rPr lang="en-US" sz="2600" dirty="0"/>
              <a:t> </a:t>
            </a:r>
            <a:r>
              <a:rPr lang="en-US" sz="2600" dirty="0" err="1"/>
              <a:t>revidirana</a:t>
            </a:r>
            <a:r>
              <a:rPr lang="en-US" sz="2600" dirty="0"/>
              <a:t> </a:t>
            </a:r>
            <a:r>
              <a:rPr lang="en-US" sz="2600" dirty="0" err="1"/>
              <a:t>naviše</a:t>
            </a:r>
            <a:r>
              <a:rPr lang="en-US" sz="2600" dirty="0"/>
              <a:t>, </a:t>
            </a:r>
            <a:r>
              <a:rPr lang="en-US" sz="2600" dirty="0" err="1"/>
              <a:t>globalni</a:t>
            </a:r>
            <a:r>
              <a:rPr lang="en-US" sz="2600" dirty="0"/>
              <a:t> </a:t>
            </a:r>
            <a:r>
              <a:rPr lang="en-US" sz="2600" dirty="0" err="1"/>
              <a:t>rast</a:t>
            </a:r>
            <a:r>
              <a:rPr lang="en-US" sz="2600" dirty="0"/>
              <a:t> </a:t>
            </a:r>
            <a:r>
              <a:rPr lang="en-US" sz="2600" dirty="0" err="1"/>
              <a:t>ostaje</a:t>
            </a:r>
            <a:r>
              <a:rPr lang="en-US" sz="2600" dirty="0"/>
              <a:t> </a:t>
            </a:r>
            <a:r>
              <a:rPr lang="en-US" sz="2600" dirty="0" err="1"/>
              <a:t>prigušen</a:t>
            </a:r>
            <a:r>
              <a:rPr lang="en-US" sz="2600" dirty="0"/>
              <a:t> </a:t>
            </a:r>
            <a:r>
              <a:rPr lang="en-US" sz="2600" dirty="0" err="1"/>
              <a:t>dok</a:t>
            </a:r>
            <a:r>
              <a:rPr lang="en-US" sz="2600" dirty="0"/>
              <a:t> novo </a:t>
            </a:r>
            <a:r>
              <a:rPr lang="en-US" sz="2600" dirty="0" err="1"/>
              <a:t>uvedene</a:t>
            </a:r>
            <a:r>
              <a:rPr lang="en-US" sz="2600" dirty="0"/>
              <a:t> </a:t>
            </a:r>
            <a:r>
              <a:rPr lang="en-US" sz="2600" dirty="0" err="1"/>
              <a:t>mjere</a:t>
            </a:r>
            <a:r>
              <a:rPr lang="en-US" sz="2600" dirty="0"/>
              <a:t> </a:t>
            </a:r>
            <a:r>
              <a:rPr lang="en-US" sz="2600" dirty="0" err="1"/>
              <a:t>polako</a:t>
            </a:r>
            <a:r>
              <a:rPr lang="en-US" sz="2600" dirty="0"/>
              <a:t> </a:t>
            </a:r>
            <a:r>
              <a:rPr lang="en-US" sz="2600" dirty="0" err="1"/>
              <a:t>dolaze</a:t>
            </a:r>
            <a:r>
              <a:rPr lang="en-US" sz="2600" dirty="0"/>
              <a:t> do </a:t>
            </a:r>
            <a:r>
              <a:rPr lang="en-US" sz="2600" dirty="0" err="1"/>
              <a:t>izražaja</a:t>
            </a:r>
            <a:r>
              <a:rPr lang="en-US" sz="2600" dirty="0"/>
              <a:t> – </a:t>
            </a:r>
            <a:r>
              <a:rPr lang="en-US" sz="2600" b="1" dirty="0"/>
              <a:t>Global Economy in Flux, Prospects Remain Dim </a:t>
            </a:r>
          </a:p>
          <a:p>
            <a:endParaRPr lang="en-US" sz="2600" dirty="0"/>
          </a:p>
          <a:p>
            <a:pPr marL="0" indent="0">
              <a:buNone/>
            </a:pPr>
            <a:r>
              <a:rPr lang="bs-Latn-BA" sz="2600" b="1" dirty="0"/>
              <a:t>JANUAR</a:t>
            </a:r>
            <a:r>
              <a:rPr lang="en-US" sz="2600" b="1" dirty="0"/>
              <a:t> 2026.</a:t>
            </a:r>
            <a:r>
              <a:rPr lang="bs-Latn-BA" sz="2600" b="1" dirty="0"/>
              <a:t> - </a:t>
            </a:r>
            <a:r>
              <a:rPr lang="en-US" sz="2600" dirty="0" err="1"/>
              <a:t>Otporan</a:t>
            </a:r>
            <a:r>
              <a:rPr lang="en-US" sz="2600" dirty="0"/>
              <a:t> </a:t>
            </a:r>
            <a:r>
              <a:rPr lang="en-US" sz="2600" dirty="0" err="1"/>
              <a:t>rast</a:t>
            </a:r>
            <a:r>
              <a:rPr lang="en-US" sz="2600" dirty="0"/>
              <a:t> </a:t>
            </a:r>
            <a:r>
              <a:rPr lang="en-US" sz="2600" dirty="0" err="1"/>
              <a:t>jer</a:t>
            </a:r>
            <a:r>
              <a:rPr lang="en-US" sz="2600" dirty="0"/>
              <a:t> </a:t>
            </a:r>
            <a:r>
              <a:rPr lang="en-US" sz="2600" dirty="0" err="1"/>
              <a:t>tehnologija</a:t>
            </a:r>
            <a:r>
              <a:rPr lang="en-US" sz="2600" dirty="0"/>
              <a:t> i </a:t>
            </a:r>
            <a:r>
              <a:rPr lang="en-US" sz="2600" dirty="0" err="1"/>
              <a:t>prilagodljivost</a:t>
            </a:r>
            <a:r>
              <a:rPr lang="en-US" sz="2600" dirty="0"/>
              <a:t> </a:t>
            </a:r>
            <a:r>
              <a:rPr lang="en-US" sz="2600" dirty="0" err="1"/>
              <a:t>neutrališu</a:t>
            </a:r>
            <a:r>
              <a:rPr lang="en-US" sz="2600" dirty="0"/>
              <a:t> </a:t>
            </a:r>
            <a:r>
              <a:rPr lang="en-US" sz="2600" dirty="0" err="1"/>
              <a:t>nepovoljne</a:t>
            </a:r>
            <a:r>
              <a:rPr lang="en-US" sz="2600" dirty="0"/>
              <a:t> </a:t>
            </a:r>
            <a:r>
              <a:rPr lang="en-US" sz="2600" dirty="0" err="1"/>
              <a:t>uticaje</a:t>
            </a:r>
            <a:r>
              <a:rPr lang="en-US" sz="2600" dirty="0"/>
              <a:t> </a:t>
            </a:r>
            <a:r>
              <a:rPr lang="en-US" sz="2600" dirty="0" err="1"/>
              <a:t>trgovinske</a:t>
            </a:r>
            <a:r>
              <a:rPr lang="en-US" sz="2600" dirty="0"/>
              <a:t> </a:t>
            </a:r>
            <a:r>
              <a:rPr lang="en-US" sz="2600" dirty="0" err="1"/>
              <a:t>politike</a:t>
            </a:r>
            <a:r>
              <a:rPr lang="en-US" sz="2600" dirty="0"/>
              <a:t> - </a:t>
            </a:r>
            <a:r>
              <a:rPr lang="en-US" sz="2600" b="1" dirty="0"/>
              <a:t>Global Economy: Steady amid Divergent Forces</a:t>
            </a:r>
          </a:p>
          <a:p>
            <a:endParaRPr lang="en-US" sz="2600" dirty="0"/>
          </a:p>
          <a:p>
            <a:pPr marL="0" indent="0">
              <a:buNone/>
            </a:pPr>
            <a:r>
              <a:rPr lang="bs-Latn-BA" sz="2600" b="1" dirty="0"/>
              <a:t>APRIL </a:t>
            </a:r>
            <a:r>
              <a:rPr lang="en-US" sz="2600" b="1" dirty="0"/>
              <a:t>2026.</a:t>
            </a:r>
            <a:r>
              <a:rPr lang="bs-Latn-BA" sz="2600" b="1" dirty="0"/>
              <a:t> - </a:t>
            </a:r>
            <a:r>
              <a:rPr lang="en-US" sz="2600" dirty="0" err="1"/>
              <a:t>Globalna</a:t>
            </a:r>
            <a:r>
              <a:rPr lang="en-US" sz="2600" dirty="0"/>
              <a:t> </a:t>
            </a:r>
            <a:r>
              <a:rPr lang="en-US" sz="2600" dirty="0" err="1"/>
              <a:t>ekonomija</a:t>
            </a:r>
            <a:r>
              <a:rPr lang="en-US" sz="2600" dirty="0"/>
              <a:t> se </a:t>
            </a:r>
            <a:r>
              <a:rPr lang="en-US" sz="2600" dirty="0" err="1"/>
              <a:t>suočava</a:t>
            </a:r>
            <a:r>
              <a:rPr lang="en-US" sz="2600" dirty="0"/>
              <a:t> s </a:t>
            </a:r>
            <a:r>
              <a:rPr lang="en-US" sz="2600" dirty="0" err="1"/>
              <a:t>novim</a:t>
            </a:r>
            <a:r>
              <a:rPr lang="en-US" sz="2600" dirty="0"/>
              <a:t> </a:t>
            </a:r>
            <a:r>
              <a:rPr lang="en-US" sz="2600" dirty="0" err="1"/>
              <a:t>iskušenjima</a:t>
            </a:r>
            <a:r>
              <a:rPr lang="en-US" sz="2600" dirty="0"/>
              <a:t> </a:t>
            </a:r>
            <a:r>
              <a:rPr lang="en-US" sz="2600" dirty="0" err="1"/>
              <a:t>dok</a:t>
            </a:r>
            <a:r>
              <a:rPr lang="en-US" sz="2600" dirty="0"/>
              <a:t> rat </a:t>
            </a:r>
            <a:r>
              <a:rPr lang="en-US" sz="2600" dirty="0" err="1"/>
              <a:t>na</a:t>
            </a:r>
            <a:r>
              <a:rPr lang="en-US" sz="2600" dirty="0"/>
              <a:t> </a:t>
            </a:r>
            <a:r>
              <a:rPr lang="en-US" sz="2600" dirty="0" err="1"/>
              <a:t>Bliskom</a:t>
            </a:r>
            <a:r>
              <a:rPr lang="en-US" sz="2600" dirty="0"/>
              <a:t> </a:t>
            </a:r>
            <a:r>
              <a:rPr lang="en-US" sz="2600" dirty="0" err="1"/>
              <a:t>istoku</a:t>
            </a:r>
            <a:r>
              <a:rPr lang="en-US" sz="2600" dirty="0"/>
              <a:t> </a:t>
            </a:r>
            <a:r>
              <a:rPr lang="en-US" sz="2600" dirty="0" err="1"/>
              <a:t>prijeti</a:t>
            </a:r>
            <a:r>
              <a:rPr lang="en-US" sz="2600" dirty="0"/>
              <a:t> da </a:t>
            </a:r>
            <a:r>
              <a:rPr lang="en-US" sz="2600" dirty="0" err="1"/>
              <a:t>ugrozi</a:t>
            </a:r>
            <a:r>
              <a:rPr lang="en-US" sz="2600" dirty="0"/>
              <a:t> </a:t>
            </a:r>
            <a:r>
              <a:rPr lang="en-US" sz="2600" dirty="0" err="1"/>
              <a:t>rast</a:t>
            </a:r>
            <a:r>
              <a:rPr lang="en-US" sz="2600" dirty="0"/>
              <a:t> i </a:t>
            </a:r>
            <a:r>
              <a:rPr lang="en-US" sz="2600" dirty="0" err="1"/>
              <a:t>smanjenje</a:t>
            </a:r>
            <a:r>
              <a:rPr lang="en-US" sz="2600" dirty="0"/>
              <a:t> </a:t>
            </a:r>
            <a:r>
              <a:rPr lang="en-US" sz="2600" dirty="0" err="1"/>
              <a:t>inflacije</a:t>
            </a:r>
            <a:r>
              <a:rPr lang="en-US" sz="2600" dirty="0"/>
              <a:t> – </a:t>
            </a:r>
            <a:r>
              <a:rPr lang="en-US" sz="2600" b="1" dirty="0"/>
              <a:t>Global Economy in the Shadow of War</a:t>
            </a:r>
          </a:p>
          <a:p>
            <a:endParaRPr lang="en-US" sz="2600" dirty="0"/>
          </a:p>
          <a:p>
            <a:pPr marL="0" indent="0">
              <a:buNone/>
            </a:pPr>
            <a:r>
              <a:rPr lang="bs-Latn-BA" sz="2600" b="1" dirty="0"/>
              <a:t>JULI </a:t>
            </a:r>
            <a:r>
              <a:rPr lang="en-US" sz="2600" b="1" dirty="0"/>
              <a:t>2026.</a:t>
            </a:r>
            <a:r>
              <a:rPr lang="bs-Latn-BA" sz="2600" b="1" dirty="0"/>
              <a:t> - </a:t>
            </a:r>
            <a:r>
              <a:rPr lang="en-US" sz="2600" dirty="0" err="1"/>
              <a:t>Rast</a:t>
            </a:r>
            <a:r>
              <a:rPr lang="en-US" sz="2600" dirty="0"/>
              <a:t> se </a:t>
            </a:r>
            <a:r>
              <a:rPr lang="en-US" sz="2600" dirty="0" err="1"/>
              <a:t>održava</a:t>
            </a:r>
            <a:r>
              <a:rPr lang="en-US" sz="2600" dirty="0"/>
              <a:t>, </a:t>
            </a:r>
            <a:r>
              <a:rPr lang="en-US" sz="2600" dirty="0" err="1"/>
              <a:t>ali</a:t>
            </a:r>
            <a:r>
              <a:rPr lang="en-US" sz="2600" dirty="0"/>
              <a:t> </a:t>
            </a:r>
            <a:r>
              <a:rPr lang="en-US" sz="2600" dirty="0" err="1"/>
              <a:t>ostaje</a:t>
            </a:r>
            <a:r>
              <a:rPr lang="en-US" sz="2600" dirty="0"/>
              <a:t> </a:t>
            </a:r>
            <a:r>
              <a:rPr lang="en-US" sz="2600" dirty="0" err="1"/>
              <a:t>neujednačen</a:t>
            </a:r>
            <a:r>
              <a:rPr lang="en-US" sz="2600" dirty="0"/>
              <a:t>, </a:t>
            </a:r>
            <a:r>
              <a:rPr lang="en-US" sz="2600" dirty="0" err="1"/>
              <a:t>jer</a:t>
            </a:r>
            <a:r>
              <a:rPr lang="en-US" sz="2600" dirty="0"/>
              <a:t> </a:t>
            </a:r>
            <a:r>
              <a:rPr lang="en-US" sz="2600" dirty="0" err="1"/>
              <a:t>zamah</a:t>
            </a:r>
            <a:r>
              <a:rPr lang="en-US" sz="2600" dirty="0"/>
              <a:t> </a:t>
            </a:r>
            <a:r>
              <a:rPr lang="en-US" sz="2600" dirty="0" err="1"/>
              <a:t>tehnološkog</a:t>
            </a:r>
            <a:r>
              <a:rPr lang="en-US" sz="2600" dirty="0"/>
              <a:t> </a:t>
            </a:r>
            <a:r>
              <a:rPr lang="en-US" sz="2600" dirty="0" err="1"/>
              <a:t>sektora</a:t>
            </a:r>
            <a:r>
              <a:rPr lang="en-US" sz="2600" dirty="0"/>
              <a:t> </a:t>
            </a:r>
            <a:r>
              <a:rPr lang="en-US" sz="2600" dirty="0" err="1"/>
              <a:t>neutrališe</a:t>
            </a:r>
            <a:r>
              <a:rPr lang="en-US" sz="2600" dirty="0"/>
              <a:t> </a:t>
            </a:r>
            <a:r>
              <a:rPr lang="en-US" sz="2600" dirty="0" err="1"/>
              <a:t>negativne</a:t>
            </a:r>
            <a:r>
              <a:rPr lang="en-US" sz="2600" dirty="0"/>
              <a:t> </a:t>
            </a:r>
            <a:r>
              <a:rPr lang="en-US" sz="2600" dirty="0" err="1"/>
              <a:t>efekte</a:t>
            </a:r>
            <a:r>
              <a:rPr lang="en-US" sz="2600" dirty="0"/>
              <a:t> rata – </a:t>
            </a:r>
            <a:r>
              <a:rPr lang="en-US" sz="2600" b="1" dirty="0"/>
              <a:t>Global Economy in Crosscurrents of War and Technology</a:t>
            </a:r>
          </a:p>
        </p:txBody>
      </p:sp>
    </p:spTree>
    <p:extLst>
      <p:ext uri="{BB962C8B-B14F-4D97-AF65-F5344CB8AC3E}">
        <p14:creationId xmlns:p14="http://schemas.microsoft.com/office/powerpoint/2010/main" val="218002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9C213D-7EF0-B5EB-ABD7-9941A25045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346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8B43B5A-C6DE-EFFB-17A2-9FBFD79F5A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653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C57416-B09B-51C4-152F-98DF81FC57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904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A8EE1D-C41C-2133-68C4-465A9DB73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933273C2-D853-AD0F-2974-BA69C7D5EE77}"/>
              </a:ext>
            </a:extLst>
          </p:cNvPr>
          <p:cNvSpPr/>
          <p:nvPr/>
        </p:nvSpPr>
        <p:spPr>
          <a:xfrm>
            <a:off x="6224370" y="1895636"/>
            <a:ext cx="1923691" cy="196682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0953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82C8EF-FD75-9344-C81E-75B4A111BC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A66E3D1A-4F49-E02E-3753-B078CB75E82F}"/>
              </a:ext>
            </a:extLst>
          </p:cNvPr>
          <p:cNvSpPr/>
          <p:nvPr/>
        </p:nvSpPr>
        <p:spPr>
          <a:xfrm>
            <a:off x="6167887" y="1863306"/>
            <a:ext cx="2044460" cy="190643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315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CC112-E58C-D0D9-8F01-6F9406EC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7579" y="383236"/>
            <a:ext cx="9862995" cy="1325563"/>
          </a:xfrm>
        </p:spPr>
        <p:txBody>
          <a:bodyPr>
            <a:normAutofit/>
          </a:bodyPr>
          <a:lstStyle/>
          <a:p>
            <a:r>
              <a:rPr lang="en-US" b="1" dirty="0"/>
              <a:t>"Which of the following best characterizes your</a:t>
            </a:r>
            <a:r>
              <a:rPr lang="bs-Latn-BA" b="1" dirty="0"/>
              <a:t> </a:t>
            </a:r>
            <a:r>
              <a:rPr lang="en-US" b="1" dirty="0"/>
              <a:t>outlook for the world over the following time periods?"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14FAC65-9E47-2B85-7A5B-65B156E2FD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70" y="1978805"/>
            <a:ext cx="11191859" cy="4144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310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16E83-B915-EB3E-3BCC-C4D96C8DB81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25505" y="347663"/>
            <a:ext cx="5930020" cy="1028464"/>
          </a:xfrm>
        </p:spPr>
        <p:txBody>
          <a:bodyPr>
            <a:normAutofit fontScale="90000"/>
          </a:bodyPr>
          <a:lstStyle/>
          <a:p>
            <a:br>
              <a:rPr lang="bs-Latn-BA" b="1" dirty="0"/>
            </a:br>
            <a:r>
              <a:rPr lang="en-GB" sz="3700" b="1" dirty="0" err="1"/>
              <a:t>Čega</a:t>
            </a:r>
            <a:r>
              <a:rPr lang="en-GB" sz="3700" b="1" dirty="0"/>
              <a:t> se (</a:t>
            </a:r>
            <a:r>
              <a:rPr lang="en-GB" sz="3700" b="1" dirty="0" err="1"/>
              <a:t>najviše</a:t>
            </a:r>
            <a:r>
              <a:rPr lang="en-GB" sz="3700" b="1" dirty="0"/>
              <a:t>) </a:t>
            </a:r>
            <a:r>
              <a:rPr lang="en-GB" sz="3700" b="1" dirty="0" err="1"/>
              <a:t>plašimo</a:t>
            </a:r>
            <a:r>
              <a:rPr lang="en-GB" sz="3700" b="1" dirty="0"/>
              <a:t>?!</a:t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55A5F3-4AB5-96C3-8C71-AEBBAC00B986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828496" y="1599348"/>
            <a:ext cx="10535007" cy="4824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3602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F2D50-1DC6-B54B-1AF7-1AE2C132C56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857500" y="365126"/>
            <a:ext cx="7599251" cy="1038162"/>
          </a:xfrm>
        </p:spPr>
        <p:txBody>
          <a:bodyPr/>
          <a:lstStyle/>
          <a:p>
            <a:r>
              <a:rPr lang="en-US" b="1" dirty="0" err="1"/>
              <a:t>Čega</a:t>
            </a:r>
            <a:r>
              <a:rPr lang="en-US" b="1" dirty="0"/>
              <a:t> se (</a:t>
            </a:r>
            <a:r>
              <a:rPr lang="en-US" b="1" dirty="0" err="1"/>
              <a:t>najviše</a:t>
            </a:r>
            <a:r>
              <a:rPr lang="en-US" b="1" dirty="0"/>
              <a:t>) </a:t>
            </a:r>
            <a:r>
              <a:rPr lang="en-US" b="1" dirty="0" err="1"/>
              <a:t>plašimo</a:t>
            </a:r>
            <a:r>
              <a:rPr lang="en-US" b="1" dirty="0"/>
              <a:t>?!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586256-3242-2987-49BE-B8B5072B32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839" y="1840388"/>
            <a:ext cx="11356322" cy="449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3654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209046" y="310895"/>
            <a:ext cx="6496042" cy="9501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7365D"/>
                </a:solidFill>
                <a:latin typeface="+mj-lt"/>
                <a:ea typeface="Aptos Display" pitchFamily="34" charset="-122"/>
                <a:cs typeface="Aptos Display" pitchFamily="34" charset="-120"/>
              </a:rPr>
              <a:t>Kada geopolitika postane ekonomija</a:t>
            </a:r>
            <a:endParaRPr lang="en-US" sz="3200" dirty="0">
              <a:latin typeface="+mj-lt"/>
            </a:endParaRPr>
          </a:p>
        </p:txBody>
      </p:sp>
      <p:sp>
        <p:nvSpPr>
          <p:cNvPr id="4" name="Shape 2"/>
          <p:cNvSpPr/>
          <p:nvPr/>
        </p:nvSpPr>
        <p:spPr>
          <a:xfrm>
            <a:off x="2651760" y="2788920"/>
            <a:ext cx="0" cy="0"/>
          </a:xfrm>
          <a:prstGeom prst="line">
            <a:avLst/>
          </a:prstGeom>
          <a:noFill/>
          <a:ln w="19050">
            <a:solidFill>
              <a:srgbClr val="C69C3C"/>
            </a:solidFill>
            <a:prstDash val="solid"/>
            <a:headEnd type="none"/>
            <a:tailEnd type="triangle"/>
          </a:ln>
        </p:spPr>
      </p:sp>
      <p:sp>
        <p:nvSpPr>
          <p:cNvPr id="5" name="Shape 3"/>
          <p:cNvSpPr/>
          <p:nvPr/>
        </p:nvSpPr>
        <p:spPr>
          <a:xfrm>
            <a:off x="4754880" y="2788920"/>
            <a:ext cx="0" cy="0"/>
          </a:xfrm>
          <a:prstGeom prst="line">
            <a:avLst/>
          </a:prstGeom>
          <a:noFill/>
          <a:ln w="19050">
            <a:solidFill>
              <a:srgbClr val="C69C3C"/>
            </a:solidFill>
            <a:prstDash val="solid"/>
            <a:headEnd type="none"/>
            <a:tailEnd type="triangle"/>
          </a:ln>
        </p:spPr>
      </p:sp>
      <p:sp>
        <p:nvSpPr>
          <p:cNvPr id="6" name="Shape 4"/>
          <p:cNvSpPr/>
          <p:nvPr/>
        </p:nvSpPr>
        <p:spPr>
          <a:xfrm>
            <a:off x="6400800" y="2788920"/>
            <a:ext cx="91440" cy="0"/>
          </a:xfrm>
          <a:prstGeom prst="line">
            <a:avLst/>
          </a:prstGeom>
          <a:noFill/>
          <a:ln w="19050">
            <a:solidFill>
              <a:srgbClr val="C69C3C"/>
            </a:solidFill>
            <a:prstDash val="solid"/>
            <a:headEnd type="none"/>
            <a:tailEnd type="triangle"/>
          </a:ln>
        </p:spPr>
      </p:sp>
      <p:sp>
        <p:nvSpPr>
          <p:cNvPr id="7" name="Shape 5"/>
          <p:cNvSpPr/>
          <p:nvPr/>
        </p:nvSpPr>
        <p:spPr>
          <a:xfrm>
            <a:off x="8284827" y="1889215"/>
            <a:ext cx="137160" cy="0"/>
          </a:xfrm>
          <a:prstGeom prst="line">
            <a:avLst/>
          </a:prstGeom>
          <a:noFill/>
          <a:ln w="19050">
            <a:solidFill>
              <a:srgbClr val="C69C3C"/>
            </a:solidFill>
            <a:prstDash val="solid"/>
            <a:headEnd type="none"/>
            <a:tailEnd type="triangle"/>
          </a:ln>
        </p:spPr>
      </p:sp>
      <p:sp>
        <p:nvSpPr>
          <p:cNvPr id="8" name="Text 6"/>
          <p:cNvSpPr/>
          <p:nvPr/>
        </p:nvSpPr>
        <p:spPr>
          <a:xfrm>
            <a:off x="655104" y="1453021"/>
            <a:ext cx="1874520" cy="694944"/>
          </a:xfrm>
          <a:prstGeom prst="rect">
            <a:avLst/>
          </a:prstGeom>
          <a:solidFill>
            <a:srgbClr val="FFFFFF"/>
          </a:solidFill>
          <a:ln w="10160">
            <a:solidFill>
              <a:srgbClr val="D7DE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7365D"/>
                </a:solidFill>
              </a:rPr>
              <a:t>Geopolitički šok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2707440" y="1479035"/>
            <a:ext cx="1874520" cy="694944"/>
          </a:xfrm>
          <a:prstGeom prst="rect">
            <a:avLst/>
          </a:prstGeom>
          <a:solidFill>
            <a:srgbClr val="FFFFFF"/>
          </a:solidFill>
          <a:ln w="10160">
            <a:solidFill>
              <a:srgbClr val="D7DE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7365D"/>
                </a:solidFill>
              </a:rPr>
              <a:t>Energija i hrana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4782720" y="1479035"/>
            <a:ext cx="1417320" cy="694944"/>
          </a:xfrm>
          <a:prstGeom prst="rect">
            <a:avLst/>
          </a:prstGeom>
          <a:solidFill>
            <a:srgbClr val="FFFFFF"/>
          </a:solidFill>
          <a:ln w="10160">
            <a:solidFill>
              <a:srgbClr val="D7DE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7365D"/>
                </a:solidFill>
              </a:rPr>
              <a:t>Inflacija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6391860" y="1490925"/>
            <a:ext cx="1737360" cy="694944"/>
          </a:xfrm>
          <a:prstGeom prst="rect">
            <a:avLst/>
          </a:prstGeom>
          <a:solidFill>
            <a:srgbClr val="FFFFFF"/>
          </a:solidFill>
          <a:ln w="10160">
            <a:solidFill>
              <a:srgbClr val="D7DE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7365D"/>
                </a:solidFill>
              </a:rPr>
              <a:t>Kamatne stope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8526780" y="1479035"/>
            <a:ext cx="2468880" cy="706834"/>
          </a:xfrm>
          <a:prstGeom prst="rect">
            <a:avLst/>
          </a:prstGeom>
          <a:solidFill>
            <a:srgbClr val="2563A7"/>
          </a:solidFill>
          <a:ln w="10160">
            <a:solidFill>
              <a:srgbClr val="2563A7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Bilans osiguravatelja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915400" y="2696695"/>
            <a:ext cx="2103120" cy="594361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11827"/>
                </a:solidFill>
              </a:rPr>
              <a:t>Aktiva: vrijednost portfolija, prinosi, premije rizika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8915400" y="3429000"/>
            <a:ext cx="2103120" cy="54785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11827"/>
                </a:solidFill>
              </a:rPr>
              <a:t>Obaveze: troškovi šteta, rezerve, potražnja za osiguranjem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960120" y="4800600"/>
            <a:ext cx="22860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B94A48"/>
                </a:solidFill>
              </a:rPr>
              <a:t>+15%</a:t>
            </a:r>
            <a:endParaRPr lang="en-US" sz="2300" dirty="0"/>
          </a:p>
        </p:txBody>
      </p:sp>
      <p:sp>
        <p:nvSpPr>
          <p:cNvPr id="16" name="Text 14"/>
          <p:cNvSpPr/>
          <p:nvPr/>
        </p:nvSpPr>
        <p:spPr>
          <a:xfrm>
            <a:off x="960120" y="5330952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4B5563"/>
                </a:solidFill>
              </a:rPr>
              <a:t>rast isplaćenih šteta u BiH u 2022.</a:t>
            </a:r>
            <a:endParaRPr lang="en-US" sz="1080" dirty="0"/>
          </a:p>
        </p:txBody>
      </p:sp>
      <p:sp>
        <p:nvSpPr>
          <p:cNvPr id="17" name="Text 15"/>
          <p:cNvSpPr/>
          <p:nvPr/>
        </p:nvSpPr>
        <p:spPr>
          <a:xfrm>
            <a:off x="3429000" y="4800600"/>
            <a:ext cx="22860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B94A48"/>
                </a:solidFill>
              </a:rPr>
              <a:t>+8%</a:t>
            </a:r>
            <a:endParaRPr lang="en-US" sz="2300" dirty="0"/>
          </a:p>
        </p:txBody>
      </p:sp>
      <p:sp>
        <p:nvSpPr>
          <p:cNvPr id="18" name="Text 16"/>
          <p:cNvSpPr/>
          <p:nvPr/>
        </p:nvSpPr>
        <p:spPr>
          <a:xfrm>
            <a:off x="3429000" y="5330952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4B5563"/>
                </a:solidFill>
              </a:rPr>
              <a:t>rast ukupne premije u BiH u 2022.</a:t>
            </a:r>
            <a:endParaRPr lang="en-US" sz="1080" dirty="0"/>
          </a:p>
        </p:txBody>
      </p:sp>
      <p:sp>
        <p:nvSpPr>
          <p:cNvPr id="19" name="Text 17"/>
          <p:cNvSpPr/>
          <p:nvPr/>
        </p:nvSpPr>
        <p:spPr>
          <a:xfrm>
            <a:off x="7860145" y="5715000"/>
            <a:ext cx="3752735" cy="411480"/>
          </a:xfrm>
          <a:prstGeom prst="rect">
            <a:avLst/>
          </a:prstGeom>
          <a:solidFill>
            <a:srgbClr val="FFF6DF"/>
          </a:solidFill>
          <a:ln w="5080">
            <a:solidFill>
              <a:srgbClr val="F5D481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>
              <a:buNone/>
            </a:pPr>
            <a:r>
              <a:rPr lang="bs-Latn-BA" sz="1150" b="1" dirty="0">
                <a:solidFill>
                  <a:srgbClr val="17365D"/>
                </a:solidFill>
              </a:rPr>
              <a:t>    </a:t>
            </a:r>
            <a:r>
              <a:rPr lang="en-US" sz="1150" b="1" dirty="0">
                <a:solidFill>
                  <a:srgbClr val="17365D"/>
                </a:solidFill>
              </a:rPr>
              <a:t>U inflatornom okruženju štete mogu rasti brže od </a:t>
            </a:r>
            <a:r>
              <a:rPr lang="en-US" sz="1150" b="1" dirty="0" err="1">
                <a:solidFill>
                  <a:srgbClr val="17365D"/>
                </a:solidFill>
              </a:rPr>
              <a:t>premija</a:t>
            </a:r>
            <a:r>
              <a:rPr lang="en-US" sz="1150" b="1" dirty="0">
                <a:solidFill>
                  <a:srgbClr val="17365D"/>
                </a:solidFill>
              </a:rPr>
              <a:t>.</a:t>
            </a:r>
            <a:r>
              <a:rPr lang="bs-Latn-BA" sz="1150" b="1" dirty="0">
                <a:solidFill>
                  <a:srgbClr val="17365D"/>
                </a:solidFill>
              </a:rPr>
              <a:t> 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6B72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11</a:t>
            </a:fld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6C98845-D434-4253-BD3B-C58764B614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869" y="2248549"/>
            <a:ext cx="6801658" cy="387793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263366" y="310896"/>
            <a:ext cx="644172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7365D"/>
                </a:solidFill>
                <a:latin typeface="+mj-lt"/>
                <a:ea typeface="Aptos Display" pitchFamily="34" charset="-122"/>
                <a:cs typeface="Aptos Display" pitchFamily="34" charset="-120"/>
              </a:rPr>
              <a:t>Klima mijenja samu prirodu rizika u osiguranju</a:t>
            </a:r>
            <a:endParaRPr lang="en-US" sz="2400" dirty="0">
              <a:latin typeface="+mj-lt"/>
            </a:endParaRPr>
          </a:p>
        </p:txBody>
      </p:sp>
      <p:sp>
        <p:nvSpPr>
          <p:cNvPr id="3" name="Text 1"/>
          <p:cNvSpPr/>
          <p:nvPr/>
        </p:nvSpPr>
        <p:spPr>
          <a:xfrm>
            <a:off x="2263366" y="758952"/>
            <a:ext cx="601195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B5563"/>
                </a:solidFill>
              </a:rPr>
              <a:t>Rastu učestalost, intenzitet i geografska distribucija štetnih događaja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8570884" y="1618488"/>
            <a:ext cx="32918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2563A7"/>
                </a:solidFill>
              </a:rPr>
              <a:t>822 mlrd EUR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8492440" y="2009001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4B5563"/>
                </a:solidFill>
              </a:rPr>
              <a:t>ekonomskih gubitaka u EU, 1980–2024.</a:t>
            </a:r>
            <a:endParaRPr lang="en-US" sz="1080" dirty="0"/>
          </a:p>
        </p:txBody>
      </p:sp>
      <p:sp>
        <p:nvSpPr>
          <p:cNvPr id="7" name="Text 4"/>
          <p:cNvSpPr/>
          <p:nvPr/>
        </p:nvSpPr>
        <p:spPr>
          <a:xfrm>
            <a:off x="8492440" y="2468880"/>
            <a:ext cx="32918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2563A7"/>
                </a:solidFill>
              </a:rPr>
              <a:t>&lt;20%</a:t>
            </a:r>
            <a:endParaRPr lang="en-US" sz="2300" dirty="0"/>
          </a:p>
        </p:txBody>
      </p:sp>
      <p:sp>
        <p:nvSpPr>
          <p:cNvPr id="8" name="Text 5"/>
          <p:cNvSpPr/>
          <p:nvPr/>
        </p:nvSpPr>
        <p:spPr>
          <a:xfrm>
            <a:off x="8492440" y="3081528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4B5563"/>
                </a:solidFill>
              </a:rPr>
              <a:t>privatno osiguranih gubitaka</a:t>
            </a:r>
            <a:endParaRPr lang="en-US" sz="1080" dirty="0"/>
          </a:p>
        </p:txBody>
      </p:sp>
      <p:sp>
        <p:nvSpPr>
          <p:cNvPr id="11" name="Text 8"/>
          <p:cNvSpPr/>
          <p:nvPr/>
        </p:nvSpPr>
        <p:spPr>
          <a:xfrm>
            <a:off x="8092440" y="5715000"/>
            <a:ext cx="3770284" cy="411480"/>
          </a:xfrm>
          <a:prstGeom prst="rect">
            <a:avLst/>
          </a:prstGeom>
          <a:solidFill>
            <a:srgbClr val="FFF6DF"/>
          </a:solidFill>
          <a:ln w="5080">
            <a:solidFill>
              <a:srgbClr val="F5D481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17365D"/>
                </a:solidFill>
              </a:rPr>
              <a:t>Klimatski rizik postaje pitanje cijene i dostupnosti osiguranja.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6B72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12</a:t>
            </a:fld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A5AF65E-4FF4-4E4B-B2C0-801D2F87E6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197" y="1539089"/>
            <a:ext cx="7393076" cy="458739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272420" y="647185"/>
            <a:ext cx="7181680" cy="1997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7365D"/>
                </a:solidFill>
                <a:latin typeface="+mj-lt"/>
                <a:ea typeface="Aptos Display" pitchFamily="34" charset="-122"/>
                <a:cs typeface="Aptos Display" pitchFamily="34" charset="-120"/>
              </a:rPr>
              <a:t>Bosna i Hercegovina: tanka granica između globalnog i domaćeg rizika</a:t>
            </a:r>
            <a:endParaRPr lang="en-US" sz="2400" dirty="0">
              <a:latin typeface="+mj-lt"/>
            </a:endParaRPr>
          </a:p>
        </p:txBody>
      </p:sp>
      <p:sp>
        <p:nvSpPr>
          <p:cNvPr id="3" name="Text 1"/>
          <p:cNvSpPr/>
          <p:nvPr/>
        </p:nvSpPr>
        <p:spPr>
          <a:xfrm>
            <a:off x="2272420" y="1143000"/>
            <a:ext cx="6002900" cy="294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B5563"/>
                </a:solidFill>
              </a:rPr>
              <a:t>Mala i otvorena ekonomija snažno osjeća vanjske šokove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7086600" y="1856232"/>
            <a:ext cx="4297680" cy="287278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7365D"/>
                </a:solidFill>
              </a:rPr>
              <a:t>Ono što počne kao geopolitički poremećaj na međunarodnom tržištu energije vrlo brzo postaje viši trošak proizvodnje, viša cijena za građane i faktor koji utiče na ekonomsku aktivnost.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633747" y="5715000"/>
            <a:ext cx="4979133" cy="411480"/>
          </a:xfrm>
          <a:prstGeom prst="rect">
            <a:avLst/>
          </a:prstGeom>
          <a:solidFill>
            <a:srgbClr val="FFF6DF"/>
          </a:solidFill>
          <a:ln w="5080">
            <a:solidFill>
              <a:srgbClr val="F5D481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>
              <a:buNone/>
            </a:pPr>
            <a:r>
              <a:rPr lang="bs-Latn-BA" sz="1150" b="1" dirty="0">
                <a:solidFill>
                  <a:srgbClr val="17365D"/>
                </a:solidFill>
              </a:rPr>
              <a:t>    </a:t>
            </a:r>
            <a:r>
              <a:rPr lang="en-US" sz="1150" b="1" dirty="0" err="1">
                <a:solidFill>
                  <a:srgbClr val="17365D"/>
                </a:solidFill>
              </a:rPr>
              <a:t>Ključno</a:t>
            </a:r>
            <a:r>
              <a:rPr lang="en-US" sz="1150" b="1" dirty="0">
                <a:solidFill>
                  <a:srgbClr val="17365D"/>
                </a:solidFill>
              </a:rPr>
              <a:t> pitanje nije možemo li šok izbjeći, nego koliko ga možemo apsorbovati.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566928" y="6327648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20" dirty="0">
                <a:solidFill>
                  <a:srgbClr val="7A8492"/>
                </a:solidFill>
              </a:rPr>
              <a:t>Izvor: srednjoročne makroekonomske </a:t>
            </a:r>
            <a:r>
              <a:rPr lang="en-US" sz="620" dirty="0" err="1">
                <a:solidFill>
                  <a:srgbClr val="7A8492"/>
                </a:solidFill>
              </a:rPr>
              <a:t>projekcije</a:t>
            </a:r>
            <a:r>
              <a:rPr lang="en-US" sz="620" dirty="0">
                <a:solidFill>
                  <a:srgbClr val="7A8492"/>
                </a:solidFill>
              </a:rPr>
              <a:t> CBBiH.</a:t>
            </a:r>
            <a:endParaRPr lang="en-US" sz="6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6B72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13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E1FC450-81FF-464D-89D1-AE0506E2B6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146" y="1867274"/>
            <a:ext cx="6393601" cy="396315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914400" y="1691640"/>
            <a:ext cx="996696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1325880" y="3246120"/>
            <a:ext cx="9144000" cy="7680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B7280"/>
                </a:solidFill>
                <a:latin typeface="Aptos"/>
                <a:ea typeface="Aptos"/>
                <a:cs typeface="Apto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Apto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700" b="0" i="0" u="none" strike="noStrike" kern="1200" cap="none" spc="0" normalizeH="0" baseline="0" noProof="0">
              <a:ln>
                <a:noFill/>
              </a:ln>
              <a:solidFill>
                <a:srgbClr val="6B7280"/>
              </a:solidFill>
              <a:effectLst/>
              <a:uLnTx/>
              <a:uFillTx/>
              <a:latin typeface="Apto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87AF37-DBCD-6B45-B6E4-2BCBE0229831}"/>
              </a:ext>
            </a:extLst>
          </p:cNvPr>
          <p:cNvSpPr txBox="1"/>
          <p:nvPr/>
        </p:nvSpPr>
        <p:spPr>
          <a:xfrm>
            <a:off x="2145671" y="479834"/>
            <a:ext cx="9452162" cy="70788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BA" sz="2400" b="1" dirty="0">
                <a:solidFill>
                  <a:srgbClr val="002060"/>
                </a:solidFill>
              </a:rPr>
              <a:t> BiH ekonomija u 2026.</a:t>
            </a:r>
          </a:p>
          <a:p>
            <a:endParaRPr lang="hr-BA" sz="2400" dirty="0"/>
          </a:p>
          <a:p>
            <a:r>
              <a:rPr lang="hr-BA" sz="2000" b="1" dirty="0">
                <a:solidFill>
                  <a:srgbClr val="0070C0"/>
                </a:solidFill>
              </a:rPr>
              <a:t>	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BA" sz="2400" b="1" dirty="0">
                <a:solidFill>
                  <a:srgbClr val="0070C0"/>
                </a:solidFill>
              </a:rPr>
              <a:t>Rejting zemlje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r-BA" sz="2000" dirty="0"/>
              <a:t>S&amp;P „B+ uz stabilne izglede”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r-BA" sz="2000" dirty="0"/>
              <a:t>Moody’s „B3 uz stabilne izglede”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r-BA" sz="1600" dirty="0">
                <a:solidFill>
                  <a:schemeClr val="bg1">
                    <a:lumMod val="50000"/>
                  </a:schemeClr>
                </a:solidFill>
              </a:rPr>
              <a:t>      (august 2026.)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hr-BA" sz="2000" b="1" dirty="0">
              <a:solidFill>
                <a:srgbClr val="0070C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BA" sz="2400" b="1" dirty="0">
                <a:solidFill>
                  <a:srgbClr val="0070C0"/>
                </a:solidFill>
              </a:rPr>
              <a:t>Inflacija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bs-Latn-BA" sz="2000" dirty="0"/>
              <a:t>5,3% ukupna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bs-Latn-BA" sz="2000" dirty="0"/>
              <a:t>4,5% temeljna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bs-Latn-BA" sz="1400" dirty="0">
                <a:solidFill>
                  <a:schemeClr val="bg1">
                    <a:lumMod val="50000"/>
                  </a:schemeClr>
                </a:solidFill>
              </a:rPr>
              <a:t>(projekcije </a:t>
            </a:r>
            <a:r>
              <a:rPr lang="bs-Latn-BA" sz="1400" dirty="0" err="1">
                <a:solidFill>
                  <a:schemeClr val="bg1">
                    <a:lumMod val="50000"/>
                  </a:schemeClr>
                </a:solidFill>
              </a:rPr>
              <a:t>CBBiH</a:t>
            </a:r>
            <a:r>
              <a:rPr lang="bs-Latn-BA" sz="1400" dirty="0">
                <a:solidFill>
                  <a:schemeClr val="bg1">
                    <a:lumMod val="50000"/>
                  </a:schemeClr>
                </a:solidFill>
              </a:rPr>
              <a:t> januar-juni 2026.)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bs-Latn-BA" sz="140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bs-Latn-BA" sz="1400" dirty="0">
              <a:solidFill>
                <a:schemeClr val="bg1">
                  <a:lumMod val="50000"/>
                </a:schemeClr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r-B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BDP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kumimoji="0" lang="hr-BA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2,1% (Q1)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kumimoji="0" lang="hr-BA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2,0% (Q2) </a:t>
            </a:r>
          </a:p>
          <a:p>
            <a:pPr marL="0" indent="0">
              <a:buNone/>
            </a:pPr>
            <a:endParaRPr lang="bs-Latn-BA" sz="14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bs-Latn-BA" sz="1400" dirty="0">
              <a:solidFill>
                <a:schemeClr val="bg1">
                  <a:lumMod val="50000"/>
                </a:schemeClr>
              </a:solidFill>
            </a:endParaRPr>
          </a:p>
          <a:p>
            <a:endParaRPr lang="hr-BA" sz="1600" b="1" dirty="0">
              <a:solidFill>
                <a:srgbClr val="0070C0"/>
              </a:solidFill>
            </a:endParaRPr>
          </a:p>
          <a:p>
            <a:endParaRPr lang="hr-BA" sz="20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hr-BA" sz="1400" dirty="0">
              <a:solidFill>
                <a:schemeClr val="bg1">
                  <a:lumMod val="50000"/>
                </a:schemeClr>
              </a:solidFill>
            </a:endParaRPr>
          </a:p>
          <a:p>
            <a:endParaRPr lang="hr-BA" dirty="0"/>
          </a:p>
          <a:p>
            <a:pPr algn="r"/>
            <a:endParaRPr lang="hr-BA" sz="2000" dirty="0"/>
          </a:p>
        </p:txBody>
      </p:sp>
    </p:spTree>
    <p:extLst>
      <p:ext uri="{BB962C8B-B14F-4D97-AF65-F5344CB8AC3E}">
        <p14:creationId xmlns:p14="http://schemas.microsoft.com/office/powerpoint/2010/main" val="851380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23271-CCD9-B48F-1585-E2E712AC0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9169" y="347023"/>
            <a:ext cx="9217182" cy="974784"/>
          </a:xfrm>
        </p:spPr>
        <p:txBody>
          <a:bodyPr>
            <a:normAutofit fontScale="90000"/>
          </a:bodyPr>
          <a:lstStyle/>
          <a:p>
            <a:br>
              <a:rPr lang="bs-Latn-BA" b="1" dirty="0"/>
            </a:br>
            <a:br>
              <a:rPr lang="bs-Latn-BA" b="1" dirty="0"/>
            </a:br>
            <a:r>
              <a:rPr lang="hr-BA" sz="3600" b="1" dirty="0">
                <a:solidFill>
                  <a:srgbClr val="002060"/>
                </a:solidFill>
              </a:rPr>
              <a:t>Šta je obilježilo BiH u 2026?</a:t>
            </a:r>
            <a:br>
              <a:rPr lang="hr-BA" sz="3600" b="1" dirty="0">
                <a:solidFill>
                  <a:srgbClr val="002060"/>
                </a:solidFill>
              </a:rPr>
            </a:br>
            <a:br>
              <a:rPr lang="en-US" dirty="0"/>
            </a:b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36FFD8C-7F92-5D52-05B4-B6121D6B15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039131" cy="4330731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BA" sz="2000" b="1" dirty="0">
                <a:solidFill>
                  <a:srgbClr val="0070C0"/>
                </a:solidFill>
              </a:rPr>
              <a:t>Mart</a:t>
            </a:r>
            <a:r>
              <a:rPr lang="hr-BA" sz="2000" dirty="0"/>
              <a:t> – plasman na Svjetsko prvenstvo u fudbalu</a:t>
            </a:r>
          </a:p>
          <a:p>
            <a:pPr marL="0" indent="0">
              <a:buNone/>
            </a:pPr>
            <a:endParaRPr lang="hr-BA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BA" sz="2000" b="1" dirty="0">
                <a:solidFill>
                  <a:srgbClr val="0070C0"/>
                </a:solidFill>
              </a:rPr>
              <a:t>Juni</a:t>
            </a:r>
            <a:r>
              <a:rPr lang="hr-BA" sz="2000" dirty="0">
                <a:solidFill>
                  <a:srgbClr val="0070C0"/>
                </a:solidFill>
              </a:rPr>
              <a:t> </a:t>
            </a:r>
            <a:r>
              <a:rPr lang="hr-BA" sz="2000" dirty="0"/>
              <a:t> – BiH stavljena na sivu listu </a:t>
            </a:r>
            <a:r>
              <a:rPr lang="hr-BA" sz="2000" dirty="0" err="1"/>
              <a:t>Moneyval</a:t>
            </a:r>
            <a:endParaRPr lang="hr-BA" sz="2000" dirty="0"/>
          </a:p>
          <a:p>
            <a:pPr marL="0" indent="0">
              <a:buNone/>
            </a:pPr>
            <a:endParaRPr lang="hr-BA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BA" sz="2000" b="1" dirty="0">
                <a:solidFill>
                  <a:srgbClr val="0070C0"/>
                </a:solidFill>
              </a:rPr>
              <a:t>Juli</a:t>
            </a:r>
            <a:r>
              <a:rPr lang="hr-BA" sz="2000" b="1" dirty="0"/>
              <a:t> </a:t>
            </a:r>
            <a:r>
              <a:rPr lang="hr-BA" sz="2000" dirty="0"/>
              <a:t>–  </a:t>
            </a:r>
            <a:r>
              <a:rPr lang="hr-BA" sz="2000" dirty="0" err="1"/>
              <a:t>CBBiH</a:t>
            </a:r>
            <a:r>
              <a:rPr lang="hr-BA" sz="2000" dirty="0"/>
              <a:t> u funkciju pustila IPS BIH</a:t>
            </a:r>
            <a:r>
              <a:rPr lang="en-US" sz="2000" dirty="0"/>
              <a:t>; </a:t>
            </a:r>
            <a:r>
              <a:rPr lang="hr-BA" sz="2000" dirty="0"/>
              <a:t>entiteti usvojili setove </a:t>
            </a:r>
            <a:r>
              <a:rPr lang="hr-BA" sz="2000" dirty="0" err="1"/>
              <a:t>finansijskih</a:t>
            </a:r>
            <a:r>
              <a:rPr lang="hr-BA" sz="2000" dirty="0"/>
              <a:t> zakona - </a:t>
            </a:r>
            <a:r>
              <a:rPr lang="hr-BA" sz="2000" dirty="0" err="1"/>
              <a:t>uslov</a:t>
            </a:r>
            <a:r>
              <a:rPr lang="hr-BA" sz="2000" dirty="0"/>
              <a:t> za SEPA-u</a:t>
            </a:r>
          </a:p>
          <a:p>
            <a:pPr marL="0" indent="0">
              <a:buNone/>
            </a:pPr>
            <a:endParaRPr lang="hr-BA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BA" sz="2000" b="1" dirty="0">
                <a:solidFill>
                  <a:srgbClr val="0070C0"/>
                </a:solidFill>
              </a:rPr>
              <a:t>August</a:t>
            </a:r>
            <a:r>
              <a:rPr lang="hr-BA" sz="2000" dirty="0"/>
              <a:t> – aplicirali za pristup Jedinstvenom području plaćanja u eurima</a:t>
            </a:r>
            <a:r>
              <a:rPr lang="en-US" sz="2000" dirty="0"/>
              <a:t> (SEPA)</a:t>
            </a:r>
            <a:endParaRPr lang="hr-BA" sz="2000" dirty="0"/>
          </a:p>
          <a:p>
            <a:endParaRPr lang="hr-BA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BA" sz="2000" b="1" dirty="0">
                <a:solidFill>
                  <a:srgbClr val="0070C0"/>
                </a:solidFill>
              </a:rPr>
              <a:t>Oktobar</a:t>
            </a:r>
            <a:r>
              <a:rPr lang="hr-BA" sz="2000" dirty="0"/>
              <a:t> – Opšti izbori </a:t>
            </a:r>
          </a:p>
          <a:p>
            <a:pPr marL="0" indent="0">
              <a:buNone/>
            </a:pPr>
            <a:endParaRPr lang="hr-BA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BA" sz="2000" b="1" dirty="0">
                <a:solidFill>
                  <a:srgbClr val="0070C0"/>
                </a:solidFill>
              </a:rPr>
              <a:t>Plan rasta </a:t>
            </a:r>
            <a:r>
              <a:rPr lang="hr-BA" sz="2000" dirty="0"/>
              <a:t>– sporazumi sa EU nisu potpisani, rizik od gubitka dodatnih 373,9 miliona eura (više od trećine odobrenih sredstava EU)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7470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236206" y="310896"/>
            <a:ext cx="646888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7365D"/>
                </a:solidFill>
                <a:latin typeface="+mj-lt"/>
                <a:ea typeface="Aptos Display" pitchFamily="34" charset="-122"/>
                <a:cs typeface="Aptos Display" pitchFamily="34" charset="-120"/>
              </a:rPr>
              <a:t>Šta nam slijedi?</a:t>
            </a:r>
            <a:endParaRPr lang="en-US" sz="2400" dirty="0">
              <a:latin typeface="+mj-lt"/>
            </a:endParaRPr>
          </a:p>
        </p:txBody>
      </p:sp>
      <p:sp>
        <p:nvSpPr>
          <p:cNvPr id="3" name="Text 1"/>
          <p:cNvSpPr/>
          <p:nvPr/>
        </p:nvSpPr>
        <p:spPr>
          <a:xfrm>
            <a:off x="2236206" y="758952"/>
            <a:ext cx="60391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B5563"/>
                </a:solidFill>
              </a:rPr>
              <a:t>Tri poruke za finansijski sektor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77240" y="1700784"/>
            <a:ext cx="530352" cy="530352"/>
          </a:xfrm>
          <a:prstGeom prst="rect">
            <a:avLst/>
          </a:prstGeom>
          <a:solidFill>
            <a:srgbClr val="2563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1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508760" y="1700784"/>
            <a:ext cx="5212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7365D"/>
                </a:solidFill>
              </a:rPr>
              <a:t>Povišena neizvjesnost ostaje novo okruženje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508760" y="1819656"/>
            <a:ext cx="7132320" cy="6247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11827"/>
                </a:solidFill>
              </a:rPr>
              <a:t>Scenario analize, stres testiranje i upravljanje rizicima postaju važniji.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77241" y="3049113"/>
            <a:ext cx="530352" cy="530352"/>
          </a:xfrm>
          <a:prstGeom prst="rect">
            <a:avLst/>
          </a:prstGeom>
          <a:solidFill>
            <a:srgbClr val="2563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2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508760" y="3046666"/>
            <a:ext cx="5212080" cy="3640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7365D"/>
                </a:solidFill>
              </a:rPr>
              <a:t>Rizici su sve povezaniji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08760" y="3395412"/>
            <a:ext cx="7132320" cy="3432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11827"/>
                </a:solidFill>
              </a:rPr>
              <a:t>Geopolitika može postati energetski, zatim inflatorni i finansijski šok.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777240" y="4379976"/>
            <a:ext cx="530352" cy="530352"/>
          </a:xfrm>
          <a:prstGeom prst="rect">
            <a:avLst/>
          </a:prstGeom>
          <a:solidFill>
            <a:srgbClr val="2563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3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508760" y="4361688"/>
            <a:ext cx="5212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7365D"/>
                </a:solidFill>
              </a:rPr>
              <a:t>Otpornost uključuje i prevenciju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508760" y="4536698"/>
            <a:ext cx="7132320" cy="85826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11827"/>
                </a:solidFill>
              </a:rPr>
              <a:t>Osiguranje prenosi posljedice rizika, ali kroz cijenu rizika podstiče odgovornije ponašanje.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965401" y="5532120"/>
            <a:ext cx="9016799" cy="54991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7365D"/>
                </a:solidFill>
              </a:rPr>
              <a:t>Zajednički cilj: finansijski sistem dovoljno otporan da podrži realnu ekonomiju onda kada je podrška najpotrebnija.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6B72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774479" y="2562130"/>
            <a:ext cx="8057584" cy="1466143"/>
          </a:xfrm>
        </p:spPr>
        <p:txBody>
          <a:bodyPr/>
          <a:lstStyle/>
          <a:p>
            <a:pPr marL="0" indent="0">
              <a:buNone/>
            </a:pPr>
            <a:endParaRPr lang="hr-BA" dirty="0"/>
          </a:p>
          <a:p>
            <a:pPr marL="0" indent="0" algn="ctr">
              <a:buNone/>
            </a:pPr>
            <a:r>
              <a:rPr lang="hr-BA" sz="5400" b="1" dirty="0">
                <a:latin typeface="+mj-lt"/>
              </a:rPr>
              <a:t>HVALA NA PAŽNJI</a:t>
            </a:r>
          </a:p>
        </p:txBody>
      </p:sp>
    </p:spTree>
    <p:extLst>
      <p:ext uri="{BB962C8B-B14F-4D97-AF65-F5344CB8AC3E}">
        <p14:creationId xmlns:p14="http://schemas.microsoft.com/office/powerpoint/2010/main" val="3272074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>
          <a:defRPr sz="1600" b="1" dirty="0" smtClean="0"/>
        </a:defPPr>
      </a:lstStyle>
    </a:spDef>
  </a:objectDefaults>
  <a:extraClrSchemeLst/>
  <a:extLst>
    <a:ext uri="{05A4C25C-085E-4340-85A3-A5531E510DB2}">
      <thm15:themeFamily xmlns:thm15="http://schemas.microsoft.com/office/thememl/2012/main" name="Template UDO FBiH 1" id="{49AF1D10-2285-479F-A536-28C7DF05C99A}" vid="{B7968A30-9C31-4E0F-9682-9B18D0747E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</TotalTime>
  <Words>648</Words>
  <Application>Microsoft Office PowerPoint</Application>
  <PresentationFormat>Widescreen</PresentationFormat>
  <Paragraphs>98</Paragraphs>
  <Slides>17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Aptos</vt:lpstr>
      <vt:lpstr>Arial</vt:lpstr>
      <vt:lpstr>Calibri</vt:lpstr>
      <vt:lpstr>Calibri Light</vt:lpstr>
      <vt:lpstr>Cambria</vt:lpstr>
      <vt:lpstr>Office Theme</vt:lpstr>
      <vt:lpstr>                      Geopolitička i ekonomska kretanja u svijetu i njihov uticaj na tržište osiguranja n prof. dr. Jasmina Selimović,  guvernerka Centralne banke Bosne i Hercegovine   Sarajevo, 17. 09. 2026. </vt:lpstr>
      <vt:lpstr>Prognoze MMF-a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"Which of the following best characterizes your outlook for the world over the following time periods?"</vt:lpstr>
      <vt:lpstr> Čega se (najviše) plašimo?! </vt:lpstr>
      <vt:lpstr>Čega se (najviše) plašimo?!</vt:lpstr>
      <vt:lpstr>PowerPoint Presentation</vt:lpstr>
      <vt:lpstr>PowerPoint Presentation</vt:lpstr>
      <vt:lpstr>PowerPoint Presentation</vt:lpstr>
      <vt:lpstr>PowerPoint Presentation</vt:lpstr>
      <vt:lpstr>  Šta je obilježilo BiH u 2026? 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Ermin Cengic</dc:creator>
  <cp:lastModifiedBy>Jasmina Selimovic</cp:lastModifiedBy>
  <cp:revision>474</cp:revision>
  <cp:lastPrinted>2021-07-05T11:39:21Z</cp:lastPrinted>
  <dcterms:created xsi:type="dcterms:W3CDTF">2019-02-06T09:38:29Z</dcterms:created>
  <dcterms:modified xsi:type="dcterms:W3CDTF">2026-09-23T12:26:45Z</dcterms:modified>
</cp:coreProperties>
</file>