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6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538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18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331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REOSIGURAVAJUĆE DRUŠTVO  •  SARAJEVO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77240" y="269748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ASA Re</a:t>
            </a:r>
            <a:endParaRPr lang="en-US" sz="88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6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Snaga sigurnosti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822960" y="5989320"/>
            <a:ext cx="2011680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02351628-ADD5-505A-C168-7C170A3EA712}"/>
              </a:ext>
            </a:extLst>
          </p:cNvPr>
          <p:cNvSpPr/>
          <p:nvPr/>
        </p:nvSpPr>
        <p:spPr>
          <a:xfrm>
            <a:off x="822960" y="50749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bs-Latn-BA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18.09.2026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771112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256032" y="706296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 FINANCE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56032" y="1103586"/>
            <a:ext cx="34747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Finansijska</a:t>
            </a:r>
            <a:endParaRPr lang="en-US" sz="3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snaga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193916" y="288509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Osnivač ASA Re kao ključni stub finansijske stabilnosti</a:t>
            </a:r>
            <a:endParaRPr lang="en-US" sz="1450" dirty="0"/>
          </a:p>
        </p:txBody>
      </p:sp>
      <p:pic>
        <p:nvPicPr>
          <p:cNvPr id="6" name="Image 0" descr="logo_on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896" y="5989320"/>
            <a:ext cx="1417320" cy="5486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892040" y="685800"/>
            <a:ext cx="32461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E7F2"/>
            </a:solidFill>
            <a:prstDash val="solid"/>
          </a:ln>
          <a:effectLst>
            <a:outerShdw blurRad="1270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148072" y="868680"/>
            <a:ext cx="2734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AKTIVA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120640" y="11887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69</a:t>
            </a: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miliona EUR</a:t>
            </a:r>
            <a:endParaRPr lang="en-US" sz="4400" dirty="0"/>
          </a:p>
        </p:txBody>
      </p:sp>
      <p:sp>
        <p:nvSpPr>
          <p:cNvPr id="10" name="Shape 7"/>
          <p:cNvSpPr/>
          <p:nvPr/>
        </p:nvSpPr>
        <p:spPr>
          <a:xfrm>
            <a:off x="8366760" y="685800"/>
            <a:ext cx="3246120" cy="1600200"/>
          </a:xfrm>
          <a:prstGeom prst="roundRect">
            <a:avLst>
              <a:gd name="adj" fmla="val 5143"/>
            </a:avLst>
          </a:prstGeom>
          <a:solidFill>
            <a:srgbClr val="FFFFFF"/>
          </a:solidFill>
          <a:ln w="12700">
            <a:solidFill>
              <a:srgbClr val="E3E7F2"/>
            </a:solidFill>
            <a:prstDash val="solid"/>
          </a:ln>
          <a:effectLst>
            <a:outerShdw blurRad="1270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8622792" y="868680"/>
            <a:ext cx="273405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KAPITAL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595360" y="118872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</a:t>
            </a: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miliona EUR</a:t>
            </a:r>
            <a:endParaRPr lang="en-US" sz="4400" dirty="0"/>
          </a:p>
        </p:txBody>
      </p:sp>
      <p:sp>
        <p:nvSpPr>
          <p:cNvPr id="13" name="Shape 10"/>
          <p:cNvSpPr/>
          <p:nvPr/>
        </p:nvSpPr>
        <p:spPr>
          <a:xfrm>
            <a:off x="4892040" y="2697480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1" descr="icon_trend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2" y="2816352"/>
            <a:ext cx="329184" cy="32918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669280" y="2642616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Brzorastuća i visoko profitabilna platforma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5669280" y="3026664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Finansijska platforma sa snažnom dinamikom rasta i visokom profitabilnošću.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4892040" y="3995928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8" name="Image 2" descr="icon_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912" y="4114800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669280" y="3941064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Snažna kapitalna podrška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5669280" y="4325112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Podrška razvoju novih projekata, uključujući i ASA Re.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4892040" y="5294376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2" name="Image 3" descr="icon_sca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912" y="5413248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669280" y="523951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Stabilnost i fleksibilnost</a:t>
            </a:r>
            <a:endParaRPr lang="en-US" sz="1550" dirty="0"/>
          </a:p>
        </p:txBody>
      </p:sp>
      <p:sp>
        <p:nvSpPr>
          <p:cNvPr id="24" name="Text 18"/>
          <p:cNvSpPr/>
          <p:nvPr/>
        </p:nvSpPr>
        <p:spPr>
          <a:xfrm>
            <a:off x="5669280" y="5623560"/>
            <a:ext cx="5943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Kombinacija u upravljanju investicijama uz fokus na dugoročan i održiv rast.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3_righ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92440" y="0"/>
            <a:ext cx="409925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5943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POZICIONIRANJE NA TRŽIŠTU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40080" y="932688"/>
            <a:ext cx="71323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Novi reosiguravač</a:t>
            </a:r>
            <a:endParaRPr lang="en-US" sz="3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tržištu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40080" y="2240280"/>
            <a:ext cx="6949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Novoosnovana reosiguravajuća kompanija sa sjedištem u Sarajevu.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1" descr="icon_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3081528"/>
            <a:ext cx="292608" cy="2926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53312" y="29260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Iskusan rukovodni tim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353312" y="3255264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Preko 50 godina kombinovanog iskustva u osiguranju, reosiguranju i aktuarstvu, stečenog na ključnim pozicijama u branši.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640080" y="386791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1" name="Image 2" descr="icon_lay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" y="3977640"/>
            <a:ext cx="292608" cy="29260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53312" y="382219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Čvrsti temelji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353312" y="4151376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Postavljeni na osnovama koje omogućavaju moderne, efikasne i fleksibilne procese u preuzimanju rizika.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640080" y="4764024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5" name="Image 3" descr="icon_targe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" y="4873752"/>
            <a:ext cx="292608" cy="29260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53312" y="4718304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Tailor-made pristup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1353312" y="5047488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Reosiguravajući koncept usmjeren na potrebe pojedinog klijenta.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640080" y="5660136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4" descr="icon_checkcirc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08" y="5769864"/>
            <a:ext cx="292608" cy="29260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353312" y="5614416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Disciplinovan underwriting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1353312" y="5943600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Odgovoran pristup underwritingu i upravljanju rizicima.</a:t>
            </a:r>
            <a:endParaRPr lang="en-US" sz="1150" dirty="0"/>
          </a:p>
        </p:txBody>
      </p:sp>
      <p:pic>
        <p:nvPicPr>
          <p:cNvPr id="22" name="Image 5" descr="logo_ond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9083" y="475488"/>
            <a:ext cx="118872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3719086" cy="68580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335807" y="68580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STRATEGIJA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90087" y="1143000"/>
            <a:ext cx="34747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ASA Re</a:t>
            </a:r>
            <a:endParaRPr lang="en-US" sz="380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fokus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296392" y="2891396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Razvoj snažnih i dugoročnih partnerstava.</a:t>
            </a:r>
            <a:endParaRPr lang="en-US" sz="1450" dirty="0"/>
          </a:p>
        </p:txBody>
      </p:sp>
      <p:pic>
        <p:nvPicPr>
          <p:cNvPr id="6" name="Image 0" descr="logo_on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372" y="5989320"/>
            <a:ext cx="1417320" cy="5486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892040" y="68580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E3E7F2"/>
            </a:solidFill>
            <a:prstDash val="solid"/>
          </a:ln>
          <a:effectLst>
            <a:outerShdw blurRad="1270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5166360" y="96012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9" name="Image 1" descr="icon_setting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88" y="106984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66360" y="1691640"/>
            <a:ext cx="2761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Automatski kapaciteti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5166360" y="2130552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Jasno definisani automatski kapaciteti, uz minimiziranje specijalnih prihvata i fakultativnih pokrića.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8522208" y="68580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E3E7F2"/>
            </a:solidFill>
            <a:prstDash val="solid"/>
          </a:ln>
          <a:effectLst>
            <a:outerShdw blurRad="1270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796528" y="96012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icon_z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6256" y="1069848"/>
            <a:ext cx="329184" cy="32918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796528" y="1691640"/>
            <a:ext cx="2761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Agilnost i dostupnost</a:t>
            </a: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8796528" y="2130552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Visoka operativna agilnost i dostupnost klijentu — efikasna administrativna</a:t>
            </a:r>
            <a:r>
              <a:rPr lang="bs-Latn-BA" sz="12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komunikacija (“less back &amp; forth”).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892040" y="352044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E3E7F2"/>
            </a:solidFill>
            <a:prstDash val="solid"/>
          </a:ln>
          <a:effectLst>
            <a:outerShdw blurRad="1270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5166360" y="37947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3" descr="icon_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6088" y="3904488"/>
            <a:ext cx="329184" cy="32918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166360" y="4526280"/>
            <a:ext cx="2761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Brzina odluke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5166360" y="4965192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Odgovorno i kvalitetno donošenje odluka kod preuzimanja rizika, uz minimalno vrijeme odgovora.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8522208" y="3520440"/>
            <a:ext cx="3310128" cy="2514600"/>
          </a:xfrm>
          <a:prstGeom prst="roundRect">
            <a:avLst>
              <a:gd name="adj" fmla="val 3273"/>
            </a:avLst>
          </a:prstGeom>
          <a:solidFill>
            <a:srgbClr val="FFFFFF"/>
          </a:solidFill>
          <a:ln w="12700">
            <a:solidFill>
              <a:srgbClr val="E3E7F2"/>
            </a:solidFill>
            <a:prstDash val="solid"/>
          </a:ln>
          <a:effectLst>
            <a:outerShdw blurRad="127000" dist="38100" dir="5400000" algn="bl" rotWithShape="0">
              <a:srgbClr val="1E2761">
                <a:alpha val="1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796528" y="37947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4" name="Image 4" descr="icon_st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6256" y="3904488"/>
            <a:ext cx="329184" cy="32918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796528" y="4526280"/>
            <a:ext cx="2761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Inovacije i proizvodi</a:t>
            </a:r>
            <a:endParaRPr lang="en-US" sz="1550" dirty="0"/>
          </a:p>
        </p:txBody>
      </p:sp>
      <p:sp>
        <p:nvSpPr>
          <p:cNvPr id="26" name="Text 19"/>
          <p:cNvSpPr/>
          <p:nvPr/>
        </p:nvSpPr>
        <p:spPr>
          <a:xfrm>
            <a:off x="8796528" y="4965192"/>
            <a:ext cx="27614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rješenja — prvenstveno cyber osiguranje, agro rizici i profesionalna odgovornost.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60F0A67D-1276-DD08-7F3E-F4FF27F6F689}"/>
              </a:ext>
            </a:extLst>
          </p:cNvPr>
          <p:cNvSpPr/>
          <p:nvPr/>
        </p:nvSpPr>
        <p:spPr>
          <a:xfrm>
            <a:off x="0" y="-10249"/>
            <a:ext cx="3632375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3632376" y="0"/>
            <a:ext cx="8559320" cy="6858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Text 3"/>
          <p:cNvSpPr/>
          <p:nvPr/>
        </p:nvSpPr>
        <p:spPr>
          <a:xfrm>
            <a:off x="251459" y="1922869"/>
            <a:ext cx="312945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Klju</a:t>
            </a:r>
            <a:r>
              <a:rPr lang="bs-Latn-BA" sz="2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čni partneri ASA Re</a:t>
            </a:r>
            <a:endParaRPr lang="en-US" sz="2400" dirty="0"/>
          </a:p>
        </p:txBody>
      </p:sp>
      <p:pic>
        <p:nvPicPr>
          <p:cNvPr id="7" name="Image 0" descr="/tmp/style_unpacked/ppt/media/image-2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426" y="5821575"/>
            <a:ext cx="1479522" cy="60445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800205" y="421727"/>
            <a:ext cx="3831361" cy="6014545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blurRad="152400" dist="25400" dir="16200000" algn="bl" rotWithShape="0">
              <a:srgbClr val="2A2D33">
                <a:alpha val="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4115685" y="54942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s-Latn-BA" sz="1600" b="1" kern="0" spc="14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Lider – Vodeći ino-reosiguravač</a:t>
            </a:r>
            <a:endParaRPr lang="en-US" sz="1600" b="1" dirty="0"/>
          </a:p>
        </p:txBody>
      </p:sp>
      <p:sp>
        <p:nvSpPr>
          <p:cNvPr id="10" name="Text 7"/>
          <p:cNvSpPr/>
          <p:nvPr/>
        </p:nvSpPr>
        <p:spPr>
          <a:xfrm>
            <a:off x="3982369" y="2773782"/>
            <a:ext cx="3200400" cy="2578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#2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najveći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reosiguravač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svijetu</a:t>
            </a: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0000"/>
              </a:lnSpc>
            </a:pP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sz="1400" i="1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Izvor: AM Best, World’s 50 Largest Reinsurers, august 2026.</a:t>
            </a:r>
          </a:p>
        </p:txBody>
      </p:sp>
      <p:sp>
        <p:nvSpPr>
          <p:cNvPr id="11" name="Shape 8"/>
          <p:cNvSpPr/>
          <p:nvPr/>
        </p:nvSpPr>
        <p:spPr>
          <a:xfrm>
            <a:off x="7918679" y="411479"/>
            <a:ext cx="3831361" cy="6014545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/>
          <a:effectLst>
            <a:outerShdw blurRad="152400" dist="25400" dir="16200000" algn="bl" rotWithShape="0">
              <a:srgbClr val="2A2D33">
                <a:alpha val="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9312934" y="529091"/>
            <a:ext cx="1197391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bs-Latn-BA" sz="1600" b="1" kern="0" spc="14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Ino-broker</a:t>
            </a:r>
            <a:endParaRPr lang="en-US" sz="1600" b="1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A470A4B-39B8-33FC-47ED-A6E5B4A7A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282" y="1176134"/>
            <a:ext cx="2316574" cy="851333"/>
          </a:xfrm>
          <a:prstGeom prst="rect">
            <a:avLst/>
          </a:prstGeom>
        </p:spPr>
      </p:pic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C3FFD1FF-057C-10CD-3F21-5881A08701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610110"/>
              </p:ext>
            </p:extLst>
          </p:nvPr>
        </p:nvGraphicFramePr>
        <p:xfrm>
          <a:off x="3883834" y="2175789"/>
          <a:ext cx="4293791" cy="1227836"/>
        </p:xfrm>
        <a:graphic>
          <a:graphicData uri="http://schemas.openxmlformats.org/drawingml/2006/table">
            <a:tbl>
              <a:tblPr/>
              <a:tblGrid>
                <a:gridCol w="1426020">
                  <a:extLst>
                    <a:ext uri="{9D8B030D-6E8A-4147-A177-3AD203B41FA5}">
                      <a16:colId xmlns:a16="http://schemas.microsoft.com/office/drawing/2014/main" val="2263356293"/>
                    </a:ext>
                  </a:extLst>
                </a:gridCol>
                <a:gridCol w="1549210">
                  <a:extLst>
                    <a:ext uri="{9D8B030D-6E8A-4147-A177-3AD203B41FA5}">
                      <a16:colId xmlns:a16="http://schemas.microsoft.com/office/drawing/2014/main" val="3541933968"/>
                    </a:ext>
                  </a:extLst>
                </a:gridCol>
                <a:gridCol w="1318561">
                  <a:extLst>
                    <a:ext uri="{9D8B030D-6E8A-4147-A177-3AD203B41FA5}">
                      <a16:colId xmlns:a16="http://schemas.microsoft.com/office/drawing/2014/main" val="2586062859"/>
                    </a:ext>
                  </a:extLst>
                </a:gridCol>
              </a:tblGrid>
              <a:tr h="126911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20000"/>
                        </a:lnSpc>
                        <a:buNone/>
                      </a:pPr>
                      <a:r>
                        <a:rPr lang="en-US" sz="1450" b="1" kern="1200" dirty="0" err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Rejting</a:t>
                      </a:r>
                      <a:r>
                        <a:rPr lang="en-US" sz="1450" b="1" kern="12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450" b="1" kern="1200" dirty="0" err="1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agencija</a:t>
                      </a:r>
                      <a:endParaRPr lang="en-US" sz="1450" b="1" kern="1200" dirty="0">
                        <a:solidFill>
                          <a:srgbClr val="1E2761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20000"/>
                        </a:lnSpc>
                        <a:buNone/>
                      </a:pPr>
                      <a:r>
                        <a:rPr lang="bs-Latn-BA" sz="1450" b="1" kern="12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Finansijski rejting</a:t>
                      </a:r>
                      <a:endParaRPr lang="en-US" sz="1450" b="1" kern="1200" dirty="0">
                        <a:solidFill>
                          <a:srgbClr val="1E2761"/>
                        </a:solidFill>
                        <a:latin typeface="Calibri" pitchFamily="34" charset="0"/>
                        <a:ea typeface="Calibri" pitchFamily="34" charset="-122"/>
                        <a:cs typeface="Calibri" pitchFamily="34" charset="-12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20000"/>
                        </a:lnSpc>
                        <a:buNone/>
                      </a:pPr>
                      <a:r>
                        <a:rPr lang="en-US" sz="1450" b="1" kern="12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Outlook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0971370"/>
                  </a:ext>
                </a:extLst>
              </a:tr>
              <a:tr h="16411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 &amp; Poor’s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AA- (Very Strong)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 dirty="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2684337"/>
                  </a:ext>
                </a:extLst>
              </a:tr>
              <a:tr h="12691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Moody’s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 dirty="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Aa3 (Excellent)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20418"/>
                  </a:ext>
                </a:extLst>
              </a:tr>
              <a:tr h="12691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A.M. Best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 dirty="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A+ (Superior)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</a:pPr>
                      <a:r>
                        <a:rPr lang="en-US" sz="1200" kern="1200" dirty="0">
                          <a:solidFill>
                            <a:srgbClr val="5B64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0694431"/>
                  </a:ext>
                </a:extLst>
              </a:tr>
            </a:tbl>
          </a:graphicData>
        </a:graphic>
      </p:graphicFrame>
      <p:pic>
        <p:nvPicPr>
          <p:cNvPr id="32" name="Picture 31">
            <a:extLst>
              <a:ext uri="{FF2B5EF4-FFF2-40B4-BE49-F238E27FC236}">
                <a16:creationId xmlns:a16="http://schemas.microsoft.com/office/drawing/2014/main" id="{0B9134F1-4BD2-4AE2-387B-BD63AA040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663" y="1285992"/>
            <a:ext cx="2097231" cy="636877"/>
          </a:xfrm>
          <a:prstGeom prst="rect">
            <a:avLst/>
          </a:prstGeom>
        </p:spPr>
      </p:pic>
      <p:sp>
        <p:nvSpPr>
          <p:cNvPr id="33" name="Text 7">
            <a:extLst>
              <a:ext uri="{FF2B5EF4-FFF2-40B4-BE49-F238E27FC236}">
                <a16:creationId xmlns:a16="http://schemas.microsoft.com/office/drawing/2014/main" id="{0D27F087-7B1D-A2C7-6853-512CDF207E4D}"/>
              </a:ext>
            </a:extLst>
          </p:cNvPr>
          <p:cNvSpPr/>
          <p:nvPr/>
        </p:nvSpPr>
        <p:spPr>
          <a:xfrm>
            <a:off x="8178041" y="1815218"/>
            <a:ext cx="3467179" cy="31768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Globalni</a:t>
            </a: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broker za </a:t>
            </a:r>
            <a:r>
              <a:rPr lang="en-US" sz="14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reosiguranje</a:t>
            </a: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strateški</a:t>
            </a: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5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savjetnik</a:t>
            </a:r>
            <a:endParaRPr lang="bs-Latn-BA" sz="1450" b="1" dirty="0">
              <a:solidFill>
                <a:srgbClr val="1E276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indent="0">
              <a:lnSpc>
                <a:spcPct val="120000"/>
              </a:lnSpc>
              <a:buNone/>
            </a:pP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indent="0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Više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od 1.000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stručnjaka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širom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svijeta</a:t>
            </a: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indent="0">
              <a:lnSpc>
                <a:spcPct val="120000"/>
              </a:lnSpc>
              <a:buNone/>
            </a:pP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indent="0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Jedan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od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vodećih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najbrže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rastućih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globalnih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brokera</a:t>
            </a:r>
            <a:r>
              <a:rPr lang="en-US" sz="140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za </a:t>
            </a:r>
            <a:r>
              <a:rPr lang="en-US" sz="1400" dirty="0" err="1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reosiguranje</a:t>
            </a: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indent="0">
              <a:lnSpc>
                <a:spcPct val="120000"/>
              </a:lnSpc>
              <a:buNone/>
            </a:pPr>
            <a:endParaRPr lang="bs-Latn-BA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indent="0">
              <a:lnSpc>
                <a:spcPct val="120000"/>
              </a:lnSpc>
              <a:buNone/>
            </a:pPr>
            <a:endParaRPr lang="en-US" sz="1400" dirty="0">
              <a:solidFill>
                <a:srgbClr val="5B6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7044229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5_righ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092440" y="0"/>
            <a:ext cx="409925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59436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TRŽIŠTE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40080" y="932688"/>
            <a:ext cx="71323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Regionalni</a:t>
            </a:r>
            <a:endParaRPr lang="en-US" sz="3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iskorak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40080" y="2240280"/>
            <a:ext cx="6949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Pozicioniranje ASA Re kao prepoznatog regionalnog centra za reosiguranje.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40080" y="2971800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7" name="Image 1" descr="icon_trend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3081528"/>
            <a:ext cx="292608" cy="2926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53312" y="29260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Akumulacija poslova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1353312" y="3255264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Širenje prisustva i aktivno akumuliranje poslova sa tržišta Zapadnog Balkana.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640080" y="386791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1" name="Image 2" descr="icon_glo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" y="3977640"/>
            <a:ext cx="292608" cy="29260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53312" y="382219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Lokalno + globalno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1353312" y="4151376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Povezivanje lokalnog tržišnog znanja sa međunarodnim kapacitetima.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640080" y="4764024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5" name="Image 3" descr="icon_compa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808" y="4873752"/>
            <a:ext cx="292608" cy="29260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53312" y="4718304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Regionalne prilike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1353312" y="5047488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Spajanje regionalnih prilika sa globalnim reosiguravajućim partnerima.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640080" y="5660136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9" name="Image 4" descr="icon_user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08" y="5769864"/>
            <a:ext cx="292608" cy="29260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353312" y="5614416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Partnerstva</a:t>
            </a:r>
            <a:endParaRPr lang="en-US" sz="1450" dirty="0"/>
          </a:p>
        </p:txBody>
      </p:sp>
      <p:sp>
        <p:nvSpPr>
          <p:cNvPr id="21" name="Text 14"/>
          <p:cNvSpPr/>
          <p:nvPr/>
        </p:nvSpPr>
        <p:spPr>
          <a:xfrm>
            <a:off x="1353312" y="5943600"/>
            <a:ext cx="6537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Saradnja sa lokalnim i međunarodnim brokerima, domaćim osiguravačima i reosiguravačima.</a:t>
            </a:r>
            <a:endParaRPr lang="en-US" sz="1150" dirty="0"/>
          </a:p>
        </p:txBody>
      </p:sp>
      <p:pic>
        <p:nvPicPr>
          <p:cNvPr id="22" name="Image 5" descr="logo_ondar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3676" y="6172200"/>
            <a:ext cx="118872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3442716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30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0" y="1828800"/>
            <a:ext cx="1219169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Hvala na pažnji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0" y="2880360"/>
            <a:ext cx="121916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Sarajevo, BiH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478128" y="3977640"/>
            <a:ext cx="2834640" cy="1234440"/>
          </a:xfrm>
          <a:prstGeom prst="roundRect">
            <a:avLst>
              <a:gd name="adj" fmla="val 666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734160" y="4366260"/>
            <a:ext cx="457200" cy="457200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7" name="Image 0" descr="icon_ph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4744" y="4466844"/>
            <a:ext cx="256032" cy="2560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346808" y="419709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TELEFON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2346808" y="44897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+387 33 255 610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678528" y="3977640"/>
            <a:ext cx="2834640" cy="1234440"/>
          </a:xfrm>
          <a:prstGeom prst="roundRect">
            <a:avLst>
              <a:gd name="adj" fmla="val 666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34560" y="4366260"/>
            <a:ext cx="457200" cy="457200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12" name="Image 1" descr="icon_ma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5144" y="4466844"/>
            <a:ext cx="256032" cy="25603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547208" y="419709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5547208" y="44897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info@asare.ba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7878928" y="3977640"/>
            <a:ext cx="2834640" cy="1234440"/>
          </a:xfrm>
          <a:prstGeom prst="roundRect">
            <a:avLst>
              <a:gd name="adj" fmla="val 666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134960" y="4366260"/>
            <a:ext cx="457200" cy="457200"/>
          </a:xfrm>
          <a:prstGeom prst="ellipse">
            <a:avLst/>
          </a:prstGeom>
          <a:solidFill>
            <a:srgbClr val="C9A24B"/>
          </a:solidFill>
          <a:ln/>
        </p:spPr>
      </p:sp>
      <p:pic>
        <p:nvPicPr>
          <p:cNvPr id="17" name="Image 2" descr="icon_glo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544" y="4466844"/>
            <a:ext cx="256032" cy="25603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747608" y="419709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8747608" y="448970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www.asare.ba</a:t>
            </a:r>
            <a:endParaRPr lang="en-US" sz="1350" dirty="0"/>
          </a:p>
        </p:txBody>
      </p:sp>
      <p:pic>
        <p:nvPicPr>
          <p:cNvPr id="20" name="Image 3" descr="logo_ondar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608" y="5943600"/>
            <a:ext cx="1554480" cy="6035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396</Words>
  <Application>Microsoft Office PowerPoint</Application>
  <PresentationFormat>Widescreen</PresentationFormat>
  <Paragraphs>93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Zlatko Terzić</cp:lastModifiedBy>
  <cp:revision>19</cp:revision>
  <dcterms:created xsi:type="dcterms:W3CDTF">2026-09-11T10:51:57Z</dcterms:created>
  <dcterms:modified xsi:type="dcterms:W3CDTF">2026-09-15T10:24:06Z</dcterms:modified>
</cp:coreProperties>
</file>