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72" r:id="rId3"/>
    <p:sldId id="273" r:id="rId4"/>
    <p:sldId id="274" r:id="rId5"/>
    <p:sldId id="275" r:id="rId6"/>
    <p:sldId id="276" r:id="rId7"/>
    <p:sldId id="277" r:id="rId8"/>
    <p:sldId id="280" r:id="rId9"/>
    <p:sldId id="278" r:id="rId10"/>
    <p:sldId id="279" r:id="rId11"/>
    <p:sldId id="282" r:id="rId12"/>
    <p:sldId id="281" r:id="rId13"/>
    <p:sldId id="285" r:id="rId14"/>
    <p:sldId id="286" r:id="rId15"/>
    <p:sldId id="287" r:id="rId16"/>
    <p:sldId id="258" r:id="rId17"/>
  </p:sldIdLst>
  <p:sldSz cx="12192000" cy="6858000"/>
  <p:notesSz cx="6858000" cy="9144000"/>
  <p:custDataLst>
    <p:tags r:id="rId19"/>
  </p:custDataLst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5D52"/>
    <a:srgbClr val="003E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828" autoAdjust="0"/>
  </p:normalViewPr>
  <p:slideViewPr>
    <p:cSldViewPr snapToGrid="0">
      <p:cViewPr varScale="1">
        <p:scale>
          <a:sx n="98" d="100"/>
          <a:sy n="98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wnloads\Pregled%20premije%20osiguranja-kombinovan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wnloads\Pregled%20ispla&#263;enih%20&#353;teta-kombinovan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wnloads\Pregled%20ispla&#263;enih%20&#353;teta-kombinovan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wnloads\Pregled%20ispla&#263;enih%20&#353;teta-kombinovano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wnloads\Pregled%20ispla&#263;enih%20&#353;teta-kombinovano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Podaci\Pregled%20premije%20osiguranja-kombinovan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Podaci\Pregled%20premije%20osiguranja-kombinovan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Podaci\7GF\7-G-F_31%2012%202025_zbirn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Podaci\3GF\3-G-F_31%2012%202025_zbirn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mailagic\Documents\AlmaS\6UDOFBiH\1Dani%20osiguranja%20u%20BiH\Dani_osig_2026\Podaci\7GF\7-G-F_31%2012%202022_zbirn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bs-Latn-BA"/>
              <a:t>Premija mln. KM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'Pregled premije osiguranja-komb'!$V$13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'Pregled premije osiguranja-komb'!$U$14:$U$15</c:f>
              <c:strCache>
                <c:ptCount val="2"/>
                <c:pt idx="0">
                  <c:v>Neživotno</c:v>
                </c:pt>
                <c:pt idx="1">
                  <c:v>Životno</c:v>
                </c:pt>
              </c:strCache>
            </c:strRef>
          </c:cat>
          <c:val>
            <c:numRef>
              <c:f>'Pregled premije osiguranja-komb'!$V$14:$V$15</c:f>
              <c:numCache>
                <c:formatCode>[$-1141A]#,##0</c:formatCode>
                <c:ptCount val="2"/>
                <c:pt idx="0">
                  <c:v>521309735</c:v>
                </c:pt>
                <c:pt idx="1">
                  <c:v>142332750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C-45A7-83DF-14B033B385FB}"/>
            </c:ext>
          </c:extLst>
        </c:ser>
        <c:ser>
          <c:idx val="1"/>
          <c:order val="1"/>
          <c:tx>
            <c:strRef>
              <c:f>'Pregled premije osiguranja-komb'!$W$13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'Pregled premije osiguranja-komb'!$U$14:$U$15</c:f>
              <c:strCache>
                <c:ptCount val="2"/>
                <c:pt idx="0">
                  <c:v>Neživotno</c:v>
                </c:pt>
                <c:pt idx="1">
                  <c:v>Životno</c:v>
                </c:pt>
              </c:strCache>
            </c:strRef>
          </c:cat>
          <c:val>
            <c:numRef>
              <c:f>'Pregled premije osiguranja-komb'!$W$14:$W$15</c:f>
              <c:numCache>
                <c:formatCode>[$-1141A]#,##0</c:formatCode>
                <c:ptCount val="2"/>
                <c:pt idx="0">
                  <c:v>584186702</c:v>
                </c:pt>
                <c:pt idx="1">
                  <c:v>145153984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6C-45A7-83DF-14B033B385FB}"/>
            </c:ext>
          </c:extLst>
        </c:ser>
        <c:ser>
          <c:idx val="2"/>
          <c:order val="2"/>
          <c:tx>
            <c:strRef>
              <c:f>'Pregled premije osiguranja-komb'!$X$13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'Pregled premije osiguranja-komb'!$U$14:$U$15</c:f>
              <c:strCache>
                <c:ptCount val="2"/>
                <c:pt idx="0">
                  <c:v>Neživotno</c:v>
                </c:pt>
                <c:pt idx="1">
                  <c:v>Životno</c:v>
                </c:pt>
              </c:strCache>
            </c:strRef>
          </c:cat>
          <c:val>
            <c:numRef>
              <c:f>'Pregled premije osiguranja-komb'!$X$14:$X$15</c:f>
              <c:numCache>
                <c:formatCode>[$-1141A]#,##0</c:formatCode>
                <c:ptCount val="2"/>
                <c:pt idx="0">
                  <c:v>633380134</c:v>
                </c:pt>
                <c:pt idx="1">
                  <c:v>153498030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6C-45A7-83DF-14B033B38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591392000"/>
        <c:axId val="2143814608"/>
      </c:barChart>
      <c:catAx>
        <c:axId val="59139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3814608"/>
        <c:crosses val="autoZero"/>
        <c:auto val="1"/>
        <c:lblAlgn val="ctr"/>
        <c:lblOffset val="100"/>
        <c:noMultiLvlLbl val="0"/>
      </c:catAx>
      <c:valAx>
        <c:axId val="214381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[$-1141A]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139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132787423288622E-2"/>
          <c:y val="5.8294780730276587E-2"/>
          <c:w val="0.53177068880410849"/>
          <c:h val="0.8750001655565548"/>
        </c:manualLayout>
      </c:layout>
      <c:doughnutChart>
        <c:varyColors val="1"/>
        <c:ser>
          <c:idx val="1"/>
          <c:order val="1"/>
          <c:tx>
            <c:strRef>
              <c:f>'Pregled premije osiguranja-komb'!$V$38</c:f>
              <c:strCache>
                <c:ptCount val="1"/>
                <c:pt idx="0">
                  <c:v>Udio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D18-41E7-95C1-44087D20007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D18-41E7-95C1-44087D20007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D18-41E7-95C1-44087D20007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D18-41E7-95C1-44087D200079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3D18-41E7-95C1-44087D200079}"/>
              </c:ext>
            </c:extLst>
          </c:dPt>
          <c:dPt>
            <c:idx val="5"/>
            <c:bubble3D val="0"/>
            <c:explosion val="7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3D18-41E7-95C1-44087D200079}"/>
              </c:ext>
            </c:extLst>
          </c:dPt>
          <c:dLbls>
            <c:dLbl>
              <c:idx val="1"/>
              <c:layout>
                <c:manualLayout>
                  <c:x val="6.9001752511702028E-2"/>
                  <c:y val="-0.142974640709164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18-41E7-95C1-44087D2000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'Pregled premije osiguranja-komb'!$U$39:$U$44</c:f>
              <c:strCache>
                <c:ptCount val="6"/>
                <c:pt idx="0">
                  <c:v>Nezgoda</c:v>
                </c:pt>
                <c:pt idx="1">
                  <c:v>Zdravstveno osiguranje</c:v>
                </c:pt>
                <c:pt idx="2">
                  <c:v>Kasko</c:v>
                </c:pt>
                <c:pt idx="3">
                  <c:v>Ostalo</c:v>
                </c:pt>
                <c:pt idx="4">
                  <c:v>Imovina</c:v>
                </c:pt>
                <c:pt idx="5">
                  <c:v>Odg. za upotrebu MV</c:v>
                </c:pt>
              </c:strCache>
            </c:strRef>
          </c:cat>
          <c:val>
            <c:numRef>
              <c:f>'Pregled premije osiguranja-komb'!$V$39:$V$44</c:f>
              <c:numCache>
                <c:formatCode>[$-1141A]0.00%</c:formatCode>
                <c:ptCount val="6"/>
                <c:pt idx="0">
                  <c:v>6.8100205050005566E-2</c:v>
                </c:pt>
                <c:pt idx="1">
                  <c:v>3.3103749035488378E-2</c:v>
                </c:pt>
                <c:pt idx="2">
                  <c:v>0.1580938627923559</c:v>
                </c:pt>
                <c:pt idx="3">
                  <c:v>5.8958497425812856E-2</c:v>
                </c:pt>
                <c:pt idx="4">
                  <c:v>0.10038009338638335</c:v>
                </c:pt>
                <c:pt idx="5">
                  <c:v>0.58136359230995394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D18-41E7-95C1-44087D2000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'Pregled premije osiguranja-komb'!$W$38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3D18-41E7-95C1-44087D200079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3D18-41E7-95C1-44087D200079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2-3D18-41E7-95C1-44087D200079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1">
                        <a:lumMod val="60000"/>
                      </a:schemeClr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4-3D18-41E7-95C1-44087D200079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3">
                        <a:lumMod val="60000"/>
                      </a:schemeClr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6-3D18-41E7-95C1-44087D200079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5">
                        <a:lumMod val="60000"/>
                      </a:schemeClr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8-3D18-41E7-95C1-44087D200079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'Pregled premije osiguranja-komb'!$U$39:$U$44</c15:sqref>
                        </c15:formulaRef>
                      </c:ext>
                    </c:extLst>
                    <c:strCache>
                      <c:ptCount val="6"/>
                      <c:pt idx="0">
                        <c:v>Nezgoda</c:v>
                      </c:pt>
                      <c:pt idx="1">
                        <c:v>Zdravstveno osiguranje</c:v>
                      </c:pt>
                      <c:pt idx="2">
                        <c:v>Kasko</c:v>
                      </c:pt>
                      <c:pt idx="3">
                        <c:v>Ostalo</c:v>
                      </c:pt>
                      <c:pt idx="4">
                        <c:v>Imovina</c:v>
                      </c:pt>
                      <c:pt idx="5">
                        <c:v>Odg. za upotrebu MV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'Pregled premije osiguranja-komb'!$W$39:$W$44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3D18-41E7-95C1-44087D200079}"/>
                  </c:ext>
                </c:extLst>
              </c15:ser>
            </c15:filteredPieSeries>
          </c:ext>
        </c:extLst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pPr>
            <a:r>
              <a:rPr lang="bs-Latn-BA"/>
              <a:t>Index 25/24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'Pregled premije osiguranja-komb'!$V$46</c:f>
              <c:strCache>
                <c:ptCount val="1"/>
                <c:pt idx="0">
                  <c:v>premija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'Pregled premije osiguranja-komb'!$U$47:$U$52</c:f>
              <c:strCache>
                <c:ptCount val="6"/>
                <c:pt idx="0">
                  <c:v>Nezgoda</c:v>
                </c:pt>
                <c:pt idx="1">
                  <c:v>Zdravstveno osiguranje</c:v>
                </c:pt>
                <c:pt idx="2">
                  <c:v>Kasko</c:v>
                </c:pt>
                <c:pt idx="3">
                  <c:v>Ostalo</c:v>
                </c:pt>
                <c:pt idx="4">
                  <c:v>Imovina</c:v>
                </c:pt>
                <c:pt idx="5">
                  <c:v>Odg. za upotrebu MV</c:v>
                </c:pt>
              </c:strCache>
            </c:strRef>
          </c:cat>
          <c:val>
            <c:numRef>
              <c:f>'Pregled premije osiguranja-komb'!$V$47:$V$52</c:f>
              <c:numCache>
                <c:formatCode>[$-1141A]#,##0.00;\-#,##0.00</c:formatCode>
                <c:ptCount val="6"/>
                <c:pt idx="0">
                  <c:v>106.63127018063476</c:v>
                </c:pt>
                <c:pt idx="1">
                  <c:v>111.49016878480502</c:v>
                </c:pt>
                <c:pt idx="2">
                  <c:v>112.60215971081747</c:v>
                </c:pt>
                <c:pt idx="3">
                  <c:v>118.53115181988893</c:v>
                </c:pt>
                <c:pt idx="4">
                  <c:v>100.17976458398034</c:v>
                </c:pt>
                <c:pt idx="5">
                  <c:v>107.97316603543796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2-416E-8DFF-0343D0F7D9BB}"/>
            </c:ext>
          </c:extLst>
        </c:ser>
        <c:ser>
          <c:idx val="1"/>
          <c:order val="1"/>
          <c:tx>
            <c:strRef>
              <c:f>'Pregled premije osiguranja-komb'!$W$46</c:f>
              <c:strCache>
                <c:ptCount val="1"/>
                <c:pt idx="0">
                  <c:v>štete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'Pregled premije osiguranja-komb'!$U$47:$U$52</c:f>
              <c:strCache>
                <c:ptCount val="6"/>
                <c:pt idx="0">
                  <c:v>Nezgoda</c:v>
                </c:pt>
                <c:pt idx="1">
                  <c:v>Zdravstveno osiguranje</c:v>
                </c:pt>
                <c:pt idx="2">
                  <c:v>Kasko</c:v>
                </c:pt>
                <c:pt idx="3">
                  <c:v>Ostalo</c:v>
                </c:pt>
                <c:pt idx="4">
                  <c:v>Imovina</c:v>
                </c:pt>
                <c:pt idx="5">
                  <c:v>Odg. za upotrebu MV</c:v>
                </c:pt>
              </c:strCache>
            </c:strRef>
          </c:cat>
          <c:val>
            <c:numRef>
              <c:f>'Pregled premije osiguranja-komb'!$W$47:$W$52</c:f>
              <c:numCache>
                <c:formatCode>[$-1141A]#,##0.00;\-#,##0.00</c:formatCode>
                <c:ptCount val="6"/>
                <c:pt idx="0">
                  <c:v>108.54453786444191</c:v>
                </c:pt>
                <c:pt idx="1">
                  <c:v>106.35203644080688</c:v>
                </c:pt>
                <c:pt idx="2">
                  <c:v>112.06073567591449</c:v>
                </c:pt>
                <c:pt idx="3">
                  <c:v>96.846408282783656</c:v>
                </c:pt>
                <c:pt idx="4">
                  <c:v>71.552630908116569</c:v>
                </c:pt>
                <c:pt idx="5">
                  <c:v>108.74920715137712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22-416E-8DFF-0343D0F7D9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462419008"/>
        <c:axId val="461886448"/>
      </c:barChart>
      <c:catAx>
        <c:axId val="46241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1886448"/>
        <c:crosses val="autoZero"/>
        <c:auto val="1"/>
        <c:lblAlgn val="ctr"/>
        <c:lblOffset val="100"/>
        <c:noMultiLvlLbl val="0"/>
      </c:catAx>
      <c:valAx>
        <c:axId val="46188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141A]#,##0.00;\-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241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Sheet1!$A$4</c:f>
              <c:strCache>
                <c:ptCount val="1"/>
                <c:pt idx="0">
                  <c:v>život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Sheet1!$B$4:$D$4</c:f>
              <c:numCache>
                <c:formatCode>#,##0</c:formatCode>
                <c:ptCount val="3"/>
                <c:pt idx="0">
                  <c:v>804051433</c:v>
                </c:pt>
                <c:pt idx="1">
                  <c:v>850514577</c:v>
                </c:pt>
                <c:pt idx="2">
                  <c:v>880404747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FB-4B32-B7B2-6BC2C1DDF73E}"/>
            </c:ext>
          </c:extLst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neživot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Sheet1!$B$5:$D$5</c:f>
              <c:numCache>
                <c:formatCode>#,##0</c:formatCode>
                <c:ptCount val="3"/>
                <c:pt idx="0">
                  <c:v>822709169</c:v>
                </c:pt>
                <c:pt idx="1">
                  <c:v>879270440</c:v>
                </c:pt>
                <c:pt idx="2">
                  <c:v>951001738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B-4B32-B7B2-6BC2C1DDF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787023"/>
        <c:axId val="1237711087"/>
      </c:lineChart>
      <c:catAx>
        <c:axId val="135678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711087"/>
        <c:crosses val="autoZero"/>
        <c:auto val="1"/>
        <c:lblAlgn val="ctr"/>
        <c:lblOffset val="100"/>
        <c:noMultiLvlLbl val="0"/>
      </c:catAx>
      <c:valAx>
        <c:axId val="123771108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56787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Sheet1!$A$9</c:f>
              <c:strCache>
                <c:ptCount val="1"/>
                <c:pt idx="0">
                  <c:v>život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Sheet1!$B$9:$D$9</c:f>
              <c:numCache>
                <c:formatCode>#,##0</c:formatCode>
                <c:ptCount val="3"/>
                <c:pt idx="0">
                  <c:v>729574100</c:v>
                </c:pt>
                <c:pt idx="1">
                  <c:v>762907084</c:v>
                </c:pt>
                <c:pt idx="2">
                  <c:v>789073123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69-4015-931D-4BBB7DDD3221}"/>
            </c:ext>
          </c:extLst>
        </c:ser>
        <c:ser>
          <c:idx val="1"/>
          <c:order val="1"/>
          <c:tx>
            <c:strRef>
              <c:f>Sheet1!$A$10</c:f>
              <c:strCache>
                <c:ptCount val="1"/>
                <c:pt idx="0">
                  <c:v>neživot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Sheet1!$B$10:$D$10</c:f>
              <c:numCache>
                <c:formatCode>#,##0</c:formatCode>
                <c:ptCount val="3"/>
                <c:pt idx="0">
                  <c:v>430045935</c:v>
                </c:pt>
                <c:pt idx="1">
                  <c:v>452060943</c:v>
                </c:pt>
                <c:pt idx="2">
                  <c:v>481066144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69-4015-931D-4BBB7DDD3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787023"/>
        <c:axId val="1237711087"/>
      </c:lineChart>
      <c:catAx>
        <c:axId val="135678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711087"/>
        <c:crosses val="autoZero"/>
        <c:auto val="1"/>
        <c:lblAlgn val="ctr"/>
        <c:lblOffset val="100"/>
        <c:noMultiLvlLbl val="0"/>
      </c:catAx>
      <c:valAx>
        <c:axId val="123771108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56787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Sheet1!$A$15</c:f>
              <c:strCache>
                <c:ptCount val="1"/>
                <c:pt idx="0">
                  <c:v>život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Sheet1!$B$15:$D$15</c:f>
              <c:numCache>
                <c:formatCode>#,##0</c:formatCode>
                <c:ptCount val="3"/>
                <c:pt idx="0">
                  <c:v>9077736</c:v>
                </c:pt>
                <c:pt idx="1">
                  <c:v>8500158</c:v>
                </c:pt>
                <c:pt idx="2">
                  <c:v>7706824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40-463F-820C-EC0FF6EAF959}"/>
            </c:ext>
          </c:extLst>
        </c:ser>
        <c:ser>
          <c:idx val="1"/>
          <c:order val="1"/>
          <c:tx>
            <c:strRef>
              <c:f>Sheet1!$A$16</c:f>
              <c:strCache>
                <c:ptCount val="1"/>
                <c:pt idx="0">
                  <c:v>neživot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Sheet1!$B$16:$D$16</c:f>
              <c:numCache>
                <c:formatCode>#,##0</c:formatCode>
                <c:ptCount val="3"/>
                <c:pt idx="0">
                  <c:v>33595181</c:v>
                </c:pt>
                <c:pt idx="1">
                  <c:v>34122459</c:v>
                </c:pt>
                <c:pt idx="2">
                  <c:v>38437434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40-463F-820C-EC0FF6EAF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787023"/>
        <c:axId val="1237711087"/>
      </c:lineChart>
      <c:catAx>
        <c:axId val="135678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711087"/>
        <c:crosses val="autoZero"/>
        <c:auto val="1"/>
        <c:lblAlgn val="ctr"/>
        <c:lblOffset val="100"/>
        <c:noMultiLvlLbl val="0"/>
      </c:catAx>
      <c:valAx>
        <c:axId val="123771108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56787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Sheet1!$A$20</c:f>
              <c:strCache>
                <c:ptCount val="1"/>
                <c:pt idx="0">
                  <c:v>život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Sheet1!$B$20:$D$20</c:f>
              <c:numCache>
                <c:formatCode>General</c:formatCode>
                <c:ptCount val="3"/>
                <c:pt idx="0">
                  <c:v>191.74</c:v>
                </c:pt>
                <c:pt idx="1">
                  <c:v>200.44</c:v>
                </c:pt>
                <c:pt idx="2">
                  <c:v>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0A-4A1F-8549-001993A99CFB}"/>
            </c:ext>
          </c:extLst>
        </c:ser>
        <c:ser>
          <c:idx val="1"/>
          <c:order val="1"/>
          <c:tx>
            <c:strRef>
              <c:f>Sheet1!$A$21</c:f>
              <c:strCache>
                <c:ptCount val="1"/>
                <c:pt idx="0">
                  <c:v>neživot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Sheet1!$B$3:$D$3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Sheet1!$B$21:$D$21</c:f>
              <c:numCache>
                <c:formatCode>General</c:formatCode>
                <c:ptCount val="3"/>
                <c:pt idx="0">
                  <c:v>216.81</c:v>
                </c:pt>
                <c:pt idx="1">
                  <c:v>221.85</c:v>
                </c:pt>
                <c:pt idx="2">
                  <c:v>234.21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0A-4A1F-8549-001993A99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787023"/>
        <c:axId val="1237711087"/>
      </c:lineChart>
      <c:catAx>
        <c:axId val="135678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7711087"/>
        <c:crosses val="autoZero"/>
        <c:auto val="1"/>
        <c:lblAlgn val="ctr"/>
        <c:lblOffset val="100"/>
        <c:noMultiLvlLbl val="0"/>
      </c:catAx>
      <c:valAx>
        <c:axId val="12377110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56787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Premija</a:t>
            </a:r>
            <a:r>
              <a:rPr lang="bs-Latn-BA"/>
              <a:t> (mln. KM)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Premija</c:v>
                </c:pt>
              </c:strCache>
            </c:strRef>
          </c:tx>
          <c:spPr>
            <a:ln w="38100" cap="rnd">
              <a:solidFill>
                <a:srgbClr val="003E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E66"/>
              </a:solidFill>
              <a:ln w="38100">
                <a:solidFill>
                  <a:srgbClr val="003E66"/>
                </a:solidFill>
              </a:ln>
              <a:effectLst/>
            </c:spPr>
          </c:marker>
          <c:cat>
            <c:strRef>
              <c:f>Sheet1!$C$3:$M$3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strCache>
            </c:strRef>
          </c:cat>
          <c:val>
            <c:numRef>
              <c:f>Sheet1!$C$4:$M$4</c:f>
              <c:numCache>
                <c:formatCode>#,##0,</c:formatCode>
                <c:ptCount val="11"/>
                <c:pt idx="0" formatCode="#,##0,,">
                  <c:v>92987421</c:v>
                </c:pt>
                <c:pt idx="1">
                  <c:v>96586309</c:v>
                </c:pt>
                <c:pt idx="2">
                  <c:v>104390449</c:v>
                </c:pt>
                <c:pt idx="3">
                  <c:v>105525688</c:v>
                </c:pt>
                <c:pt idx="4">
                  <c:v>115000678</c:v>
                </c:pt>
                <c:pt idx="5">
                  <c:v>110748885</c:v>
                </c:pt>
                <c:pt idx="6">
                  <c:v>121536741</c:v>
                </c:pt>
                <c:pt idx="7">
                  <c:v>133241056</c:v>
                </c:pt>
                <c:pt idx="8">
                  <c:v>142332750</c:v>
                </c:pt>
                <c:pt idx="9">
                  <c:v>145153984</c:v>
                </c:pt>
                <c:pt idx="10">
                  <c:v>153498030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49-40A1-859A-EE9E4E768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391391"/>
        <c:axId val="1612848495"/>
      </c:lineChart>
      <c:catAx>
        <c:axId val="152391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2848495"/>
        <c:crosses val="autoZero"/>
        <c:auto val="1"/>
        <c:lblAlgn val="ctr"/>
        <c:lblOffset val="100"/>
        <c:noMultiLvlLbl val="0"/>
      </c:catAx>
      <c:valAx>
        <c:axId val="1612848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,,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391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Udio</c:v>
                </c:pt>
              </c:strCache>
            </c:strRef>
          </c:tx>
          <c:spPr>
            <a:ln w="38100" cap="rnd">
              <a:solidFill>
                <a:srgbClr val="003E6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3E66"/>
              </a:solidFill>
              <a:ln w="38100">
                <a:solidFill>
                  <a:srgbClr val="003E66"/>
                </a:solidFill>
              </a:ln>
              <a:effectLst/>
            </c:spPr>
          </c:marker>
          <c:cat>
            <c:strRef>
              <c:f>Sheet1!$C$8:$M$8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strCache>
            </c:strRef>
          </c:cat>
          <c:val>
            <c:numRef>
              <c:f>Sheet1!$C$9:$M$9</c:f>
              <c:numCache>
                <c:formatCode>0.00%</c:formatCode>
                <c:ptCount val="11"/>
                <c:pt idx="0">
                  <c:v>0.2291</c:v>
                </c:pt>
                <c:pt idx="1">
                  <c:v>0.22159999999999999</c:v>
                </c:pt>
                <c:pt idx="2">
                  <c:v>0.22209999999999999</c:v>
                </c:pt>
                <c:pt idx="3">
                  <c:v>0.21679999999999999</c:v>
                </c:pt>
                <c:pt idx="4">
                  <c:v>0.2185</c:v>
                </c:pt>
                <c:pt idx="5">
                  <c:v>0.214</c:v>
                </c:pt>
                <c:pt idx="6">
                  <c:v>0.21690000000000001</c:v>
                </c:pt>
                <c:pt idx="7">
                  <c:v>0.2205</c:v>
                </c:pt>
                <c:pt idx="8">
                  <c:v>0.2145</c:v>
                </c:pt>
                <c:pt idx="9">
                  <c:v>0.19900000000000001</c:v>
                </c:pt>
                <c:pt idx="10">
                  <c:v>0.1951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C9-4CBF-910F-8C6AB6098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194607"/>
        <c:axId val="1612944015"/>
      </c:lineChart>
      <c:catAx>
        <c:axId val="158194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2944015"/>
        <c:crosses val="autoZero"/>
        <c:auto val="1"/>
        <c:lblAlgn val="ctr"/>
        <c:lblOffset val="100"/>
        <c:noMultiLvlLbl val="0"/>
      </c:catAx>
      <c:valAx>
        <c:axId val="1612944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8194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 sz="105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003E66"/>
            </a:solidFill>
          </c:spPr>
          <c:dPt>
            <c:idx val="0"/>
            <c:bubble3D val="0"/>
            <c:spPr>
              <a:solidFill>
                <a:srgbClr val="003E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BA-4AE7-A310-AAE115DE989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BA-4AE7-A310-AAE115DE989A}"/>
              </c:ext>
            </c:extLst>
          </c:dPt>
          <c:dPt>
            <c:idx val="2"/>
            <c:bubble3D val="0"/>
            <c:spPr>
              <a:solidFill>
                <a:srgbClr val="003E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FBA-4AE7-A310-AAE115DE989A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FBA-4AE7-A310-AAE115DE989A}"/>
              </c:ext>
            </c:extLst>
          </c:dPt>
          <c:dPt>
            <c:idx val="4"/>
            <c:bubble3D val="0"/>
            <c:spPr>
              <a:solidFill>
                <a:srgbClr val="003E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FBA-4AE7-A310-AAE115DE989A}"/>
              </c:ext>
            </c:extLst>
          </c:dPt>
          <c:cat>
            <c:strRef>
              <c:f>Sheet1!$V$5:$V$9</c:f>
              <c:strCache>
                <c:ptCount val="5"/>
                <c:pt idx="0">
                  <c:v>Životno osiguranje</c:v>
                </c:pt>
                <c:pt idx="1">
                  <c:v>Životno osiguranje - ugovaratelj snosi rizik ulaganja</c:v>
                </c:pt>
                <c:pt idx="2">
                  <c:v>Rente</c:v>
                </c:pt>
                <c:pt idx="3">
                  <c:v>Dodatna osiguranja uz osiguranje života</c:v>
                </c:pt>
                <c:pt idx="4">
                  <c:v>Ostala životna osiguranja</c:v>
                </c:pt>
              </c:strCache>
            </c:strRef>
          </c:cat>
          <c:val>
            <c:numRef>
              <c:f>Sheet1!$W$5:$W$9</c:f>
              <c:numCache>
                <c:formatCode>General</c:formatCode>
                <c:ptCount val="5"/>
                <c:pt idx="0">
                  <c:v>84.946836449827515</c:v>
                </c:pt>
                <c:pt idx="1">
                  <c:v>1.910523017193795</c:v>
                </c:pt>
                <c:pt idx="2">
                  <c:v>0.17041326600415035</c:v>
                </c:pt>
                <c:pt idx="3">
                  <c:v>12.97222726697454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FBA-4AE7-A310-AAE115DE9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 b="1" dirty="0" err="1">
                <a:solidFill>
                  <a:srgbClr val="003E66"/>
                </a:solidFill>
              </a:rPr>
              <a:t>Otkup</a:t>
            </a:r>
            <a:r>
              <a:rPr lang="en-US" sz="1600" b="1" dirty="0">
                <a:solidFill>
                  <a:srgbClr val="003E66"/>
                </a:solidFill>
              </a:rPr>
              <a:t> </a:t>
            </a:r>
            <a:r>
              <a:rPr lang="en-US" sz="1600" b="1" dirty="0" err="1">
                <a:solidFill>
                  <a:srgbClr val="003E66"/>
                </a:solidFill>
              </a:rPr>
              <a:t>i</a:t>
            </a:r>
            <a:r>
              <a:rPr lang="en-US" sz="1600" b="1" dirty="0">
                <a:solidFill>
                  <a:srgbClr val="003E66"/>
                </a:solidFill>
              </a:rPr>
              <a:t> </a:t>
            </a:r>
            <a:r>
              <a:rPr lang="en-US" sz="1600" b="1" dirty="0" err="1">
                <a:solidFill>
                  <a:srgbClr val="003E66"/>
                </a:solidFill>
              </a:rPr>
              <a:t>storno</a:t>
            </a:r>
            <a:r>
              <a:rPr lang="en-US" sz="1600" b="1" dirty="0">
                <a:solidFill>
                  <a:srgbClr val="003E66"/>
                </a:solidFill>
              </a:rPr>
              <a:t>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Sheet1!$L$34</c:f>
              <c:strCache>
                <c:ptCount val="1"/>
                <c:pt idx="0">
                  <c:v>Otkup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3E66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Sheet1!$M$33:$P$33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Sheet1!$M$34:$P$34</c:f>
              <c:numCache>
                <c:formatCode>0.00</c:formatCode>
                <c:ptCount val="4"/>
                <c:pt idx="0">
                  <c:v>2.870886903464807</c:v>
                </c:pt>
                <c:pt idx="1">
                  <c:v>3.5002179123992159</c:v>
                </c:pt>
                <c:pt idx="2">
                  <c:v>3.3627151884942252</c:v>
                </c:pt>
                <c:pt idx="3">
                  <c:v>3.6905643931139682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54-4E0A-BCBE-2CFFE6C4C282}"/>
            </c:ext>
          </c:extLst>
        </c:ser>
        <c:ser>
          <c:idx val="1"/>
          <c:order val="1"/>
          <c:tx>
            <c:strRef>
              <c:f>Sheet1!$L$35</c:f>
              <c:strCache>
                <c:ptCount val="1"/>
                <c:pt idx="0">
                  <c:v>Storno</c:v>
                </c:pt>
              </c:strCache>
            </c:strRef>
          </c:tx>
          <c:spPr>
            <a:ln w="38100" cap="rnd">
              <a:solidFill>
                <a:srgbClr val="D45D5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D45D52"/>
              </a:solidFill>
              <a:ln w="38100">
                <a:solidFill>
                  <a:srgbClr val="D45D5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D45D5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Sheet1!$M$33:$P$33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Sheet1!$M$35:$P$35</c:f>
              <c:numCache>
                <c:formatCode>0.00</c:formatCode>
                <c:ptCount val="4"/>
                <c:pt idx="0">
                  <c:v>6.0175419481368486</c:v>
                </c:pt>
                <c:pt idx="1">
                  <c:v>5.3350403137938551</c:v>
                </c:pt>
                <c:pt idx="2">
                  <c:v>6.592503813466986</c:v>
                </c:pt>
                <c:pt idx="3">
                  <c:v>8.544563085639572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54-4E0A-BCBE-2CFFE6C4C28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26994287"/>
        <c:axId val="1612739055"/>
      </c:lineChart>
      <c:catAx>
        <c:axId val="1626994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2739055"/>
        <c:crosses val="autoZero"/>
        <c:auto val="1"/>
        <c:lblAlgn val="ctr"/>
        <c:lblOffset val="100"/>
        <c:noMultiLvlLbl val="0"/>
      </c:catAx>
      <c:valAx>
        <c:axId val="1612739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26994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bs-Latn-BA"/>
              <a:t>Udio kanala prodaje %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244512228764194E-2"/>
          <c:y val="0.14828583373103468"/>
          <c:w val="0.89667336627966554"/>
          <c:h val="0.6675127526767714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Sheet2!$B$9</c:f>
              <c:strCache>
                <c:ptCount val="1"/>
                <c:pt idx="0">
                  <c:v>Vlastita mreža</c:v>
                </c:pt>
              </c:strCache>
            </c:strRef>
          </c:tx>
          <c:spPr>
            <a:solidFill>
              <a:srgbClr val="003E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Sheet2!$A$10:$A$13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Sheet2!$B$10:$B$13</c:f>
              <c:numCache>
                <c:formatCode>0.00</c:formatCode>
                <c:ptCount val="4"/>
                <c:pt idx="0">
                  <c:v>34.25993366404051</c:v>
                </c:pt>
                <c:pt idx="1">
                  <c:v>33.145974610290814</c:v>
                </c:pt>
                <c:pt idx="2">
                  <c:v>31.966427604663551</c:v>
                </c:pt>
                <c:pt idx="3">
                  <c:v>29.32557543975468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8-45CC-BEC8-D01F115EA800}"/>
            </c:ext>
          </c:extLst>
        </c:ser>
        <c:ser>
          <c:idx val="1"/>
          <c:order val="1"/>
          <c:tx>
            <c:strRef>
              <c:f>Sheet2!$C$9</c:f>
              <c:strCache>
                <c:ptCount val="1"/>
                <c:pt idx="0">
                  <c:v>Pravne osobe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Sheet2!$A$10:$A$13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Sheet2!$C$10:$C$13</c:f>
              <c:numCache>
                <c:formatCode>0.00</c:formatCode>
                <c:ptCount val="4"/>
                <c:pt idx="0">
                  <c:v>29.074073936649018</c:v>
                </c:pt>
                <c:pt idx="1">
                  <c:v>28.271019021338017</c:v>
                </c:pt>
                <c:pt idx="2">
                  <c:v>27.658777597565891</c:v>
                </c:pt>
                <c:pt idx="3">
                  <c:v>27.15035699035182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68-45CC-BEC8-D01F115EA800}"/>
            </c:ext>
          </c:extLst>
        </c:ser>
        <c:ser>
          <c:idx val="2"/>
          <c:order val="2"/>
          <c:tx>
            <c:strRef>
              <c:f>Sheet2!$D$9</c:f>
              <c:strCache>
                <c:ptCount val="1"/>
                <c:pt idx="0">
                  <c:v>Banke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Sheet2!$A$10:$A$13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Sheet2!$D$10:$D$13</c:f>
              <c:numCache>
                <c:formatCode>0.00</c:formatCode>
                <c:ptCount val="4"/>
                <c:pt idx="0">
                  <c:v>35.851484833190732</c:v>
                </c:pt>
                <c:pt idx="1">
                  <c:v>37.674696150464257</c:v>
                </c:pt>
                <c:pt idx="2">
                  <c:v>38.833479759812896</c:v>
                </c:pt>
                <c:pt idx="3">
                  <c:v>42.850180623273893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68-45CC-BEC8-D01F115EA80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516041855"/>
        <c:axId val="442015503"/>
      </c:barChart>
      <c:catAx>
        <c:axId val="516041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2015503"/>
        <c:crosses val="autoZero"/>
        <c:auto val="1"/>
        <c:lblAlgn val="ctr"/>
        <c:lblOffset val="100"/>
        <c:noMultiLvlLbl val="0"/>
      </c:catAx>
      <c:valAx>
        <c:axId val="442015503"/>
        <c:scaling>
          <c:orientation val="minMax"/>
          <c:max val="100"/>
        </c:scaling>
        <c:delete val="1"/>
        <c:axPos val="b"/>
        <c:numFmt formatCode="0.00" sourceLinked="1"/>
        <c:majorTickMark val="none"/>
        <c:minorTickMark val="none"/>
        <c:tickLblPos val="nextTo"/>
        <c:crossAx val="516041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9807700698241352"/>
          <c:y val="0.86336366303057555"/>
          <c:w val="0.456319405782659"/>
          <c:h val="6.69744413587777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Sheet1!$E$4</c:f>
              <c:strCache>
                <c:ptCount val="1"/>
                <c:pt idx="0">
                  <c:v>Penetracija 2024</c:v>
                </c:pt>
              </c:strCache>
            </c:strRef>
          </c:tx>
          <c:spPr>
            <a:solidFill>
              <a:srgbClr val="003E66"/>
            </a:solidFill>
            <a:ln>
              <a:solidFill>
                <a:srgbClr val="003E66"/>
              </a:solidFill>
            </a:ln>
            <a:effectLst/>
          </c:spPr>
          <c:invertIfNegative val="0"/>
          <c:cat>
            <c:strRef>
              <c:f>Sheet1!$D$5:$D$11</c:f>
              <c:strCache>
                <c:ptCount val="7"/>
                <c:pt idx="0">
                  <c:v>(F)BiH</c:v>
                </c:pt>
                <c:pt idx="1">
                  <c:v>Hrvatska</c:v>
                </c:pt>
                <c:pt idx="2">
                  <c:v>Slovenija</c:v>
                </c:pt>
                <c:pt idx="3">
                  <c:v>Austrija</c:v>
                </c:pt>
                <c:pt idx="4">
                  <c:v>Njemačka</c:v>
                </c:pt>
                <c:pt idx="5">
                  <c:v>Francuska</c:v>
                </c:pt>
                <c:pt idx="6">
                  <c:v>OECD prosjek</c:v>
                </c:pt>
              </c:strCache>
            </c:strRef>
          </c:cat>
          <c:val>
            <c:numRef>
              <c:f>Sheet1!$E$5:$E$11</c:f>
              <c:numCache>
                <c:formatCode>0.0%</c:formatCode>
                <c:ptCount val="7"/>
                <c:pt idx="0">
                  <c:v>4.0000000000000001E-3</c:v>
                </c:pt>
                <c:pt idx="1">
                  <c:v>4.0000000000000001E-3</c:v>
                </c:pt>
                <c:pt idx="2">
                  <c:v>8.9999999999999993E-3</c:v>
                </c:pt>
                <c:pt idx="3">
                  <c:v>1.7000000000000001E-2</c:v>
                </c:pt>
                <c:pt idx="4">
                  <c:v>2.1000000000000001E-2</c:v>
                </c:pt>
                <c:pt idx="5">
                  <c:v>6.3E-2</c:v>
                </c:pt>
                <c:pt idx="6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B-4DF6-A434-FAD474226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7094944"/>
        <c:axId val="1515448719"/>
      </c:barChart>
      <c:catAx>
        <c:axId val="377094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1515448719"/>
        <c:crosses val="autoZero"/>
        <c:auto val="1"/>
        <c:lblAlgn val="ctr"/>
        <c:lblOffset val="100"/>
        <c:noMultiLvlLbl val="0"/>
      </c:catAx>
      <c:valAx>
        <c:axId val="1515448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37709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3CDC0-7AB8-4164-AC95-345B5343640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81F0-EE5E-4F1C-92DC-75F7D1A44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8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A25D2-6DB4-F04A-8756-47362B5C7DEA}" type="slidenum">
              <a:rPr lang="en-BA" smtClean="0"/>
              <a:t>1</a:t>
            </a:fld>
            <a:endParaRPr lang="en-BA"/>
          </a:p>
        </p:txBody>
      </p:sp>
    </p:spTree>
    <p:extLst>
      <p:ext uri="{BB962C8B-B14F-4D97-AF65-F5344CB8AC3E}">
        <p14:creationId xmlns:p14="http://schemas.microsoft.com/office/powerpoint/2010/main" val="334141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777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C9338-2C87-5E1D-F622-464A53F6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F090C-90AA-939F-5229-02530BD9B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792981-B2F7-C0E6-132E-4791DAB6C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DA778-FAF6-4309-09E3-738471F8138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0426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6989A-88C3-0A6A-F237-D8DEF79EE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DD19EF-E8D5-CAD2-4673-C6CBB2B0A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9ED9AF-31C5-6C19-0F02-4EE8FBDE6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54CAC-1739-47DB-CAA2-382E32935B2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3724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379C-2E8F-F740-C946-F1EBE2217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810EC-B0AC-B6E9-4E7C-AF6EEBDDE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618994-F0D0-A8BB-406D-D8EB169E9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D510D-2F35-8CC9-87C9-4EDBCFBE25A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9167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A74BE-9115-AB7C-8132-9D6F82531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9883-ED5D-A3F4-8253-7CFA19DF0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81DC92-9312-8179-1736-519CEA8B2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02CC6-1DD6-923F-BFF2-F27551CC5C3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9911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4167A-FFF1-9EA8-2058-9DF026192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0B26B5-9867-F1AE-B0C3-BFC5ED622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BF818C-D630-107B-B4AA-D781AD7C5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19341-1CA1-1137-0524-124F1CB188A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6744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EE858-E863-EEA5-B92D-7D4A7DC15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7501F-A92A-0F7A-6E19-D76F73DA6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8C5EF1-1F7F-74EE-88F8-DC36DB9F5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108BA-0F4A-39A0-772C-EE11AD63784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5988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6FD2D-C9E9-4114-5D1E-FEC01A11F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0E6DF6-6E4D-EEE2-B8CE-8CC8860680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93D52A-7825-76D9-5CA6-FA66B948E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7A795-A3C1-73FF-21F5-F830FCA76B2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0984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03C1B-1557-1C93-3AF7-6FD8F8C38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996B77-3A3A-BBF7-ABC7-E9A8B5801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1EA75-E369-7BA0-E4FE-EF7BB148F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88CB0-49A6-1FB2-57CF-6E4AD8C21A6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3465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B5C77-42BF-C671-D260-48B444134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FC1479-6231-603D-82FC-8D88CE6B0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4C5B9-B4BB-08F0-93C8-6A0C44FC1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3EEFB-1868-6440-5499-3EE1F50D35F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7162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EA7EF-E683-B5C3-F996-A59565D7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274777-60FE-8BE8-D86E-662405310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07303-BD05-A838-76D5-5367C0DEB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BBB92-8CFD-9081-4E25-A0B8438097D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1842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42574-FFA8-4EE3-408B-F29772E6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3AEEB-592D-C716-9500-AB6F7C60C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7B925-D1E3-A407-ACA5-96CA6CED6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BBEE-034C-2DE0-3FED-B45DEB662A4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8730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EDBC5-CEB6-59C2-E168-C868A98A5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FC69D1-EA49-2BC4-F240-DCF775B5A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A78CB9-B660-CD0A-0D9B-81922FB8F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EFD50-A8E7-AF70-0124-0FB92297419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90118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047BD-26AA-C3C6-7502-9B39C101B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107EE-AC97-A07B-A0D3-7057F48D0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4A735-70CD-39D7-B85E-2882A653C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651FE-0522-3FFE-AFA6-26C713EA263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925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38AA6-7FB3-3F4B-9A54-800A81B3E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A1DAE-12C8-9632-F859-0BC4EE391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6EE12-2C5F-DBE8-515A-3B65EA4B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8CDDB-0583-96DD-A6BB-0FDA4197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5F148-08BE-8F10-C536-916D3E3A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493F3-BEDA-DDBF-ED0B-3069251F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D1442-1C1C-184A-01E2-3B8648AA1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50301-87F0-56E7-DA14-98A72D656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17D97-EDD1-B76C-C16B-CBEA36A44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78E7C-401D-28D6-A992-FA7E54CD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87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0748-F171-4D98-2F22-B537D203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4C2A9-37DB-F650-BC66-0630767CC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1B6E2-B0B7-344F-65AA-85F9D5B2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BD973-6810-7F38-8101-F9FE22CF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A288B-5231-4ECC-CA2B-1F7F215E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9ED7-C871-36A5-1226-6391358CD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35BFA-9BA0-31EE-A2C2-D7E91DEFF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03934-7340-D88D-7D4B-7EB4FC693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3B42D-6158-387D-B110-E002BF396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7368E-F767-26C8-AF11-C7E03DDF8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D5666-F87D-5B66-4801-3CE4A002F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1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7C03-EA9F-9196-708D-0EF1C10CC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BF903-6D07-00EC-8CB1-23870F3B2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79A29-C60E-76F0-F67E-C573C67DE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57C5B5-2117-1857-76E6-0ED0605D1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C96E9-D01A-5A23-1A9C-190B0D0EF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BBEFD4-D36E-CE6B-64F7-B8EA081A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C7FF27-5EF3-E77A-52A1-7A5E676B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CAC082-08F3-5D33-639D-E8C1AA09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1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A63D-2AFF-D93B-EABE-B3C1C778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7769B-E3D4-465F-89F9-6BB91924D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21549-C44A-952D-AD1F-916AD7B1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4EE29-E19F-E7FA-611A-F5FB367FE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0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16B07C-D025-58EF-7986-59403327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92A5DA-13EF-8AB5-5CBB-C8C61ED8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8A767-C890-6930-2422-DB8753E9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7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B47D3-8C61-4D50-C2C2-C27D579C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AC045-D3F7-F9A0-6C36-8FD8CD37A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C1458-5FE8-FA52-C722-7E248634E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1F0FC-0046-92D7-0E21-5FA8F8D20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CC041-928F-606E-C483-3C468E810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A9537-0CA2-54FD-453D-61D9708E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7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BC4B0-CDFE-D22E-F775-62513D50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998351-4123-33CF-C7BE-7D7E17880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86E84-6016-7350-40AA-64149FC29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BE079-3371-159D-6B2C-E27941EA2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7C58C4-8C36-CC19-1D7B-85120C05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40BC4-C972-70A2-9359-70347F64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2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644D-1BC7-6892-6B3A-578291D4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D5291-603B-3A8E-EBB7-C9AA5C4B4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A8260-C7C1-5E16-64B0-54A211926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BDB54-79E5-FD7B-65CE-D7B5E645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1E487-BBBB-0153-96E1-9B1190902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E38989-AF77-264D-6860-63B1FCFE7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3E121A-2988-5DA2-B0C6-578CEED88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A21FE-5F22-B72C-D4C8-E5436AD0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0871F-C14E-C751-8BEC-B3ABE05D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144A2-10DF-BEAB-CA49-68FFAC14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94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12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DD9D90-D658-068A-9C12-2707141A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87A1A-BB5A-12F8-D7C5-135896AE4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D2940-61A0-AA5A-F956-A7CECA69D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52A0-F98F-4C0C-B60E-0A495043440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3453F-73FB-5D24-4FF7-7BBFCD5DE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3A8E9-F878-B4D3-CC57-9589D3B3D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51FEE-50B1-4D30-877D-A81848D67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5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o.mk/" TargetMode="External"/><Relationship Id="rId2" Type="http://schemas.openxmlformats.org/officeDocument/2006/relationships/hyperlink" Target="mailto:info@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BB24A-A2E5-4D90-C998-B485409EA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0"/>
            <a:ext cx="12192000" cy="6856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4A48D9-B4C5-A2BD-B0B7-D29146F6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543" y="5085572"/>
            <a:ext cx="3768066" cy="1093960"/>
          </a:xfrm>
        </p:spPr>
        <p:txBody>
          <a:bodyPr>
            <a:normAutofit/>
          </a:bodyPr>
          <a:lstStyle/>
          <a:p>
            <a:r>
              <a:rPr lang="hr-H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Sarajevo</a:t>
            </a:r>
            <a:br>
              <a:rPr lang="hr-H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hr-H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17.9.2026. godine</a:t>
            </a:r>
            <a:endParaRPr lang="en-BA" sz="20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D4EE7-648B-DF81-0FAE-97744E275787}"/>
              </a:ext>
            </a:extLst>
          </p:cNvPr>
          <p:cNvSpPr txBox="1"/>
          <p:nvPr/>
        </p:nvSpPr>
        <p:spPr>
          <a:xfrm>
            <a:off x="1153234" y="2690336"/>
            <a:ext cx="104193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bs-Latn-BA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je tek </a:t>
            </a:r>
            <a:r>
              <a:rPr lang="bs-Latn-BA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početak</a:t>
            </a:r>
            <a:endParaRPr lang="bs-Latn-BA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5645-1DB3-0BFC-6CC3-51B37689C64F}"/>
              </a:ext>
            </a:extLst>
          </p:cNvPr>
          <p:cNvSpPr txBox="1"/>
          <p:nvPr/>
        </p:nvSpPr>
        <p:spPr>
          <a:xfrm>
            <a:off x="1342116" y="4689987"/>
            <a:ext cx="33331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direktor, Ivan Luburić</a:t>
            </a:r>
          </a:p>
        </p:txBody>
      </p:sp>
    </p:spTree>
    <p:extLst>
      <p:ext uri="{BB962C8B-B14F-4D97-AF65-F5344CB8AC3E}">
        <p14:creationId xmlns:p14="http://schemas.microsoft.com/office/powerpoint/2010/main" val="366158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2-title">
            <a:extLst>
              <a:ext uri="{FF2B5EF4-FFF2-40B4-BE49-F238E27FC236}">
                <a16:creationId xmlns:a16="http://schemas.microsoft.com/office/drawing/2014/main" id="{F0F187E1-05D6-4621-8C1E-58604476180A}"/>
              </a:ext>
            </a:extLst>
          </p:cNvPr>
          <p:cNvSpPr>
            <a:spLocks noGrp="1"/>
          </p:cNvSpPr>
          <p:nvPr/>
        </p:nvSpPr>
        <p:spPr>
          <a:xfrm>
            <a:off x="2999147" y="952500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Tržište</a:t>
            </a:r>
            <a:r>
              <a:rPr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osiguranja </a:t>
            </a:r>
            <a:r>
              <a:rPr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FBiH u </a:t>
            </a:r>
            <a:r>
              <a:rPr sz="3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jednoj</a:t>
            </a:r>
            <a:r>
              <a:rPr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slici</a:t>
            </a:r>
            <a:endParaRPr sz="3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A769A6-B942-41F7-B9A7-D92FE3E94A50}"/>
              </a:ext>
            </a:extLst>
          </p:cNvPr>
          <p:cNvSpPr>
            <a:spLocks noGrp="1"/>
          </p:cNvSpPr>
          <p:nvPr/>
        </p:nvSpPr>
        <p:spPr>
          <a:xfrm>
            <a:off x="816453" y="2043874"/>
            <a:ext cx="10298913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defRPr sz="195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Podaci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za 2025. </a:t>
            </a:r>
            <a:r>
              <a:rPr lang="bs-Latn-BA"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godinu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pokazuju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stabilan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rast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,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uz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dominantan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udio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9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neživotnih</a:t>
            </a:r>
            <a:r>
              <a:rPr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osiguranja</a:t>
            </a:r>
            <a:r>
              <a:rPr lang="bs-Latn-BA"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od 80%</a:t>
            </a:r>
            <a:endParaRPr sz="1950" b="0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F5311-DFC1-419A-A676-243294E550C6}"/>
              </a:ext>
            </a:extLst>
          </p:cNvPr>
          <p:cNvSpPr>
            <a:spLocks noGrp="1"/>
          </p:cNvSpPr>
          <p:nvPr/>
        </p:nvSpPr>
        <p:spPr>
          <a:xfrm>
            <a:off x="393668" y="2769618"/>
            <a:ext cx="3568732" cy="2375105"/>
          </a:xfrm>
          <a:prstGeom prst="rect">
            <a:avLst/>
          </a:prstGeom>
          <a:solidFill>
            <a:srgbClr val="D0EDFA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9A0E3-FF84-4CF4-A7BE-3BD87B79F2F1}"/>
              </a:ext>
            </a:extLst>
          </p:cNvPr>
          <p:cNvSpPr>
            <a:spLocks noGrp="1"/>
          </p:cNvSpPr>
          <p:nvPr/>
        </p:nvSpPr>
        <p:spPr>
          <a:xfrm>
            <a:off x="634936" y="3390279"/>
            <a:ext cx="3111532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b">
            <a:normAutofit fontScale="85000" lnSpcReduction="10000"/>
          </a:bodyPr>
          <a:lstStyle/>
          <a:p>
            <a:pPr algn="ctr">
              <a:defRPr sz="4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4050" b="1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786,9</a:t>
            </a:r>
            <a:r>
              <a:rPr lang="bs-Latn-BA" sz="4050" b="1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 </a:t>
            </a:r>
            <a:r>
              <a:rPr lang="bs-Latn-BA" sz="4050" b="1" dirty="0" err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mln</a:t>
            </a:r>
            <a:r>
              <a:rPr lang="bs-Latn-BA" sz="4050" b="1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. KM</a:t>
            </a:r>
            <a:endParaRPr sz="4050" b="1" dirty="0">
              <a:solidFill>
                <a:schemeClr val="accen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2CD500-36C9-497E-9043-65366B55D9E7}"/>
              </a:ext>
            </a:extLst>
          </p:cNvPr>
          <p:cNvSpPr>
            <a:spLocks noGrp="1"/>
          </p:cNvSpPr>
          <p:nvPr/>
        </p:nvSpPr>
        <p:spPr>
          <a:xfrm>
            <a:off x="634936" y="4476129"/>
            <a:ext cx="3111532" cy="3318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ukupne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premije</a:t>
            </a:r>
            <a:r>
              <a:rPr lang="bs-Latn-BA" sz="165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na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tržištu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FBiH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F3BE08-5262-46F4-B093-04348689E3B9}"/>
              </a:ext>
            </a:extLst>
          </p:cNvPr>
          <p:cNvSpPr>
            <a:spLocks noGrp="1"/>
          </p:cNvSpPr>
          <p:nvPr/>
        </p:nvSpPr>
        <p:spPr>
          <a:xfrm>
            <a:off x="4305300" y="2769618"/>
            <a:ext cx="3568732" cy="23923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6153AA-5E3A-4898-BC54-604DC3978209}"/>
              </a:ext>
            </a:extLst>
          </p:cNvPr>
          <p:cNvSpPr>
            <a:spLocks noGrp="1"/>
          </p:cNvSpPr>
          <p:nvPr/>
        </p:nvSpPr>
        <p:spPr>
          <a:xfrm>
            <a:off x="4533900" y="3390279"/>
            <a:ext cx="3111532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b">
            <a:normAutofit/>
          </a:bodyPr>
          <a:lstStyle/>
          <a:p>
            <a:pPr algn="ctr">
              <a:defRPr sz="40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4050" b="1" dirty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rPr>
              <a:t>+7,</a:t>
            </a:r>
            <a:r>
              <a:rPr lang="bs-Latn-BA" sz="4050" b="1" dirty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rPr>
              <a:t>89</a:t>
            </a:r>
            <a:r>
              <a:rPr sz="4050" b="1" dirty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rPr>
              <a:t>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9240A5-4544-400B-BB57-E39FECAFEC4F}"/>
              </a:ext>
            </a:extLst>
          </p:cNvPr>
          <p:cNvSpPr>
            <a:spLocks noGrp="1"/>
          </p:cNvSpPr>
          <p:nvPr/>
        </p:nvSpPr>
        <p:spPr>
          <a:xfrm>
            <a:off x="4533900" y="4458923"/>
            <a:ext cx="3111532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rast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ukupne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premije</a:t>
            </a:r>
            <a:r>
              <a:rPr lang="bs-Latn-BA" sz="165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u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odnosu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na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2024.</a:t>
            </a:r>
            <a:r>
              <a:rPr lang="bs-Latn-BA"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godinu</a:t>
            </a:r>
            <a:endParaRPr sz="1650" b="0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3CC70-4D08-442D-8D43-89F60700DB80}"/>
              </a:ext>
            </a:extLst>
          </p:cNvPr>
          <p:cNvSpPr>
            <a:spLocks noGrp="1"/>
          </p:cNvSpPr>
          <p:nvPr/>
        </p:nvSpPr>
        <p:spPr>
          <a:xfrm>
            <a:off x="8216932" y="2769618"/>
            <a:ext cx="3568732" cy="31051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6CBC70-28B6-41DA-804C-E1684CD71573}"/>
              </a:ext>
            </a:extLst>
          </p:cNvPr>
          <p:cNvSpPr>
            <a:spLocks noGrp="1"/>
          </p:cNvSpPr>
          <p:nvPr/>
        </p:nvSpPr>
        <p:spPr>
          <a:xfrm>
            <a:off x="8458200" y="3390279"/>
            <a:ext cx="3111532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b">
            <a:normAutofit/>
          </a:bodyPr>
          <a:lstStyle/>
          <a:p>
            <a:pPr algn="ctr">
              <a:defRPr sz="40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405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20</a:t>
            </a:r>
            <a:r>
              <a:rPr sz="405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27C863-E890-48C9-9FC7-2E8C68338A76}"/>
              </a:ext>
            </a:extLst>
          </p:cNvPr>
          <p:cNvSpPr>
            <a:spLocks noGrp="1"/>
          </p:cNvSpPr>
          <p:nvPr/>
        </p:nvSpPr>
        <p:spPr>
          <a:xfrm>
            <a:off x="8458200" y="4476129"/>
            <a:ext cx="3111532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udio</a:t>
            </a:r>
            <a:r>
              <a:rPr sz="165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životnih</a:t>
            </a:r>
            <a:r>
              <a:rPr sz="165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osiguranja</a:t>
            </a:r>
            <a:r>
              <a:rPr lang="bs-Latn-BA" sz="165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u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ukupnoj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premiji</a:t>
            </a:r>
            <a:endParaRPr sz="1650" b="0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1C7437-DC7D-6854-1F92-A32B50F57F6C}"/>
              </a:ext>
            </a:extLst>
          </p:cNvPr>
          <p:cNvSpPr>
            <a:spLocks noGrp="1"/>
          </p:cNvSpPr>
          <p:nvPr/>
        </p:nvSpPr>
        <p:spPr>
          <a:xfrm>
            <a:off x="393668" y="5300813"/>
            <a:ext cx="3568732" cy="1147910"/>
          </a:xfrm>
          <a:prstGeom prst="rect">
            <a:avLst/>
          </a:prstGeom>
          <a:solidFill>
            <a:srgbClr val="D0EDFA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368E4A-63E9-BD10-5F26-29510C8C418D}"/>
              </a:ext>
            </a:extLst>
          </p:cNvPr>
          <p:cNvSpPr>
            <a:spLocks noGrp="1"/>
          </p:cNvSpPr>
          <p:nvPr/>
        </p:nvSpPr>
        <p:spPr>
          <a:xfrm>
            <a:off x="4305300" y="5300813"/>
            <a:ext cx="3568732" cy="11479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F4226B-0312-AEC5-70D4-2ACE5DD30E5C}"/>
              </a:ext>
            </a:extLst>
          </p:cNvPr>
          <p:cNvSpPr>
            <a:spLocks noGrp="1"/>
          </p:cNvSpPr>
          <p:nvPr/>
        </p:nvSpPr>
        <p:spPr>
          <a:xfrm>
            <a:off x="622268" y="5354273"/>
            <a:ext cx="3111532" cy="61881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b">
            <a:normAutofit/>
          </a:bodyPr>
          <a:lstStyle/>
          <a:p>
            <a:pPr algn="ctr">
              <a:defRPr sz="4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363 </a:t>
            </a:r>
            <a:r>
              <a:rPr lang="bs-Latn-BA" sz="3200" b="1" dirty="0" err="1">
                <a:solidFill>
                  <a:schemeClr val="accent1"/>
                </a:solidFill>
                <a:latin typeface="Arial"/>
                <a:ea typeface="Arial"/>
                <a:cs typeface="Arial"/>
              </a:rPr>
              <a:t>mln</a:t>
            </a:r>
            <a:r>
              <a:rPr lang="bs-Latn-BA" sz="3200" b="1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. KM</a:t>
            </a:r>
            <a:endParaRPr sz="3200" b="1" dirty="0">
              <a:solidFill>
                <a:schemeClr val="accen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D48E25-2464-7550-5D6C-1ABF1661C480}"/>
              </a:ext>
            </a:extLst>
          </p:cNvPr>
          <p:cNvSpPr>
            <a:spLocks noGrp="1"/>
          </p:cNvSpPr>
          <p:nvPr/>
        </p:nvSpPr>
        <p:spPr>
          <a:xfrm>
            <a:off x="622268" y="6044987"/>
            <a:ext cx="3111532" cy="3318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isplaćenih šteta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na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tržištu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FBiH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7F5889-4A53-8B96-D35B-3F7CEA77F2E1}"/>
              </a:ext>
            </a:extLst>
          </p:cNvPr>
          <p:cNvSpPr>
            <a:spLocks noGrp="1"/>
          </p:cNvSpPr>
          <p:nvPr/>
        </p:nvSpPr>
        <p:spPr>
          <a:xfrm>
            <a:off x="4533900" y="5373018"/>
            <a:ext cx="3111532" cy="5813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b">
            <a:normAutofit/>
          </a:bodyPr>
          <a:lstStyle/>
          <a:p>
            <a:pPr algn="ctr">
              <a:defRPr sz="40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+</a:t>
            </a:r>
            <a:r>
              <a:rPr lang="bs-Latn-BA" sz="3200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6,58</a:t>
            </a:r>
            <a:r>
              <a:rPr sz="3200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%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25B4FC2-522E-4E3E-3A4A-663BBF4F4EBB}"/>
              </a:ext>
            </a:extLst>
          </p:cNvPr>
          <p:cNvSpPr>
            <a:spLocks noGrp="1"/>
          </p:cNvSpPr>
          <p:nvPr/>
        </p:nvSpPr>
        <p:spPr>
          <a:xfrm>
            <a:off x="4419600" y="5949425"/>
            <a:ext cx="3340132" cy="5469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rast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bs-Latn-BA"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isplaćenih šteta 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u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odnosu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b="0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na</a:t>
            </a:r>
            <a:r>
              <a:rPr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2024.</a:t>
            </a:r>
            <a:r>
              <a:rPr lang="bs-Latn-BA" sz="16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godinu</a:t>
            </a:r>
            <a:endParaRPr sz="1650" b="0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803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EC17D-69CB-5E1F-5663-1F59B693F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E32B67F-938F-0D78-6255-38F06606BCF5}"/>
              </a:ext>
            </a:extLst>
          </p:cNvPr>
          <p:cNvSpPr/>
          <p:nvPr/>
        </p:nvSpPr>
        <p:spPr>
          <a:xfrm>
            <a:off x="2556387" y="3418749"/>
            <a:ext cx="1995948" cy="14809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-2-title">
            <a:extLst>
              <a:ext uri="{FF2B5EF4-FFF2-40B4-BE49-F238E27FC236}">
                <a16:creationId xmlns:a16="http://schemas.microsoft.com/office/drawing/2014/main" id="{E30B0963-0E5C-90D2-A947-E04E6B04C10A}"/>
              </a:ext>
            </a:extLst>
          </p:cNvPr>
          <p:cNvSpPr>
            <a:spLocks noGrp="1"/>
          </p:cNvSpPr>
          <p:nvPr/>
        </p:nvSpPr>
        <p:spPr>
          <a:xfrm>
            <a:off x="2999147" y="952500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Trend tržišta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870F51-F78B-7589-5686-1CF7B44BFE34}"/>
              </a:ext>
            </a:extLst>
          </p:cNvPr>
          <p:cNvSpPr>
            <a:spLocks noGrp="1"/>
          </p:cNvSpPr>
          <p:nvPr/>
        </p:nvSpPr>
        <p:spPr>
          <a:xfrm>
            <a:off x="836118" y="1924665"/>
            <a:ext cx="5849818" cy="3760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95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lang="bs-Latn-BA" sz="195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Životno osiguranje ne koristi puni potencijal rasta</a:t>
            </a:r>
            <a:endParaRPr sz="1950" b="0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FA2E6A-5AFB-9B97-2599-11172EB63EAB}"/>
              </a:ext>
            </a:extLst>
          </p:cNvPr>
          <p:cNvSpPr>
            <a:spLocks noGrp="1"/>
          </p:cNvSpPr>
          <p:nvPr/>
        </p:nvSpPr>
        <p:spPr>
          <a:xfrm>
            <a:off x="5073445" y="2458065"/>
            <a:ext cx="6712219" cy="411971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275DAF-E5D0-62D1-8042-4CDBCAE0E7EB}"/>
              </a:ext>
            </a:extLst>
          </p:cNvPr>
          <p:cNvSpPr>
            <a:spLocks noGrp="1"/>
          </p:cNvSpPr>
          <p:nvPr/>
        </p:nvSpPr>
        <p:spPr>
          <a:xfrm>
            <a:off x="694259" y="3727236"/>
            <a:ext cx="1409559" cy="7964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7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3750" b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+8,4%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480956-1FBB-E66D-9A06-633B9AF5B156}"/>
              </a:ext>
            </a:extLst>
          </p:cNvPr>
          <p:cNvSpPr>
            <a:spLocks noGrp="1"/>
          </p:cNvSpPr>
          <p:nvPr/>
        </p:nvSpPr>
        <p:spPr>
          <a:xfrm>
            <a:off x="556845" y="4523646"/>
            <a:ext cx="1409559" cy="3760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650" b="1" dirty="0" err="1">
                <a:solidFill>
                  <a:srgbClr val="5E6571"/>
                </a:solidFill>
                <a:latin typeface="Arial"/>
                <a:ea typeface="Arial"/>
                <a:cs typeface="Arial"/>
              </a:rPr>
              <a:t>neživotno</a:t>
            </a:r>
            <a:endParaRPr sz="1650" b="1" dirty="0">
              <a:solidFill>
                <a:srgbClr val="5E65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6EC7AD-C2C1-8DF1-2FE6-2BC05199043F}"/>
              </a:ext>
            </a:extLst>
          </p:cNvPr>
          <p:cNvSpPr>
            <a:spLocks noGrp="1"/>
          </p:cNvSpPr>
          <p:nvPr/>
        </p:nvSpPr>
        <p:spPr>
          <a:xfrm>
            <a:off x="2877304" y="3742598"/>
            <a:ext cx="1409559" cy="7964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7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75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+5,7%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5F6D88-89A7-9DFA-98F8-3B5BBAFB8F70}"/>
              </a:ext>
            </a:extLst>
          </p:cNvPr>
          <p:cNvSpPr>
            <a:spLocks noGrp="1"/>
          </p:cNvSpPr>
          <p:nvPr/>
        </p:nvSpPr>
        <p:spPr>
          <a:xfrm>
            <a:off x="2877305" y="4523647"/>
            <a:ext cx="1409559" cy="3760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65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650" b="1" dirty="0" err="1">
                <a:solidFill>
                  <a:srgbClr val="5E6571"/>
                </a:solidFill>
                <a:latin typeface="Arial"/>
                <a:ea typeface="Arial"/>
                <a:cs typeface="Arial"/>
              </a:rPr>
              <a:t>životno</a:t>
            </a:r>
            <a:endParaRPr sz="1650" b="1" dirty="0">
              <a:solidFill>
                <a:srgbClr val="5E6571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21BEE6D5-5D91-BCE0-4234-AF4CD06EB1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363018"/>
              </p:ext>
            </p:extLst>
          </p:nvPr>
        </p:nvGraphicFramePr>
        <p:xfrm>
          <a:off x="5210858" y="2728911"/>
          <a:ext cx="6437392" cy="3652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9279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15E2-D555-F968-A1B3-D7EAB5B8F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2-title">
            <a:extLst>
              <a:ext uri="{FF2B5EF4-FFF2-40B4-BE49-F238E27FC236}">
                <a16:creationId xmlns:a16="http://schemas.microsoft.com/office/drawing/2014/main" id="{65486180-6FD3-82A7-37AB-33C5C780301A}"/>
              </a:ext>
            </a:extLst>
          </p:cNvPr>
          <p:cNvSpPr>
            <a:spLocks noGrp="1"/>
          </p:cNvSpPr>
          <p:nvPr/>
        </p:nvSpPr>
        <p:spPr>
          <a:xfrm>
            <a:off x="2999147" y="952500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Automobilska odgovornost u fokusu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CAEBAE-9262-B394-DC7C-5E382A80C6B2}"/>
              </a:ext>
            </a:extLst>
          </p:cNvPr>
          <p:cNvSpPr>
            <a:spLocks noGrp="1"/>
          </p:cNvSpPr>
          <p:nvPr/>
        </p:nvSpPr>
        <p:spPr>
          <a:xfrm>
            <a:off x="900145" y="1880727"/>
            <a:ext cx="6351264" cy="3760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95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lang="bs-Latn-BA" sz="160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Udio </a:t>
            </a:r>
            <a:r>
              <a:rPr lang="bs-Latn-BA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AO</a:t>
            </a:r>
            <a:r>
              <a:rPr lang="bs-Latn-BA" sz="1600" b="0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premije u neživotnim osiguranjima 58% uz rast od 7,97%</a:t>
            </a:r>
            <a:endParaRPr sz="1600" b="0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7BEF9F-5FB9-693C-086D-4F62109C4D12}"/>
              </a:ext>
            </a:extLst>
          </p:cNvPr>
          <p:cNvSpPr>
            <a:spLocks noGrp="1"/>
          </p:cNvSpPr>
          <p:nvPr/>
        </p:nvSpPr>
        <p:spPr>
          <a:xfrm>
            <a:off x="836118" y="2632588"/>
            <a:ext cx="5259882" cy="363056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1152E17-0E3A-1C24-2F33-38664E2AD4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190580"/>
              </p:ext>
            </p:extLst>
          </p:nvPr>
        </p:nvGraphicFramePr>
        <p:xfrm>
          <a:off x="1126561" y="2937809"/>
          <a:ext cx="4428665" cy="3020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8A17451-1947-BC3A-8F1B-29DFAC6269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182670"/>
              </p:ext>
            </p:extLst>
          </p:nvPr>
        </p:nvGraphicFramePr>
        <p:xfrm>
          <a:off x="6386443" y="2632586"/>
          <a:ext cx="5461428" cy="363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9193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1591D-A844-A213-C8CE-CCCFE068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2-title">
            <a:extLst>
              <a:ext uri="{FF2B5EF4-FFF2-40B4-BE49-F238E27FC236}">
                <a16:creationId xmlns:a16="http://schemas.microsoft.com/office/drawing/2014/main" id="{C8161943-432F-DED4-3CE3-68D1808D5789}"/>
              </a:ext>
            </a:extLst>
          </p:cNvPr>
          <p:cNvSpPr>
            <a:spLocks noGrp="1"/>
          </p:cNvSpPr>
          <p:nvPr/>
        </p:nvSpPr>
        <p:spPr>
          <a:xfrm>
            <a:off x="2999147" y="952500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Financijska snaga tržišta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E72DDC-3757-5ED3-8399-CAF743510A71}"/>
              </a:ext>
            </a:extLst>
          </p:cNvPr>
          <p:cNvSpPr>
            <a:spLocks noGrp="1"/>
          </p:cNvSpPr>
          <p:nvPr/>
        </p:nvSpPr>
        <p:spPr>
          <a:xfrm>
            <a:off x="363793" y="2222090"/>
            <a:ext cx="11503741" cy="111166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-subtitle">
            <a:extLst>
              <a:ext uri="{FF2B5EF4-FFF2-40B4-BE49-F238E27FC236}">
                <a16:creationId xmlns:a16="http://schemas.microsoft.com/office/drawing/2014/main" id="{C49E5F71-A6DE-86D6-AB6E-43E99229465F}"/>
              </a:ext>
            </a:extLst>
          </p:cNvPr>
          <p:cNvSpPr>
            <a:spLocks noGrp="1"/>
          </p:cNvSpPr>
          <p:nvPr/>
        </p:nvSpPr>
        <p:spPr>
          <a:xfrm>
            <a:off x="855406" y="1763660"/>
            <a:ext cx="4129549" cy="1997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  <a:r>
              <a:rPr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/ </a:t>
            </a:r>
            <a:r>
              <a:rPr lang="bs-Latn-BA"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N</a:t>
            </a:r>
            <a:r>
              <a:rPr sz="1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eživot</a:t>
            </a:r>
            <a:r>
              <a:rPr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bs-Latn-BA"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- </a:t>
            </a:r>
            <a:r>
              <a:rPr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2023</a:t>
            </a:r>
            <a:r>
              <a:rPr lang="bs-Latn-BA"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- </a:t>
            </a:r>
            <a:r>
              <a:rPr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2025</a:t>
            </a:r>
            <a:r>
              <a:rPr lang="bs-Latn-BA"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. godina (</a:t>
            </a:r>
            <a:r>
              <a:rPr sz="1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iznosi</a:t>
            </a:r>
            <a:r>
              <a:rPr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u </a:t>
            </a:r>
            <a:r>
              <a:rPr sz="12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mln</a:t>
            </a:r>
            <a:r>
              <a:rPr lang="bs-Latn-BA"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.</a:t>
            </a:r>
            <a:r>
              <a:rPr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KM</a:t>
            </a:r>
            <a:r>
              <a:rPr lang="bs-Latn-BA" sz="1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)</a:t>
            </a:r>
            <a:endParaRPr sz="1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legend-life-dot">
            <a:extLst>
              <a:ext uri="{FF2B5EF4-FFF2-40B4-BE49-F238E27FC236}">
                <a16:creationId xmlns:a16="http://schemas.microsoft.com/office/drawing/2014/main" id="{09E05D58-6F61-4D6F-C692-7DFF5B9B6047}"/>
              </a:ext>
            </a:extLst>
          </p:cNvPr>
          <p:cNvSpPr>
            <a:spLocks noGrp="1"/>
          </p:cNvSpPr>
          <p:nvPr/>
        </p:nvSpPr>
        <p:spPr>
          <a:xfrm>
            <a:off x="9572625" y="1801455"/>
            <a:ext cx="95250" cy="95250"/>
          </a:xfrm>
          <a:prstGeom prst="ellipse">
            <a:avLst/>
          </a:prstGeom>
          <a:solidFill>
            <a:srgbClr val="003E66"/>
          </a:solidFill>
          <a:ln w="0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508458-D464-2A0D-6759-CBC5A7A9B144}"/>
              </a:ext>
            </a:extLst>
          </p:cNvPr>
          <p:cNvSpPr>
            <a:spLocks noGrp="1"/>
          </p:cNvSpPr>
          <p:nvPr/>
        </p:nvSpPr>
        <p:spPr>
          <a:xfrm>
            <a:off x="9744075" y="1734780"/>
            <a:ext cx="7048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rgbClr val="003E6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Život</a:t>
            </a:r>
            <a:endParaRPr sz="1125" b="1" dirty="0">
              <a:solidFill>
                <a:srgbClr val="003E6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14" name="legend-nonlife-dot">
            <a:extLst>
              <a:ext uri="{FF2B5EF4-FFF2-40B4-BE49-F238E27FC236}">
                <a16:creationId xmlns:a16="http://schemas.microsoft.com/office/drawing/2014/main" id="{9373DDDB-6059-542D-F921-6572F6C18FE5}"/>
              </a:ext>
            </a:extLst>
          </p:cNvPr>
          <p:cNvSpPr>
            <a:spLocks noGrp="1"/>
          </p:cNvSpPr>
          <p:nvPr/>
        </p:nvSpPr>
        <p:spPr>
          <a:xfrm>
            <a:off x="10591800" y="1801455"/>
            <a:ext cx="95250" cy="95250"/>
          </a:xfrm>
          <a:prstGeom prst="ellipse">
            <a:avLst/>
          </a:prstGeom>
          <a:solidFill>
            <a:srgbClr val="747B86"/>
          </a:solidFill>
          <a:ln w="0">
            <a:solidFill>
              <a:srgbClr val="747B86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E6CAF8-423F-BD85-4DE3-062FB0D88512}"/>
              </a:ext>
            </a:extLst>
          </p:cNvPr>
          <p:cNvSpPr>
            <a:spLocks noGrp="1"/>
          </p:cNvSpPr>
          <p:nvPr/>
        </p:nvSpPr>
        <p:spPr>
          <a:xfrm>
            <a:off x="10763250" y="1734780"/>
            <a:ext cx="95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5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Neživot</a:t>
            </a:r>
            <a:endParaRPr sz="1125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955A6-EEFB-2C8A-5A8D-3EB5A6E8B159}"/>
              </a:ext>
            </a:extLst>
          </p:cNvPr>
          <p:cNvSpPr>
            <a:spLocks noGrp="1"/>
          </p:cNvSpPr>
          <p:nvPr/>
        </p:nvSpPr>
        <p:spPr>
          <a:xfrm>
            <a:off x="600075" y="2374492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dirty="0">
                <a:solidFill>
                  <a:schemeClr val="accent5">
                    <a:lumMod val="75000"/>
                  </a:schemeClr>
                </a:solidFill>
                <a:latin typeface="Arial"/>
                <a:ea typeface="Arial"/>
                <a:cs typeface="Arial"/>
              </a:rPr>
              <a:t>PROFITABILNOST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DB5A78-E272-8D51-D0FD-7230D961A7B6}"/>
              </a:ext>
            </a:extLst>
          </p:cNvPr>
          <p:cNvSpPr>
            <a:spLocks noGrp="1"/>
          </p:cNvSpPr>
          <p:nvPr/>
        </p:nvSpPr>
        <p:spPr>
          <a:xfrm>
            <a:off x="600075" y="2698342"/>
            <a:ext cx="114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2025.</a:t>
            </a:r>
          </a:p>
        </p:txBody>
      </p:sp>
      <p:cxnSp>
        <p:nvCxnSpPr>
          <p:cNvPr id="22" name="ratio-separator-1">
            <a:extLst>
              <a:ext uri="{FF2B5EF4-FFF2-40B4-BE49-F238E27FC236}">
                <a16:creationId xmlns:a16="http://schemas.microsoft.com/office/drawing/2014/main" id="{C50FEA29-7C79-3E6B-A0D6-A85E0C4AE5EC}"/>
              </a:ext>
            </a:extLst>
          </p:cNvPr>
          <p:cNvCxnSpPr/>
          <p:nvPr/>
        </p:nvCxnSpPr>
        <p:spPr>
          <a:xfrm>
            <a:off x="2181225" y="2298292"/>
            <a:ext cx="95" cy="876300"/>
          </a:xfrm>
          <a:prstGeom prst="straightConnector1">
            <a:avLst/>
          </a:prstGeom>
          <a:ln w="19050">
            <a:solidFill>
              <a:srgbClr val="FFFFFF"/>
            </a:solidFill>
            <a:prstDash val="solid"/>
          </a:ln>
        </p:spPr>
      </p:cxnSp>
      <p:cxnSp>
        <p:nvCxnSpPr>
          <p:cNvPr id="23" name="ratio-separator-2">
            <a:extLst>
              <a:ext uri="{FF2B5EF4-FFF2-40B4-BE49-F238E27FC236}">
                <a16:creationId xmlns:a16="http://schemas.microsoft.com/office/drawing/2014/main" id="{D2405E1E-169F-BD5E-9340-A7219FC4F886}"/>
              </a:ext>
            </a:extLst>
          </p:cNvPr>
          <p:cNvCxnSpPr/>
          <p:nvPr/>
        </p:nvCxnSpPr>
        <p:spPr>
          <a:xfrm>
            <a:off x="5391150" y="2298292"/>
            <a:ext cx="95" cy="876300"/>
          </a:xfrm>
          <a:prstGeom prst="straightConnector1">
            <a:avLst/>
          </a:prstGeom>
          <a:ln w="19050">
            <a:solidFill>
              <a:srgbClr val="FFFFFF"/>
            </a:solidFill>
            <a:prstDash val="solid"/>
          </a:ln>
        </p:spPr>
      </p:cxnSp>
      <p:cxnSp>
        <p:nvCxnSpPr>
          <p:cNvPr id="24" name="ratio-separator-3">
            <a:extLst>
              <a:ext uri="{FF2B5EF4-FFF2-40B4-BE49-F238E27FC236}">
                <a16:creationId xmlns:a16="http://schemas.microsoft.com/office/drawing/2014/main" id="{05CEBE91-B7FC-F693-5E61-11CD6A063EAA}"/>
              </a:ext>
            </a:extLst>
          </p:cNvPr>
          <p:cNvCxnSpPr/>
          <p:nvPr/>
        </p:nvCxnSpPr>
        <p:spPr>
          <a:xfrm>
            <a:off x="8601075" y="2298292"/>
            <a:ext cx="95" cy="876300"/>
          </a:xfrm>
          <a:prstGeom prst="straightConnector1">
            <a:avLst/>
          </a:prstGeom>
          <a:ln w="19050">
            <a:solidFill>
              <a:srgbClr val="FFFFFF"/>
            </a:solidFill>
            <a:prstDash val="solid"/>
          </a:ln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4D1FBE89-2A2D-A472-D30F-F2AC37E0188B}"/>
              </a:ext>
            </a:extLst>
          </p:cNvPr>
          <p:cNvSpPr>
            <a:spLocks noGrp="1"/>
          </p:cNvSpPr>
          <p:nvPr/>
        </p:nvSpPr>
        <p:spPr>
          <a:xfrm>
            <a:off x="2400300" y="2403067"/>
            <a:ext cx="704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C583F5-B143-7F01-E972-09DEFCDDD85B}"/>
              </a:ext>
            </a:extLst>
          </p:cNvPr>
          <p:cNvSpPr>
            <a:spLocks noGrp="1"/>
          </p:cNvSpPr>
          <p:nvPr/>
        </p:nvSpPr>
        <p:spPr>
          <a:xfrm>
            <a:off x="3124200" y="2441167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571"/>
                </a:solidFill>
                <a:latin typeface="Arial"/>
                <a:ea typeface="Arial"/>
                <a:cs typeface="Arial"/>
              </a:rPr>
              <a:t>prinos na aktivu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9E6AED-DB42-4C3F-1AA0-BB377472598C}"/>
              </a:ext>
            </a:extLst>
          </p:cNvPr>
          <p:cNvSpPr>
            <a:spLocks noGrp="1"/>
          </p:cNvSpPr>
          <p:nvPr/>
        </p:nvSpPr>
        <p:spPr>
          <a:xfrm>
            <a:off x="2409825" y="2803117"/>
            <a:ext cx="133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 [</a:t>
            </a:r>
            <a:r>
              <a:rPr lang="bs-Latn-BA"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0,75</a:t>
            </a: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%]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530A62-F69D-BC19-A572-A0FD5B56F01D}"/>
              </a:ext>
            </a:extLst>
          </p:cNvPr>
          <p:cNvSpPr>
            <a:spLocks noGrp="1"/>
          </p:cNvSpPr>
          <p:nvPr/>
        </p:nvSpPr>
        <p:spPr>
          <a:xfrm>
            <a:off x="3790950" y="2803117"/>
            <a:ext cx="1476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Neživot</a:t>
            </a:r>
            <a:r>
              <a:rPr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  [</a:t>
            </a:r>
            <a:r>
              <a:rPr lang="bs-Latn-BA"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3,59</a:t>
            </a:r>
            <a:r>
              <a:rPr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%]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80BE7E-7406-5520-8C23-50AE11B9619D}"/>
              </a:ext>
            </a:extLst>
          </p:cNvPr>
          <p:cNvSpPr>
            <a:spLocks noGrp="1"/>
          </p:cNvSpPr>
          <p:nvPr/>
        </p:nvSpPr>
        <p:spPr>
          <a:xfrm>
            <a:off x="5619750" y="2403067"/>
            <a:ext cx="704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311FFF9-A967-C961-503A-2CC45B36667F}"/>
              </a:ext>
            </a:extLst>
          </p:cNvPr>
          <p:cNvSpPr>
            <a:spLocks noGrp="1"/>
          </p:cNvSpPr>
          <p:nvPr/>
        </p:nvSpPr>
        <p:spPr>
          <a:xfrm>
            <a:off x="6334125" y="2441167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571"/>
                </a:solidFill>
                <a:latin typeface="Arial"/>
                <a:ea typeface="Arial"/>
                <a:cs typeface="Arial"/>
              </a:rPr>
              <a:t>prinos na kapital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54A6D2-8ACA-5873-6E96-3D38A3BD5CB5}"/>
              </a:ext>
            </a:extLst>
          </p:cNvPr>
          <p:cNvSpPr>
            <a:spLocks noGrp="1"/>
          </p:cNvSpPr>
          <p:nvPr/>
        </p:nvSpPr>
        <p:spPr>
          <a:xfrm>
            <a:off x="5619750" y="2803117"/>
            <a:ext cx="133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 [</a:t>
            </a:r>
            <a:r>
              <a:rPr lang="bs-Latn-BA"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7,66</a:t>
            </a: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%]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20C96F-1901-E38A-7E7E-CBFD918621F7}"/>
              </a:ext>
            </a:extLst>
          </p:cNvPr>
          <p:cNvSpPr>
            <a:spLocks noGrp="1"/>
          </p:cNvSpPr>
          <p:nvPr/>
        </p:nvSpPr>
        <p:spPr>
          <a:xfrm>
            <a:off x="7000875" y="2803117"/>
            <a:ext cx="1476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defRPr sz="15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Neživot</a:t>
            </a:r>
            <a:r>
              <a:rPr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  [</a:t>
            </a:r>
            <a:r>
              <a:rPr lang="bs-Latn-BA"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10,96</a:t>
            </a:r>
            <a:r>
              <a:rPr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%]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4E0FF51-0ACB-6990-30D5-7C2E103ED730}"/>
              </a:ext>
            </a:extLst>
          </p:cNvPr>
          <p:cNvSpPr>
            <a:spLocks noGrp="1"/>
          </p:cNvSpPr>
          <p:nvPr/>
        </p:nvSpPr>
        <p:spPr>
          <a:xfrm>
            <a:off x="8829675" y="2403067"/>
            <a:ext cx="704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4ABCEBB-35AD-97E4-DDA7-64943E1C03D3}"/>
              </a:ext>
            </a:extLst>
          </p:cNvPr>
          <p:cNvSpPr>
            <a:spLocks noGrp="1"/>
          </p:cNvSpPr>
          <p:nvPr/>
        </p:nvSpPr>
        <p:spPr>
          <a:xfrm>
            <a:off x="9544050" y="2441167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90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571"/>
                </a:solidFill>
                <a:latin typeface="Arial"/>
                <a:ea typeface="Arial"/>
                <a:cs typeface="Arial"/>
              </a:rPr>
              <a:t>prinos na ulaganja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6098551-0DFF-4806-AA5D-3D68DB321457}"/>
              </a:ext>
            </a:extLst>
          </p:cNvPr>
          <p:cNvSpPr>
            <a:spLocks noGrp="1"/>
          </p:cNvSpPr>
          <p:nvPr/>
        </p:nvSpPr>
        <p:spPr>
          <a:xfrm>
            <a:off x="8829675" y="2803117"/>
            <a:ext cx="133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 [</a:t>
            </a:r>
            <a:r>
              <a:rPr lang="bs-Latn-BA"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14,05</a:t>
            </a: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%]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ACF8C2-92A8-DDB6-2409-61E3B2CD424E}"/>
              </a:ext>
            </a:extLst>
          </p:cNvPr>
          <p:cNvSpPr>
            <a:spLocks noGrp="1"/>
          </p:cNvSpPr>
          <p:nvPr/>
        </p:nvSpPr>
        <p:spPr>
          <a:xfrm>
            <a:off x="10210800" y="2803117"/>
            <a:ext cx="1476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Neživot</a:t>
            </a:r>
            <a:r>
              <a:rPr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  [</a:t>
            </a:r>
            <a:r>
              <a:rPr lang="bs-Latn-BA"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3,62</a:t>
            </a:r>
            <a:r>
              <a:rPr sz="15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%]</a:t>
            </a:r>
          </a:p>
        </p:txBody>
      </p:sp>
      <p:cxnSp>
        <p:nvCxnSpPr>
          <p:cNvPr id="37" name="separator-1">
            <a:extLst>
              <a:ext uri="{FF2B5EF4-FFF2-40B4-BE49-F238E27FC236}">
                <a16:creationId xmlns:a16="http://schemas.microsoft.com/office/drawing/2014/main" id="{0F0BD168-7CC8-D1AA-18A5-B9598ACDF175}"/>
              </a:ext>
            </a:extLst>
          </p:cNvPr>
          <p:cNvCxnSpPr/>
          <p:nvPr/>
        </p:nvCxnSpPr>
        <p:spPr>
          <a:xfrm>
            <a:off x="3162300" y="3483385"/>
            <a:ext cx="95" cy="3105150"/>
          </a:xfrm>
          <a:prstGeom prst="straightConnector1">
            <a:avLst/>
          </a:prstGeom>
          <a:ln w="9525">
            <a:solidFill>
              <a:srgbClr val="C7CBD1"/>
            </a:solidFill>
            <a:prstDash val="solid"/>
          </a:ln>
        </p:spPr>
      </p:cxnSp>
      <p:cxnSp>
        <p:nvCxnSpPr>
          <p:cNvPr id="38" name="separator-2">
            <a:extLst>
              <a:ext uri="{FF2B5EF4-FFF2-40B4-BE49-F238E27FC236}">
                <a16:creationId xmlns:a16="http://schemas.microsoft.com/office/drawing/2014/main" id="{991B4626-9D3D-8E50-3F33-2703D8BFFD7A}"/>
              </a:ext>
            </a:extLst>
          </p:cNvPr>
          <p:cNvCxnSpPr/>
          <p:nvPr/>
        </p:nvCxnSpPr>
        <p:spPr>
          <a:xfrm>
            <a:off x="6076950" y="3483385"/>
            <a:ext cx="95" cy="3105150"/>
          </a:xfrm>
          <a:prstGeom prst="straightConnector1">
            <a:avLst/>
          </a:prstGeom>
          <a:ln w="9525">
            <a:solidFill>
              <a:srgbClr val="C7CBD1"/>
            </a:solidFill>
            <a:prstDash val="solid"/>
          </a:ln>
        </p:spPr>
      </p:cxnSp>
      <p:cxnSp>
        <p:nvCxnSpPr>
          <p:cNvPr id="39" name="separator-3">
            <a:extLst>
              <a:ext uri="{FF2B5EF4-FFF2-40B4-BE49-F238E27FC236}">
                <a16:creationId xmlns:a16="http://schemas.microsoft.com/office/drawing/2014/main" id="{10AD788D-99FF-A93C-1447-82625F287486}"/>
              </a:ext>
            </a:extLst>
          </p:cNvPr>
          <p:cNvCxnSpPr/>
          <p:nvPr/>
        </p:nvCxnSpPr>
        <p:spPr>
          <a:xfrm>
            <a:off x="8991600" y="3483385"/>
            <a:ext cx="95" cy="3105150"/>
          </a:xfrm>
          <a:prstGeom prst="straightConnector1">
            <a:avLst/>
          </a:prstGeom>
          <a:ln w="9525">
            <a:solidFill>
              <a:srgbClr val="C7CBD1"/>
            </a:solidFill>
            <a:prstDash val="solid"/>
          </a:ln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9DC947E1-5EFF-2AD2-24D5-A8B016AAA66C}"/>
              </a:ext>
            </a:extLst>
          </p:cNvPr>
          <p:cNvSpPr>
            <a:spLocks noGrp="1"/>
          </p:cNvSpPr>
          <p:nvPr/>
        </p:nvSpPr>
        <p:spPr>
          <a:xfrm>
            <a:off x="393668" y="3511960"/>
            <a:ext cx="2647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AKTIVA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FC2BBBF-E563-D6E7-0976-D5A56A81F41E}"/>
              </a:ext>
            </a:extLst>
          </p:cNvPr>
          <p:cNvSpPr>
            <a:spLocks noGrp="1"/>
          </p:cNvSpPr>
          <p:nvPr/>
        </p:nvSpPr>
        <p:spPr>
          <a:xfrm>
            <a:off x="393668" y="390248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5A6B57-A4CC-E8EB-B38E-096810BEB115}"/>
              </a:ext>
            </a:extLst>
          </p:cNvPr>
          <p:cNvSpPr>
            <a:spLocks noGrp="1"/>
          </p:cNvSpPr>
          <p:nvPr/>
        </p:nvSpPr>
        <p:spPr>
          <a:xfrm>
            <a:off x="393668" y="4102510"/>
            <a:ext cx="1190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880,4</a:t>
            </a: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65B5FC-9075-B855-E675-49EF1E4E498A}"/>
              </a:ext>
            </a:extLst>
          </p:cNvPr>
          <p:cNvSpPr>
            <a:spLocks noGrp="1"/>
          </p:cNvSpPr>
          <p:nvPr/>
        </p:nvSpPr>
        <p:spPr>
          <a:xfrm>
            <a:off x="1774793" y="390248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747B8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47B86"/>
                </a:solidFill>
                <a:latin typeface="Arial"/>
                <a:ea typeface="Arial"/>
                <a:cs typeface="Arial"/>
              </a:rPr>
              <a:t>NEŽIVOT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1AA04FF-8318-8716-5174-B1B6D9B976FF}"/>
              </a:ext>
            </a:extLst>
          </p:cNvPr>
          <p:cNvSpPr>
            <a:spLocks noGrp="1"/>
          </p:cNvSpPr>
          <p:nvPr/>
        </p:nvSpPr>
        <p:spPr>
          <a:xfrm>
            <a:off x="1774793" y="4102510"/>
            <a:ext cx="12668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951,0</a:t>
            </a: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EAD1A2D-12FD-F9BD-59F2-8BB3DA71F0CF}"/>
              </a:ext>
            </a:extLst>
          </p:cNvPr>
          <p:cNvSpPr>
            <a:spLocks noGrp="1"/>
          </p:cNvSpPr>
          <p:nvPr/>
        </p:nvSpPr>
        <p:spPr>
          <a:xfrm>
            <a:off x="393668" y="6398035"/>
            <a:ext cx="2647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90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E6571"/>
                </a:solidFill>
                <a:latin typeface="Arial"/>
                <a:ea typeface="Arial"/>
                <a:cs typeface="Arial"/>
              </a:rPr>
              <a:t>TREND · 3 GODINE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0B9A0CD-2D6E-8644-224A-8761EEA5D54F}"/>
              </a:ext>
            </a:extLst>
          </p:cNvPr>
          <p:cNvSpPr>
            <a:spLocks noGrp="1"/>
          </p:cNvSpPr>
          <p:nvPr/>
        </p:nvSpPr>
        <p:spPr>
          <a:xfrm>
            <a:off x="3308318" y="3511960"/>
            <a:ext cx="2647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6571"/>
                </a:solidFill>
                <a:latin typeface="Arial"/>
                <a:ea typeface="Arial"/>
                <a:cs typeface="Arial"/>
              </a:rPr>
              <a:t>ULAGANJA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065BBC7-887B-FE16-DADE-3A42CBBF1916}"/>
              </a:ext>
            </a:extLst>
          </p:cNvPr>
          <p:cNvSpPr>
            <a:spLocks noGrp="1"/>
          </p:cNvSpPr>
          <p:nvPr/>
        </p:nvSpPr>
        <p:spPr>
          <a:xfrm>
            <a:off x="3308318" y="390248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CD4D121-4372-EBC1-2F62-291D7736547A}"/>
              </a:ext>
            </a:extLst>
          </p:cNvPr>
          <p:cNvSpPr>
            <a:spLocks noGrp="1"/>
          </p:cNvSpPr>
          <p:nvPr/>
        </p:nvSpPr>
        <p:spPr>
          <a:xfrm>
            <a:off x="3308318" y="4102510"/>
            <a:ext cx="1190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789,1</a:t>
            </a: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EDA51BF-4B32-24E5-0B2A-2E4E610949EB}"/>
              </a:ext>
            </a:extLst>
          </p:cNvPr>
          <p:cNvSpPr>
            <a:spLocks noGrp="1"/>
          </p:cNvSpPr>
          <p:nvPr/>
        </p:nvSpPr>
        <p:spPr>
          <a:xfrm>
            <a:off x="4689443" y="390248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747B8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747B86"/>
                </a:solidFill>
                <a:latin typeface="Arial"/>
                <a:ea typeface="Arial"/>
                <a:cs typeface="Arial"/>
              </a:rPr>
              <a:t>NEŽIVOT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EA9B3D4-E154-0D7B-A961-1B10A166EF00}"/>
              </a:ext>
            </a:extLst>
          </p:cNvPr>
          <p:cNvSpPr>
            <a:spLocks noGrp="1"/>
          </p:cNvSpPr>
          <p:nvPr/>
        </p:nvSpPr>
        <p:spPr>
          <a:xfrm>
            <a:off x="4689443" y="4102510"/>
            <a:ext cx="12668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481,1</a:t>
            </a: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B8865BF-79AC-63A0-C9D5-6716AEBC64F9}"/>
              </a:ext>
            </a:extLst>
          </p:cNvPr>
          <p:cNvSpPr>
            <a:spLocks noGrp="1"/>
          </p:cNvSpPr>
          <p:nvPr/>
        </p:nvSpPr>
        <p:spPr>
          <a:xfrm>
            <a:off x="3308318" y="6398035"/>
            <a:ext cx="2647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90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E6571"/>
                </a:solidFill>
                <a:latin typeface="Arial"/>
                <a:ea typeface="Arial"/>
                <a:cs typeface="Arial"/>
              </a:rPr>
              <a:t>TREND · 3 GODINE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5300ED1-DEF3-B441-2A10-76C6FA341642}"/>
              </a:ext>
            </a:extLst>
          </p:cNvPr>
          <p:cNvSpPr>
            <a:spLocks noGrp="1"/>
          </p:cNvSpPr>
          <p:nvPr/>
        </p:nvSpPr>
        <p:spPr>
          <a:xfrm>
            <a:off x="6222968" y="3511960"/>
            <a:ext cx="2647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BRUTO DOBIT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D0329BC-1F8E-3D3D-D0ED-95681DF8552D}"/>
              </a:ext>
            </a:extLst>
          </p:cNvPr>
          <p:cNvSpPr>
            <a:spLocks noGrp="1"/>
          </p:cNvSpPr>
          <p:nvPr/>
        </p:nvSpPr>
        <p:spPr>
          <a:xfrm>
            <a:off x="6222968" y="390248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4C20AA8-78E2-1766-EF9E-371A5FE28F5A}"/>
              </a:ext>
            </a:extLst>
          </p:cNvPr>
          <p:cNvSpPr>
            <a:spLocks noGrp="1"/>
          </p:cNvSpPr>
          <p:nvPr/>
        </p:nvSpPr>
        <p:spPr>
          <a:xfrm>
            <a:off x="6222968" y="4102510"/>
            <a:ext cx="1190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7,7</a:t>
            </a: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DABDC62-286C-1157-4F4D-85A07B5FD12D}"/>
              </a:ext>
            </a:extLst>
          </p:cNvPr>
          <p:cNvSpPr>
            <a:spLocks noGrp="1"/>
          </p:cNvSpPr>
          <p:nvPr/>
        </p:nvSpPr>
        <p:spPr>
          <a:xfrm>
            <a:off x="7604093" y="390248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747B86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747B86"/>
                </a:solidFill>
                <a:latin typeface="Arial"/>
                <a:ea typeface="Arial"/>
                <a:cs typeface="Arial"/>
              </a:rPr>
              <a:t>NEŽIVOT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0439647-3722-BAB1-070A-544DCD6AD437}"/>
              </a:ext>
            </a:extLst>
          </p:cNvPr>
          <p:cNvSpPr>
            <a:spLocks noGrp="1"/>
          </p:cNvSpPr>
          <p:nvPr/>
        </p:nvSpPr>
        <p:spPr>
          <a:xfrm>
            <a:off x="7604093" y="4102510"/>
            <a:ext cx="12668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38,4</a:t>
            </a: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BCC0EE5-8F23-9FB2-4ABB-7B7FC8C94397}"/>
              </a:ext>
            </a:extLst>
          </p:cNvPr>
          <p:cNvSpPr>
            <a:spLocks noGrp="1"/>
          </p:cNvSpPr>
          <p:nvPr/>
        </p:nvSpPr>
        <p:spPr>
          <a:xfrm>
            <a:off x="6222968" y="6398035"/>
            <a:ext cx="2647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90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TREND · 3 GODINE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0121636-CC21-0AC0-61C8-FAC6890118DE}"/>
              </a:ext>
            </a:extLst>
          </p:cNvPr>
          <p:cNvSpPr>
            <a:spLocks noGrp="1"/>
          </p:cNvSpPr>
          <p:nvPr/>
        </p:nvSpPr>
        <p:spPr>
          <a:xfrm>
            <a:off x="9137618" y="3511960"/>
            <a:ext cx="26479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6571"/>
                </a:solidFill>
                <a:latin typeface="Arial"/>
                <a:ea typeface="Arial"/>
                <a:cs typeface="Arial"/>
              </a:rPr>
              <a:t>ADEKVATNOST KAPITALA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4C1E81B-C4E4-5843-DCDF-243D9E222FD6}"/>
              </a:ext>
            </a:extLst>
          </p:cNvPr>
          <p:cNvSpPr>
            <a:spLocks noGrp="1"/>
          </p:cNvSpPr>
          <p:nvPr/>
        </p:nvSpPr>
        <p:spPr>
          <a:xfrm>
            <a:off x="9448800" y="4536281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lang="bs-Latn-BA" sz="900" b="0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regulatorni</a:t>
            </a:r>
            <a:r>
              <a:rPr sz="900" b="0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 / </a:t>
            </a:r>
            <a:r>
              <a:rPr lang="bs-Latn-BA" sz="900" b="0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Zakonom propisani</a:t>
            </a:r>
            <a:endParaRPr sz="900" b="0" dirty="0">
              <a:solidFill>
                <a:srgbClr val="5E657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capital-scale-bg">
            <a:extLst>
              <a:ext uri="{FF2B5EF4-FFF2-40B4-BE49-F238E27FC236}">
                <a16:creationId xmlns:a16="http://schemas.microsoft.com/office/drawing/2014/main" id="{A91B8CA2-3F04-4600-56B1-3D84722FDD41}"/>
              </a:ext>
            </a:extLst>
          </p:cNvPr>
          <p:cNvSpPr>
            <a:spLocks noGrp="1"/>
          </p:cNvSpPr>
          <p:nvPr/>
        </p:nvSpPr>
        <p:spPr>
          <a:xfrm>
            <a:off x="9137618" y="4830094"/>
            <a:ext cx="2647950" cy="114300"/>
          </a:xfrm>
          <a:prstGeom prst="rect">
            <a:avLst/>
          </a:prstGeom>
          <a:solidFill>
            <a:srgbClr val="ECEDE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capital-scale-fill">
            <a:extLst>
              <a:ext uri="{FF2B5EF4-FFF2-40B4-BE49-F238E27FC236}">
                <a16:creationId xmlns:a16="http://schemas.microsoft.com/office/drawing/2014/main" id="{35BC63C4-5F3E-17EF-8B6E-7E8778AD4D2B}"/>
              </a:ext>
            </a:extLst>
          </p:cNvPr>
          <p:cNvSpPr>
            <a:spLocks noGrp="1"/>
          </p:cNvSpPr>
          <p:nvPr/>
        </p:nvSpPr>
        <p:spPr>
          <a:xfrm>
            <a:off x="9137618" y="4830094"/>
            <a:ext cx="2159172" cy="1143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cxnSp>
        <p:nvCxnSpPr>
          <p:cNvPr id="67" name="capital-minimum-marker">
            <a:extLst>
              <a:ext uri="{FF2B5EF4-FFF2-40B4-BE49-F238E27FC236}">
                <a16:creationId xmlns:a16="http://schemas.microsoft.com/office/drawing/2014/main" id="{4EFB0256-E057-18FE-F7FF-54E36D6ECE0A}"/>
              </a:ext>
            </a:extLst>
          </p:cNvPr>
          <p:cNvCxnSpPr/>
          <p:nvPr/>
        </p:nvCxnSpPr>
        <p:spPr>
          <a:xfrm>
            <a:off x="10186285" y="4753894"/>
            <a:ext cx="95" cy="266700"/>
          </a:xfrm>
          <a:prstGeom prst="straightConnector1">
            <a:avLst/>
          </a:prstGeom>
          <a:ln w="19050">
            <a:solidFill>
              <a:srgbClr val="000000"/>
            </a:solidFill>
            <a:prstDash val="solid"/>
          </a:ln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E1618DD8-FFB2-579C-146E-860AFA049BED}"/>
              </a:ext>
            </a:extLst>
          </p:cNvPr>
          <p:cNvSpPr>
            <a:spLocks noGrp="1"/>
          </p:cNvSpPr>
          <p:nvPr/>
        </p:nvSpPr>
        <p:spPr>
          <a:xfrm>
            <a:off x="9629775" y="5068376"/>
            <a:ext cx="1066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90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100% minimum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C96ECED-6427-AA9E-4078-CF859EF90852}"/>
              </a:ext>
            </a:extLst>
          </p:cNvPr>
          <p:cNvSpPr>
            <a:spLocks noGrp="1"/>
          </p:cNvSpPr>
          <p:nvPr/>
        </p:nvSpPr>
        <p:spPr>
          <a:xfrm>
            <a:off x="9137618" y="391477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ŽIVOT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22BF42B-2A84-924A-9195-A466C37DBB8D}"/>
              </a:ext>
            </a:extLst>
          </p:cNvPr>
          <p:cNvSpPr>
            <a:spLocks noGrp="1"/>
          </p:cNvSpPr>
          <p:nvPr/>
        </p:nvSpPr>
        <p:spPr>
          <a:xfrm>
            <a:off x="10417515" y="3914775"/>
            <a:ext cx="114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1">
                <a:solidFill>
                  <a:srgbClr val="747B86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747B86"/>
                </a:solidFill>
                <a:latin typeface="Arial"/>
                <a:ea typeface="Arial"/>
                <a:cs typeface="Arial"/>
              </a:rPr>
              <a:t>NEŽIVOT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3C8A06F-1D74-D3A8-48D7-25E6E4E0931C}"/>
              </a:ext>
            </a:extLst>
          </p:cNvPr>
          <p:cNvSpPr>
            <a:spLocks noGrp="1"/>
          </p:cNvSpPr>
          <p:nvPr/>
        </p:nvSpPr>
        <p:spPr>
          <a:xfrm>
            <a:off x="9113805" y="4107273"/>
            <a:ext cx="1190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213%</a:t>
            </a:r>
            <a:r>
              <a:rPr sz="21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15E6319-2EB7-DD3A-7069-26BFFED42A5B}"/>
              </a:ext>
            </a:extLst>
          </p:cNvPr>
          <p:cNvSpPr>
            <a:spLocks noGrp="1"/>
          </p:cNvSpPr>
          <p:nvPr/>
        </p:nvSpPr>
        <p:spPr>
          <a:xfrm>
            <a:off x="10406775" y="4095904"/>
            <a:ext cx="12668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[</a:t>
            </a:r>
            <a:r>
              <a:rPr lang="bs-Latn-BA"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234%</a:t>
            </a:r>
            <a:r>
              <a:rPr sz="2100" b="1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85D910B3-B5AB-1861-34A2-C7DFD8F6D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4014150"/>
              </p:ext>
            </p:extLst>
          </p:nvPr>
        </p:nvGraphicFramePr>
        <p:xfrm>
          <a:off x="173115" y="4613403"/>
          <a:ext cx="2935415" cy="163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1" name="Chart 80">
            <a:extLst>
              <a:ext uri="{FF2B5EF4-FFF2-40B4-BE49-F238E27FC236}">
                <a16:creationId xmlns:a16="http://schemas.microsoft.com/office/drawing/2014/main" id="{85D910B3-B5AB-1861-34A2-C7DFD8F6D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1205843"/>
              </p:ext>
            </p:extLst>
          </p:nvPr>
        </p:nvGraphicFramePr>
        <p:xfrm>
          <a:off x="3332320" y="4613403"/>
          <a:ext cx="2598612" cy="163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2" name="Chart 81">
            <a:extLst>
              <a:ext uri="{FF2B5EF4-FFF2-40B4-BE49-F238E27FC236}">
                <a16:creationId xmlns:a16="http://schemas.microsoft.com/office/drawing/2014/main" id="{85D910B3-B5AB-1861-34A2-C7DFD8F6D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662122"/>
              </p:ext>
            </p:extLst>
          </p:nvPr>
        </p:nvGraphicFramePr>
        <p:xfrm>
          <a:off x="6244257" y="4630341"/>
          <a:ext cx="2601230" cy="163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85D910B3-B5AB-1861-34A2-C7DFD8F6D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519428"/>
              </p:ext>
            </p:extLst>
          </p:nvPr>
        </p:nvGraphicFramePr>
        <p:xfrm>
          <a:off x="9112092" y="5217052"/>
          <a:ext cx="2647855" cy="1053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5" name="Rectangle 84">
            <a:extLst>
              <a:ext uri="{FF2B5EF4-FFF2-40B4-BE49-F238E27FC236}">
                <a16:creationId xmlns:a16="http://schemas.microsoft.com/office/drawing/2014/main" id="{16B84A7A-5D8A-9FAE-9EAF-063E5FC7060F}"/>
              </a:ext>
            </a:extLst>
          </p:cNvPr>
          <p:cNvSpPr>
            <a:spLocks noGrp="1"/>
          </p:cNvSpPr>
          <p:nvPr/>
        </p:nvSpPr>
        <p:spPr>
          <a:xfrm>
            <a:off x="9111997" y="6419583"/>
            <a:ext cx="2647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900" b="1">
                <a:solidFill>
                  <a:srgbClr val="5E6571"/>
                </a:solidFill>
                <a:latin typeface="Arial"/>
                <a:ea typeface="Arial"/>
                <a:cs typeface="Arial"/>
              </a:defRPr>
            </a:pPr>
            <a:r>
              <a:rPr sz="900" b="1" dirty="0">
                <a:solidFill>
                  <a:srgbClr val="5E6571"/>
                </a:solidFill>
                <a:latin typeface="Arial"/>
                <a:ea typeface="Arial"/>
                <a:cs typeface="Arial"/>
              </a:rPr>
              <a:t>TREND · 3 GODINE</a:t>
            </a:r>
          </a:p>
        </p:txBody>
      </p:sp>
    </p:spTree>
    <p:extLst>
      <p:ext uri="{BB962C8B-B14F-4D97-AF65-F5344CB8AC3E}">
        <p14:creationId xmlns:p14="http://schemas.microsoft.com/office/powerpoint/2010/main" val="896929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3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3" grpId="0"/>
      <p:bldP spid="65" grpId="0" animBg="1"/>
      <p:bldP spid="66" grpId="0" animBg="1"/>
      <p:bldP spid="68" grpId="0"/>
      <p:bldP spid="71" grpId="0"/>
      <p:bldP spid="75" grpId="0"/>
      <p:bldP spid="77" grpId="0"/>
      <p:bldP spid="79" grpId="0"/>
      <p:bldGraphic spid="80" grpId="0">
        <p:bldAsOne/>
      </p:bldGraphic>
      <p:bldGraphic spid="81" grpId="0">
        <p:bldAsOne/>
      </p:bldGraphic>
      <p:bldGraphic spid="82" grpId="0">
        <p:bldAsOne/>
      </p:bldGraphic>
      <p:bldGraphic spid="83" grpId="0">
        <p:bldAsOne/>
      </p:bldGraphic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9EACE-42F6-D420-6DD4-993DF0A23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605070-5840-EAEB-83D7-1AFA08F57127}"/>
              </a:ext>
            </a:extLst>
          </p:cNvPr>
          <p:cNvSpPr>
            <a:spLocks noGrp="1"/>
          </p:cNvSpPr>
          <p:nvPr/>
        </p:nvSpPr>
        <p:spPr>
          <a:xfrm>
            <a:off x="437745" y="291830"/>
            <a:ext cx="11235446" cy="6293796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C908F-FE66-3826-508C-8EA00D8AF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8" y="416683"/>
            <a:ext cx="10739340" cy="604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39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6595B-ED71-5FA8-36BB-8B753807C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F1206D6-E6F4-E0EA-C825-EEA655324403}"/>
              </a:ext>
            </a:extLst>
          </p:cNvPr>
          <p:cNvSpPr>
            <a:spLocks noGrp="1"/>
          </p:cNvSpPr>
          <p:nvPr/>
        </p:nvSpPr>
        <p:spPr>
          <a:xfrm>
            <a:off x="839512" y="1734356"/>
            <a:ext cx="8888056" cy="2739321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157D1AEC-7F62-0C2D-8C93-A0C4E39B2A67}"/>
              </a:ext>
            </a:extLst>
          </p:cNvPr>
          <p:cNvSpPr>
            <a:spLocks noGrp="1"/>
          </p:cNvSpPr>
          <p:nvPr/>
        </p:nvSpPr>
        <p:spPr>
          <a:xfrm>
            <a:off x="2812334" y="909484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Životno osiguranje 2015-2025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3126C5E-F5C5-3FCF-48F9-1AD6F2F41C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8866645"/>
              </p:ext>
            </p:extLst>
          </p:nvPr>
        </p:nvGraphicFramePr>
        <p:xfrm>
          <a:off x="1000284" y="1846390"/>
          <a:ext cx="8566512" cy="2538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1B04BD7-7438-F0D5-D130-5022BBA877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5269998"/>
              </p:ext>
            </p:extLst>
          </p:nvPr>
        </p:nvGraphicFramePr>
        <p:xfrm>
          <a:off x="839512" y="4585711"/>
          <a:ext cx="8888056" cy="1992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EB48F7-A66C-63CF-FF33-8658EC283A35}"/>
              </a:ext>
            </a:extLst>
          </p:cNvPr>
          <p:cNvSpPr/>
          <p:nvPr/>
        </p:nvSpPr>
        <p:spPr>
          <a:xfrm>
            <a:off x="9979741" y="2733368"/>
            <a:ext cx="2084439" cy="306766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 premije nije dovoljan!</a:t>
            </a:r>
            <a:endParaRPr lang="en-US" sz="28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65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134B1-AF03-669A-377C-11D6D8197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A5CC0-043C-ADC3-568E-A66E5146D413}"/>
              </a:ext>
            </a:extLst>
          </p:cNvPr>
          <p:cNvSpPr>
            <a:spLocks noGrp="1"/>
          </p:cNvSpPr>
          <p:nvPr/>
        </p:nvSpPr>
        <p:spPr>
          <a:xfrm>
            <a:off x="751022" y="2014385"/>
            <a:ext cx="4637056" cy="4524068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47F98577-8A2F-053C-CF6D-227B41D5575C}"/>
              </a:ext>
            </a:extLst>
          </p:cNvPr>
          <p:cNvSpPr>
            <a:spLocks noGrp="1"/>
          </p:cNvSpPr>
          <p:nvPr/>
        </p:nvSpPr>
        <p:spPr>
          <a:xfrm>
            <a:off x="2812334" y="909484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Klasično životno čini gotovo 85% premije</a:t>
            </a:r>
          </a:p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bs-Latn-BA" sz="3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6E1B1DC-7B97-4C1D-70CD-3BE1D7BBBBFD}"/>
              </a:ext>
            </a:extLst>
          </p:cNvPr>
          <p:cNvSpPr>
            <a:spLocks noGrp="1"/>
          </p:cNvSpPr>
          <p:nvPr/>
        </p:nvSpPr>
        <p:spPr>
          <a:xfrm>
            <a:off x="2881160" y="1461934"/>
            <a:ext cx="8032647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650">
                <a:solidFill>
                  <a:srgbClr val="60758A"/>
                </a:solidFill>
              </a:defRPr>
            </a:pPr>
            <a:r>
              <a:rPr sz="1650" b="1" dirty="0" err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Ostale</a:t>
            </a:r>
            <a:r>
              <a:rPr sz="1650" b="1" dirty="0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dirty="0" err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kategorije</a:t>
            </a:r>
            <a:r>
              <a:rPr sz="1650" b="1" dirty="0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dirty="0" err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zajedno</a:t>
            </a:r>
            <a:r>
              <a:rPr sz="1650" b="1" dirty="0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dirty="0" err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čine</a:t>
            </a:r>
            <a:r>
              <a:rPr sz="1650" b="1" dirty="0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dirty="0" err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</a:t>
            </a:r>
            <a:r>
              <a:rPr sz="1650" b="1" dirty="0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15,1% </a:t>
            </a:r>
            <a:r>
              <a:rPr sz="1650" b="1" dirty="0" err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portfelja</a:t>
            </a:r>
            <a:endParaRPr sz="1650" b="1" dirty="0">
              <a:solidFill>
                <a:srgbClr val="6075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9D4F986-44C1-4E93-522E-8D3B36D75E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088269"/>
              </p:ext>
            </p:extLst>
          </p:nvPr>
        </p:nvGraphicFramePr>
        <p:xfrm>
          <a:off x="790350" y="2635737"/>
          <a:ext cx="4524376" cy="328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donut-main-value">
            <a:extLst>
              <a:ext uri="{FF2B5EF4-FFF2-40B4-BE49-F238E27FC236}">
                <a16:creationId xmlns:a16="http://schemas.microsoft.com/office/drawing/2014/main" id="{B56582BA-F1BB-97BB-AAB7-2B03CB5E370C}"/>
              </a:ext>
            </a:extLst>
          </p:cNvPr>
          <p:cNvSpPr>
            <a:spLocks noGrp="1"/>
          </p:cNvSpPr>
          <p:nvPr/>
        </p:nvSpPr>
        <p:spPr>
          <a:xfrm>
            <a:off x="1820197" y="3590618"/>
            <a:ext cx="266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4350" b="1">
                <a:solidFill>
                  <a:srgbClr val="0B365E"/>
                </a:solidFill>
              </a:defRPr>
            </a:pPr>
            <a:r>
              <a:rPr sz="4000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84,9%</a:t>
            </a:r>
          </a:p>
        </p:txBody>
      </p:sp>
      <p:sp>
        <p:nvSpPr>
          <p:cNvPr id="15" name="donut-main-label">
            <a:extLst>
              <a:ext uri="{FF2B5EF4-FFF2-40B4-BE49-F238E27FC236}">
                <a16:creationId xmlns:a16="http://schemas.microsoft.com/office/drawing/2014/main" id="{54585AEE-542D-137E-4A0C-66968F35D16D}"/>
              </a:ext>
            </a:extLst>
          </p:cNvPr>
          <p:cNvSpPr>
            <a:spLocks noGrp="1"/>
          </p:cNvSpPr>
          <p:nvPr/>
        </p:nvSpPr>
        <p:spPr>
          <a:xfrm>
            <a:off x="1736050" y="4276418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>
                <a:solidFill>
                  <a:srgbClr val="60758A"/>
                </a:solidFill>
              </a:defRPr>
            </a:pPr>
            <a:r>
              <a:rPr sz="1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klasično</a:t>
            </a:r>
            <a:r>
              <a:rPr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životno</a:t>
            </a:r>
            <a:endParaRPr sz="1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ight-heading">
            <a:extLst>
              <a:ext uri="{FF2B5EF4-FFF2-40B4-BE49-F238E27FC236}">
                <a16:creationId xmlns:a16="http://schemas.microsoft.com/office/drawing/2014/main" id="{A4DF0FFA-863C-77BC-C7D8-E458559F85E0}"/>
              </a:ext>
            </a:extLst>
          </p:cNvPr>
          <p:cNvSpPr>
            <a:spLocks noGrp="1"/>
          </p:cNvSpPr>
          <p:nvPr/>
        </p:nvSpPr>
        <p:spPr>
          <a:xfrm>
            <a:off x="6969226" y="2058476"/>
            <a:ext cx="4191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 b="1">
                <a:solidFill>
                  <a:srgbClr val="0B365E"/>
                </a:solidFill>
              </a:defRPr>
            </a:pPr>
            <a:r>
              <a:rPr sz="1500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PREOSTALIH 15,1%</a:t>
            </a:r>
          </a:p>
        </p:txBody>
      </p:sp>
      <p:sp>
        <p:nvSpPr>
          <p:cNvPr id="19" name="legend-0">
            <a:extLst>
              <a:ext uri="{FF2B5EF4-FFF2-40B4-BE49-F238E27FC236}">
                <a16:creationId xmlns:a16="http://schemas.microsoft.com/office/drawing/2014/main" id="{1677D35B-F418-0FC3-5937-6D6ED58026C9}"/>
              </a:ext>
            </a:extLst>
          </p:cNvPr>
          <p:cNvSpPr>
            <a:spLocks noGrp="1"/>
          </p:cNvSpPr>
          <p:nvPr/>
        </p:nvSpPr>
        <p:spPr>
          <a:xfrm>
            <a:off x="7097046" y="2638425"/>
            <a:ext cx="114300" cy="514350"/>
          </a:xfrm>
          <a:prstGeom prst="roundRect">
            <a:avLst>
              <a:gd name="adj" fmla="val 50000"/>
            </a:avLst>
          </a:prstGeom>
          <a:solidFill>
            <a:srgbClr val="2F80ED"/>
          </a:solidFill>
          <a:ln w="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value-0">
            <a:extLst>
              <a:ext uri="{FF2B5EF4-FFF2-40B4-BE49-F238E27FC236}">
                <a16:creationId xmlns:a16="http://schemas.microsoft.com/office/drawing/2014/main" id="{7497FA37-792C-CBDA-EA32-8A4F20564633}"/>
              </a:ext>
            </a:extLst>
          </p:cNvPr>
          <p:cNvSpPr>
            <a:spLocks noGrp="1"/>
          </p:cNvSpPr>
          <p:nvPr/>
        </p:nvSpPr>
        <p:spPr>
          <a:xfrm>
            <a:off x="7420896" y="2571750"/>
            <a:ext cx="13906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2F80ED"/>
                </a:solidFill>
              </a:defRPr>
            </a:pPr>
            <a:r>
              <a:rPr sz="2550" b="1" dirty="0">
                <a:solidFill>
                  <a:srgbClr val="2F80E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12,97%</a:t>
            </a:r>
          </a:p>
        </p:txBody>
      </p:sp>
      <p:sp>
        <p:nvSpPr>
          <p:cNvPr id="23" name="label-0">
            <a:extLst>
              <a:ext uri="{FF2B5EF4-FFF2-40B4-BE49-F238E27FC236}">
                <a16:creationId xmlns:a16="http://schemas.microsoft.com/office/drawing/2014/main" id="{28768508-2285-CB28-CC2E-79168087926C}"/>
              </a:ext>
            </a:extLst>
          </p:cNvPr>
          <p:cNvSpPr>
            <a:spLocks noGrp="1"/>
          </p:cNvSpPr>
          <p:nvPr/>
        </p:nvSpPr>
        <p:spPr>
          <a:xfrm>
            <a:off x="8811546" y="2609850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>
                <a:solidFill>
                  <a:srgbClr val="16324A"/>
                </a:solidFill>
              </a:defRPr>
            </a:pPr>
            <a:r>
              <a:rPr sz="1425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Dodatna osiguranja uz osiguranje života</a:t>
            </a:r>
          </a:p>
        </p:txBody>
      </p:sp>
      <p:sp>
        <p:nvSpPr>
          <p:cNvPr id="25" name="legend-1">
            <a:extLst>
              <a:ext uri="{FF2B5EF4-FFF2-40B4-BE49-F238E27FC236}">
                <a16:creationId xmlns:a16="http://schemas.microsoft.com/office/drawing/2014/main" id="{4991F04D-FB13-DED1-5CCF-C1A3185BD32F}"/>
              </a:ext>
            </a:extLst>
          </p:cNvPr>
          <p:cNvSpPr>
            <a:spLocks noGrp="1"/>
          </p:cNvSpPr>
          <p:nvPr/>
        </p:nvSpPr>
        <p:spPr>
          <a:xfrm>
            <a:off x="7097046" y="3457575"/>
            <a:ext cx="114300" cy="51435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value-1">
            <a:extLst>
              <a:ext uri="{FF2B5EF4-FFF2-40B4-BE49-F238E27FC236}">
                <a16:creationId xmlns:a16="http://schemas.microsoft.com/office/drawing/2014/main" id="{805F33D5-E0E5-490F-0658-8B832ADAC0A6}"/>
              </a:ext>
            </a:extLst>
          </p:cNvPr>
          <p:cNvSpPr>
            <a:spLocks noGrp="1"/>
          </p:cNvSpPr>
          <p:nvPr/>
        </p:nvSpPr>
        <p:spPr>
          <a:xfrm>
            <a:off x="7420896" y="3390900"/>
            <a:ext cx="13906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56B7E9"/>
                </a:solidFill>
              </a:defRPr>
            </a:pPr>
            <a:r>
              <a:rPr sz="255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1,91%</a:t>
            </a:r>
          </a:p>
        </p:txBody>
      </p:sp>
      <p:sp>
        <p:nvSpPr>
          <p:cNvPr id="29" name="label-1">
            <a:extLst>
              <a:ext uri="{FF2B5EF4-FFF2-40B4-BE49-F238E27FC236}">
                <a16:creationId xmlns:a16="http://schemas.microsoft.com/office/drawing/2014/main" id="{652D930D-A98D-6535-9C7A-6558F4CB68E5}"/>
              </a:ext>
            </a:extLst>
          </p:cNvPr>
          <p:cNvSpPr>
            <a:spLocks noGrp="1"/>
          </p:cNvSpPr>
          <p:nvPr/>
        </p:nvSpPr>
        <p:spPr>
          <a:xfrm>
            <a:off x="8811546" y="3429000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>
                <a:solidFill>
                  <a:srgbClr val="16324A"/>
                </a:solidFill>
              </a:defRPr>
            </a:pPr>
            <a:r>
              <a:rPr sz="1425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Ugovaratelj snosi rizik ulaganja</a:t>
            </a:r>
          </a:p>
        </p:txBody>
      </p:sp>
      <p:sp>
        <p:nvSpPr>
          <p:cNvPr id="31" name="legend-2">
            <a:extLst>
              <a:ext uri="{FF2B5EF4-FFF2-40B4-BE49-F238E27FC236}">
                <a16:creationId xmlns:a16="http://schemas.microsoft.com/office/drawing/2014/main" id="{EE0BC00F-1455-C4C5-A65F-06111763664E}"/>
              </a:ext>
            </a:extLst>
          </p:cNvPr>
          <p:cNvSpPr>
            <a:spLocks noGrp="1"/>
          </p:cNvSpPr>
          <p:nvPr/>
        </p:nvSpPr>
        <p:spPr>
          <a:xfrm>
            <a:off x="7097046" y="4276725"/>
            <a:ext cx="114300" cy="514350"/>
          </a:xfrm>
          <a:prstGeom prst="roundRect">
            <a:avLst>
              <a:gd name="adj" fmla="val 50000"/>
            </a:avLst>
          </a:prstGeom>
          <a:solidFill>
            <a:srgbClr val="A8C9E8"/>
          </a:solidFill>
          <a:ln w="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value-2">
            <a:extLst>
              <a:ext uri="{FF2B5EF4-FFF2-40B4-BE49-F238E27FC236}">
                <a16:creationId xmlns:a16="http://schemas.microsoft.com/office/drawing/2014/main" id="{0E486E2A-EDBA-10E3-640C-62D263DDED76}"/>
              </a:ext>
            </a:extLst>
          </p:cNvPr>
          <p:cNvSpPr>
            <a:spLocks noGrp="1"/>
          </p:cNvSpPr>
          <p:nvPr/>
        </p:nvSpPr>
        <p:spPr>
          <a:xfrm>
            <a:off x="7420896" y="4210050"/>
            <a:ext cx="13906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A8C9E8"/>
                </a:solidFill>
              </a:defRPr>
            </a:pPr>
            <a:r>
              <a:rPr sz="2550" b="1">
                <a:solidFill>
                  <a:srgbClr val="A8C9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0,17%</a:t>
            </a:r>
          </a:p>
        </p:txBody>
      </p:sp>
      <p:sp>
        <p:nvSpPr>
          <p:cNvPr id="35" name="label-2">
            <a:extLst>
              <a:ext uri="{FF2B5EF4-FFF2-40B4-BE49-F238E27FC236}">
                <a16:creationId xmlns:a16="http://schemas.microsoft.com/office/drawing/2014/main" id="{51810CEC-03D5-F280-7C5E-1B333240970C}"/>
              </a:ext>
            </a:extLst>
          </p:cNvPr>
          <p:cNvSpPr>
            <a:spLocks noGrp="1"/>
          </p:cNvSpPr>
          <p:nvPr/>
        </p:nvSpPr>
        <p:spPr>
          <a:xfrm>
            <a:off x="8811546" y="4248150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>
                <a:solidFill>
                  <a:srgbClr val="16324A"/>
                </a:solidFill>
              </a:defRPr>
            </a:pPr>
            <a:r>
              <a:rPr sz="1425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Rente</a:t>
            </a:r>
          </a:p>
        </p:txBody>
      </p:sp>
      <p:sp>
        <p:nvSpPr>
          <p:cNvPr id="37" name="legend-3">
            <a:extLst>
              <a:ext uri="{FF2B5EF4-FFF2-40B4-BE49-F238E27FC236}">
                <a16:creationId xmlns:a16="http://schemas.microsoft.com/office/drawing/2014/main" id="{220B9F87-5455-B791-587B-4A1DC0145AED}"/>
              </a:ext>
            </a:extLst>
          </p:cNvPr>
          <p:cNvSpPr>
            <a:spLocks noGrp="1"/>
          </p:cNvSpPr>
          <p:nvPr/>
        </p:nvSpPr>
        <p:spPr>
          <a:xfrm>
            <a:off x="7097046" y="5095875"/>
            <a:ext cx="114300" cy="514350"/>
          </a:xfrm>
          <a:prstGeom prst="roundRect">
            <a:avLst>
              <a:gd name="adj" fmla="val 50000"/>
            </a:avLst>
          </a:prstGeom>
          <a:solidFill>
            <a:srgbClr val="D9E3EC"/>
          </a:solidFill>
          <a:ln w="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value-3">
            <a:extLst>
              <a:ext uri="{FF2B5EF4-FFF2-40B4-BE49-F238E27FC236}">
                <a16:creationId xmlns:a16="http://schemas.microsoft.com/office/drawing/2014/main" id="{4512643A-A18B-E242-9B2E-E2217021E697}"/>
              </a:ext>
            </a:extLst>
          </p:cNvPr>
          <p:cNvSpPr>
            <a:spLocks noGrp="1"/>
          </p:cNvSpPr>
          <p:nvPr/>
        </p:nvSpPr>
        <p:spPr>
          <a:xfrm>
            <a:off x="7420896" y="5029200"/>
            <a:ext cx="13906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550" b="1">
                <a:solidFill>
                  <a:srgbClr val="60758A"/>
                </a:solidFill>
              </a:defRPr>
            </a:pPr>
            <a:r>
              <a:rPr sz="2550" b="1">
                <a:solidFill>
                  <a:srgbClr val="6075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0,00%</a:t>
            </a:r>
          </a:p>
        </p:txBody>
      </p:sp>
      <p:sp>
        <p:nvSpPr>
          <p:cNvPr id="41" name="label-3">
            <a:extLst>
              <a:ext uri="{FF2B5EF4-FFF2-40B4-BE49-F238E27FC236}">
                <a16:creationId xmlns:a16="http://schemas.microsoft.com/office/drawing/2014/main" id="{41AFC235-CF64-B8B3-96F9-0372C740133D}"/>
              </a:ext>
            </a:extLst>
          </p:cNvPr>
          <p:cNvSpPr>
            <a:spLocks noGrp="1"/>
          </p:cNvSpPr>
          <p:nvPr/>
        </p:nvSpPr>
        <p:spPr>
          <a:xfrm>
            <a:off x="8811546" y="5067300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425">
                <a:solidFill>
                  <a:srgbClr val="16324A"/>
                </a:solidFill>
              </a:defRPr>
            </a:pPr>
            <a:r>
              <a:rPr sz="1425" dirty="0" err="1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Ostala</a:t>
            </a:r>
            <a:r>
              <a:rPr sz="1425" dirty="0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5" dirty="0" err="1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životna</a:t>
            </a:r>
            <a:r>
              <a:rPr sz="1425" dirty="0">
                <a:solidFill>
                  <a:srgbClr val="1632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osiguranja</a:t>
            </a:r>
          </a:p>
        </p:txBody>
      </p:sp>
      <p:sp>
        <p:nvSpPr>
          <p:cNvPr id="43" name="vertical-divider">
            <a:extLst>
              <a:ext uri="{FF2B5EF4-FFF2-40B4-BE49-F238E27FC236}">
                <a16:creationId xmlns:a16="http://schemas.microsoft.com/office/drawing/2014/main" id="{0D0165F1-062D-95B8-0802-72B37741AA76}"/>
              </a:ext>
            </a:extLst>
          </p:cNvPr>
          <p:cNvSpPr>
            <a:spLocks noGrp="1"/>
          </p:cNvSpPr>
          <p:nvPr/>
        </p:nvSpPr>
        <p:spPr>
          <a:xfrm>
            <a:off x="6572250" y="2124997"/>
            <a:ext cx="19050" cy="3429000"/>
          </a:xfrm>
          <a:prstGeom prst="rect">
            <a:avLst/>
          </a:prstGeom>
          <a:solidFill>
            <a:srgbClr val="D7E4F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bottom-message">
            <a:extLst>
              <a:ext uri="{FF2B5EF4-FFF2-40B4-BE49-F238E27FC236}">
                <a16:creationId xmlns:a16="http://schemas.microsoft.com/office/drawing/2014/main" id="{D917F1BE-5FB4-C0DC-6FD1-BF12EE0E1A25}"/>
              </a:ext>
            </a:extLst>
          </p:cNvPr>
          <p:cNvSpPr>
            <a:spLocks noGrp="1"/>
          </p:cNvSpPr>
          <p:nvPr/>
        </p:nvSpPr>
        <p:spPr>
          <a:xfrm>
            <a:off x="5858796" y="5948516"/>
            <a:ext cx="6225048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0B365E"/>
                </a:solidFill>
              </a:defRPr>
            </a:pPr>
            <a:r>
              <a:rPr sz="1575" b="1" dirty="0" err="1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Portfelj</a:t>
            </a:r>
            <a:r>
              <a:rPr sz="1575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sz="1575" b="1" dirty="0" err="1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izrazito</a:t>
            </a:r>
            <a:r>
              <a:rPr sz="1575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75" b="1" dirty="0" err="1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koncentri</a:t>
            </a:r>
            <a:r>
              <a:rPr lang="bs-Latn-BA" sz="1575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575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u </a:t>
            </a:r>
            <a:r>
              <a:rPr sz="1575" b="1" dirty="0" err="1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tradicionalnom</a:t>
            </a:r>
            <a:r>
              <a:rPr sz="1575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75" b="1" dirty="0" err="1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životnom</a:t>
            </a:r>
            <a:r>
              <a:rPr sz="1575" b="1" dirty="0">
                <a:solidFill>
                  <a:srgbClr val="0B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osiguranju</a:t>
            </a:r>
            <a:endParaRPr lang="bs-Latn-BA" sz="1575" b="1" dirty="0">
              <a:solidFill>
                <a:srgbClr val="0B36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575" b="1">
                <a:solidFill>
                  <a:srgbClr val="0B365E"/>
                </a:solidFill>
              </a:defRPr>
            </a:pPr>
            <a:endParaRPr sz="1575" b="1" dirty="0">
              <a:solidFill>
                <a:srgbClr val="0B36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925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21" grpId="0"/>
      <p:bldP spid="23" grpId="0"/>
      <p:bldP spid="25" grpId="0" animBg="1"/>
      <p:bldP spid="27" grpId="0"/>
      <p:bldP spid="29" grpId="0"/>
      <p:bldP spid="31" grpId="0" animBg="1"/>
      <p:bldP spid="33" grpId="0"/>
      <p:bldP spid="35" grpId="0"/>
      <p:bldP spid="37" grpId="0" animBg="1"/>
      <p:bldP spid="39" grpId="0"/>
      <p:bldP spid="41" grpId="0"/>
      <p:bldP spid="43" grpId="0" animBg="1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4503F-1619-E769-B13E-7A12480BF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3DA1D21-C500-3665-8071-26B41E2994A7}"/>
              </a:ext>
            </a:extLst>
          </p:cNvPr>
          <p:cNvSpPr>
            <a:spLocks noGrp="1"/>
          </p:cNvSpPr>
          <p:nvPr/>
        </p:nvSpPr>
        <p:spPr>
          <a:xfrm>
            <a:off x="837625" y="1803181"/>
            <a:ext cx="10752723" cy="713876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1D349F5F-755D-886F-AEBC-83BD20E6C12E}"/>
              </a:ext>
            </a:extLst>
          </p:cNvPr>
          <p:cNvSpPr>
            <a:spLocks noGrp="1"/>
          </p:cNvSpPr>
          <p:nvPr/>
        </p:nvSpPr>
        <p:spPr>
          <a:xfrm>
            <a:off x="3008980" y="895753"/>
            <a:ext cx="5879382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Dospijeće!?</a:t>
            </a:r>
          </a:p>
        </p:txBody>
      </p:sp>
      <p:sp>
        <p:nvSpPr>
          <p:cNvPr id="4" name="active-policies-label">
            <a:extLst>
              <a:ext uri="{FF2B5EF4-FFF2-40B4-BE49-F238E27FC236}">
                <a16:creationId xmlns:a16="http://schemas.microsoft.com/office/drawing/2014/main" id="{AD3C4CC8-310C-AFEE-4365-4D4870CAAD64}"/>
              </a:ext>
            </a:extLst>
          </p:cNvPr>
          <p:cNvSpPr>
            <a:spLocks noGrp="1"/>
          </p:cNvSpPr>
          <p:nvPr/>
        </p:nvSpPr>
        <p:spPr>
          <a:xfrm>
            <a:off x="1046330" y="1969619"/>
            <a:ext cx="1962649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>
              <a:defRPr sz="1500" b="1">
                <a:solidFill>
                  <a:srgbClr val="3478B8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AKTIVNE POLICE</a:t>
            </a:r>
          </a:p>
        </p:txBody>
      </p:sp>
      <p:sp>
        <p:nvSpPr>
          <p:cNvPr id="8" name="active-policies-start">
            <a:extLst>
              <a:ext uri="{FF2B5EF4-FFF2-40B4-BE49-F238E27FC236}">
                <a16:creationId xmlns:a16="http://schemas.microsoft.com/office/drawing/2014/main" id="{5ACF3DEA-69CD-00FF-0234-641276ABA735}"/>
              </a:ext>
            </a:extLst>
          </p:cNvPr>
          <p:cNvSpPr>
            <a:spLocks noGrp="1"/>
          </p:cNvSpPr>
          <p:nvPr/>
        </p:nvSpPr>
        <p:spPr>
          <a:xfrm>
            <a:off x="2770546" y="1931519"/>
            <a:ext cx="161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2400" b="1">
                <a:solidFill>
                  <a:srgbClr val="12345B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12345B"/>
                </a:solidFill>
                <a:latin typeface="Arial"/>
                <a:ea typeface="Arial"/>
                <a:cs typeface="Arial"/>
              </a:rPr>
              <a:t>917.800</a:t>
            </a:r>
          </a:p>
        </p:txBody>
      </p:sp>
      <p:sp>
        <p:nvSpPr>
          <p:cNvPr id="10" name="active-policies-end">
            <a:extLst>
              <a:ext uri="{FF2B5EF4-FFF2-40B4-BE49-F238E27FC236}">
                <a16:creationId xmlns:a16="http://schemas.microsoft.com/office/drawing/2014/main" id="{C4197EA4-7ADD-DF02-AC57-4EB4E37531E0}"/>
              </a:ext>
            </a:extLst>
          </p:cNvPr>
          <p:cNvSpPr>
            <a:spLocks noGrp="1"/>
          </p:cNvSpPr>
          <p:nvPr/>
        </p:nvSpPr>
        <p:spPr>
          <a:xfrm>
            <a:off x="5119687" y="1924854"/>
            <a:ext cx="1952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2400" b="1">
                <a:solidFill>
                  <a:srgbClr val="12345B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12345B"/>
                </a:solidFill>
                <a:latin typeface="Arial"/>
                <a:ea typeface="Arial"/>
                <a:cs typeface="Arial"/>
              </a:rPr>
              <a:t>1.132.050</a:t>
            </a:r>
          </a:p>
        </p:txBody>
      </p:sp>
      <p:sp>
        <p:nvSpPr>
          <p:cNvPr id="13" name="active-policies-growth">
            <a:extLst>
              <a:ext uri="{FF2B5EF4-FFF2-40B4-BE49-F238E27FC236}">
                <a16:creationId xmlns:a16="http://schemas.microsoft.com/office/drawing/2014/main" id="{64A06AB4-D391-2F7E-28C3-113773CD0D68}"/>
              </a:ext>
            </a:extLst>
          </p:cNvPr>
          <p:cNvSpPr>
            <a:spLocks noGrp="1"/>
          </p:cNvSpPr>
          <p:nvPr/>
        </p:nvSpPr>
        <p:spPr>
          <a:xfrm>
            <a:off x="9526419" y="1912469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2850" b="1">
                <a:solidFill>
                  <a:srgbClr val="3478B8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+23%</a:t>
            </a:r>
          </a:p>
        </p:txBody>
      </p:sp>
      <p:sp>
        <p:nvSpPr>
          <p:cNvPr id="15" name="active-policies-period">
            <a:extLst>
              <a:ext uri="{FF2B5EF4-FFF2-40B4-BE49-F238E27FC236}">
                <a16:creationId xmlns:a16="http://schemas.microsoft.com/office/drawing/2014/main" id="{CF32A62E-B7EF-9968-2F98-3F6FC68AF936}"/>
              </a:ext>
            </a:extLst>
          </p:cNvPr>
          <p:cNvSpPr>
            <a:spLocks noGrp="1"/>
          </p:cNvSpPr>
          <p:nvPr/>
        </p:nvSpPr>
        <p:spPr>
          <a:xfrm>
            <a:off x="7072312" y="1941234"/>
            <a:ext cx="2199507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1500">
                <a:solidFill>
                  <a:srgbClr val="667482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667482"/>
                </a:solidFill>
                <a:latin typeface="Arial"/>
                <a:ea typeface="Arial"/>
                <a:cs typeface="Arial"/>
              </a:rPr>
              <a:t>2022  →  2025</a:t>
            </a:r>
          </a:p>
        </p:txBody>
      </p:sp>
      <p:sp>
        <p:nvSpPr>
          <p:cNvPr id="17" name="active-policies-arrow">
            <a:extLst>
              <a:ext uri="{FF2B5EF4-FFF2-40B4-BE49-F238E27FC236}">
                <a16:creationId xmlns:a16="http://schemas.microsoft.com/office/drawing/2014/main" id="{F8F82D6D-7982-5D95-A21A-7F232CBF8192}"/>
              </a:ext>
            </a:extLst>
          </p:cNvPr>
          <p:cNvSpPr>
            <a:spLocks noGrp="1"/>
          </p:cNvSpPr>
          <p:nvPr/>
        </p:nvSpPr>
        <p:spPr>
          <a:xfrm>
            <a:off x="4421366" y="1907648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2550" b="1">
                <a:solidFill>
                  <a:srgbClr val="3478B8"/>
                </a:solidFill>
                <a:latin typeface="Arial"/>
                <a:ea typeface="Arial"/>
                <a:cs typeface="Arial"/>
              </a:defRPr>
            </a:pPr>
            <a:r>
              <a:rPr sz="2550" b="1" dirty="0">
                <a:ln>
                  <a:solidFill>
                    <a:srgbClr val="003E66"/>
                  </a:solidFill>
                </a:ln>
                <a:solidFill>
                  <a:srgbClr val="003E6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5A58952E-F100-9B2A-F22A-7BB7968818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668614"/>
              </p:ext>
            </p:extLst>
          </p:nvPr>
        </p:nvGraphicFramePr>
        <p:xfrm>
          <a:off x="860783" y="2683494"/>
          <a:ext cx="6582235" cy="3619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change-panel">
            <a:extLst>
              <a:ext uri="{FF2B5EF4-FFF2-40B4-BE49-F238E27FC236}">
                <a16:creationId xmlns:a16="http://schemas.microsoft.com/office/drawing/2014/main" id="{257F53A0-09E6-F0B1-114D-FA9D0707EDDD}"/>
              </a:ext>
            </a:extLst>
          </p:cNvPr>
          <p:cNvSpPr>
            <a:spLocks noGrp="1"/>
          </p:cNvSpPr>
          <p:nvPr/>
        </p:nvSpPr>
        <p:spPr>
          <a:xfrm>
            <a:off x="8418523" y="2746884"/>
            <a:ext cx="3171825" cy="3619500"/>
          </a:xfrm>
          <a:prstGeom prst="roundRect">
            <a:avLst>
              <a:gd name="adj" fmla="val 4204"/>
            </a:avLst>
          </a:prstGeom>
          <a:solidFill>
            <a:schemeClr val="bg1">
              <a:lumMod val="95000"/>
            </a:schemeClr>
          </a:solidFill>
          <a:ln w="952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change-title">
            <a:extLst>
              <a:ext uri="{FF2B5EF4-FFF2-40B4-BE49-F238E27FC236}">
                <a16:creationId xmlns:a16="http://schemas.microsoft.com/office/drawing/2014/main" id="{15FCB3F6-15D3-CF0D-0442-0D1283AE2428}"/>
              </a:ext>
            </a:extLst>
          </p:cNvPr>
          <p:cNvSpPr>
            <a:spLocks noGrp="1"/>
          </p:cNvSpPr>
          <p:nvPr/>
        </p:nvSpPr>
        <p:spPr>
          <a:xfrm>
            <a:off x="8666173" y="2975484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875" b="1">
                <a:solidFill>
                  <a:srgbClr val="12345B"/>
                </a:solidFill>
                <a:latin typeface="Arial"/>
                <a:ea typeface="Arial"/>
                <a:cs typeface="Arial"/>
              </a:defRPr>
            </a:pPr>
            <a:r>
              <a:rPr sz="1875" b="1" dirty="0" err="1">
                <a:solidFill>
                  <a:srgbClr val="12345B"/>
                </a:solidFill>
                <a:latin typeface="Arial"/>
                <a:ea typeface="Arial"/>
                <a:cs typeface="Arial"/>
              </a:rPr>
              <a:t>Promjena</a:t>
            </a:r>
            <a:r>
              <a:rPr sz="1875" b="1" dirty="0">
                <a:solidFill>
                  <a:srgbClr val="12345B"/>
                </a:solidFill>
                <a:latin typeface="Arial"/>
                <a:ea typeface="Arial"/>
                <a:cs typeface="Arial"/>
              </a:rPr>
              <a:t> 2022–2025</a:t>
            </a:r>
          </a:p>
        </p:txBody>
      </p:sp>
      <p:sp>
        <p:nvSpPr>
          <p:cNvPr id="34" name="buyout-label">
            <a:extLst>
              <a:ext uri="{FF2B5EF4-FFF2-40B4-BE49-F238E27FC236}">
                <a16:creationId xmlns:a16="http://schemas.microsoft.com/office/drawing/2014/main" id="{423ED932-9E6F-DCB3-FAA7-E64734ECD623}"/>
              </a:ext>
            </a:extLst>
          </p:cNvPr>
          <p:cNvSpPr>
            <a:spLocks noGrp="1"/>
          </p:cNvSpPr>
          <p:nvPr/>
        </p:nvSpPr>
        <p:spPr>
          <a:xfrm>
            <a:off x="8666173" y="3508884"/>
            <a:ext cx="1123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>
              <a:defRPr sz="1500" b="1">
                <a:solidFill>
                  <a:srgbClr val="3478B8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3478B8"/>
                </a:solidFill>
                <a:latin typeface="Arial"/>
                <a:ea typeface="Arial"/>
                <a:cs typeface="Arial"/>
              </a:rPr>
              <a:t>OTKUP</a:t>
            </a:r>
          </a:p>
        </p:txBody>
      </p:sp>
      <p:sp>
        <p:nvSpPr>
          <p:cNvPr id="36" name="buyout-change">
            <a:extLst>
              <a:ext uri="{FF2B5EF4-FFF2-40B4-BE49-F238E27FC236}">
                <a16:creationId xmlns:a16="http://schemas.microsoft.com/office/drawing/2014/main" id="{5B27D81F-5CF9-13EC-ADFF-79784156F984}"/>
              </a:ext>
            </a:extLst>
          </p:cNvPr>
          <p:cNvSpPr>
            <a:spLocks noGrp="1"/>
          </p:cNvSpPr>
          <p:nvPr/>
        </p:nvSpPr>
        <p:spPr>
          <a:xfrm>
            <a:off x="8666173" y="3775584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3478B8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3478B8"/>
                </a:solidFill>
                <a:latin typeface="Arial"/>
                <a:ea typeface="Arial"/>
                <a:cs typeface="Arial"/>
              </a:rPr>
              <a:t>+0,82 p.p.</a:t>
            </a:r>
          </a:p>
        </p:txBody>
      </p:sp>
      <p:sp>
        <p:nvSpPr>
          <p:cNvPr id="38" name="buyout-2025">
            <a:extLst>
              <a:ext uri="{FF2B5EF4-FFF2-40B4-BE49-F238E27FC236}">
                <a16:creationId xmlns:a16="http://schemas.microsoft.com/office/drawing/2014/main" id="{24F0325A-1BA3-E4B2-1561-61A7CF089279}"/>
              </a:ext>
            </a:extLst>
          </p:cNvPr>
          <p:cNvSpPr>
            <a:spLocks noGrp="1"/>
          </p:cNvSpPr>
          <p:nvPr/>
        </p:nvSpPr>
        <p:spPr>
          <a:xfrm>
            <a:off x="8666173" y="4270884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>
              <a:defRPr sz="1500">
                <a:solidFill>
                  <a:srgbClr val="667482"/>
                </a:solidFill>
                <a:latin typeface="Arial"/>
                <a:ea typeface="Arial"/>
                <a:cs typeface="Arial"/>
              </a:defRPr>
            </a:pPr>
            <a:r>
              <a:rPr sz="1500" dirty="0">
                <a:solidFill>
                  <a:srgbClr val="667482"/>
                </a:solidFill>
                <a:latin typeface="Arial"/>
                <a:ea typeface="Arial"/>
                <a:cs typeface="Arial"/>
              </a:rPr>
              <a:t>3,69% u 2025.</a:t>
            </a:r>
          </a:p>
        </p:txBody>
      </p:sp>
      <p:sp>
        <p:nvSpPr>
          <p:cNvPr id="40" name="change-divider">
            <a:extLst>
              <a:ext uri="{FF2B5EF4-FFF2-40B4-BE49-F238E27FC236}">
                <a16:creationId xmlns:a16="http://schemas.microsoft.com/office/drawing/2014/main" id="{09A48B6F-D3D6-78B0-89B4-A737103CF295}"/>
              </a:ext>
            </a:extLst>
          </p:cNvPr>
          <p:cNvSpPr>
            <a:spLocks noGrp="1"/>
          </p:cNvSpPr>
          <p:nvPr/>
        </p:nvSpPr>
        <p:spPr>
          <a:xfrm>
            <a:off x="8666173" y="4680459"/>
            <a:ext cx="2667000" cy="0"/>
          </a:xfrm>
          <a:prstGeom prst="line">
            <a:avLst/>
          </a:prstGeom>
          <a:noFill/>
          <a:ln w="9525">
            <a:solidFill>
              <a:srgbClr val="D6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lapse-label">
            <a:extLst>
              <a:ext uri="{FF2B5EF4-FFF2-40B4-BE49-F238E27FC236}">
                <a16:creationId xmlns:a16="http://schemas.microsoft.com/office/drawing/2014/main" id="{68B516DA-2EA5-C079-39B7-AD57AA9BA083}"/>
              </a:ext>
            </a:extLst>
          </p:cNvPr>
          <p:cNvSpPr>
            <a:spLocks noGrp="1"/>
          </p:cNvSpPr>
          <p:nvPr/>
        </p:nvSpPr>
        <p:spPr>
          <a:xfrm>
            <a:off x="8666173" y="4832859"/>
            <a:ext cx="1333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>
              <a:defRPr sz="1500" b="1">
                <a:solidFill>
                  <a:srgbClr val="D45D5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45D52"/>
                </a:solidFill>
                <a:latin typeface="Arial"/>
                <a:ea typeface="Arial"/>
                <a:cs typeface="Arial"/>
              </a:rPr>
              <a:t>STORNO</a:t>
            </a:r>
          </a:p>
        </p:txBody>
      </p:sp>
      <p:sp>
        <p:nvSpPr>
          <p:cNvPr id="44" name="lapse-change">
            <a:extLst>
              <a:ext uri="{FF2B5EF4-FFF2-40B4-BE49-F238E27FC236}">
                <a16:creationId xmlns:a16="http://schemas.microsoft.com/office/drawing/2014/main" id="{5AD06608-BE0A-01C2-EFBF-267646461A4A}"/>
              </a:ext>
            </a:extLst>
          </p:cNvPr>
          <p:cNvSpPr>
            <a:spLocks noGrp="1"/>
          </p:cNvSpPr>
          <p:nvPr/>
        </p:nvSpPr>
        <p:spPr>
          <a:xfrm>
            <a:off x="8666173" y="5099559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3150" b="1">
                <a:solidFill>
                  <a:srgbClr val="D45D52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D45D52"/>
                </a:solidFill>
                <a:latin typeface="Arial"/>
                <a:ea typeface="Arial"/>
                <a:cs typeface="Arial"/>
              </a:rPr>
              <a:t>+2,52 p.p.</a:t>
            </a:r>
          </a:p>
        </p:txBody>
      </p:sp>
      <p:sp>
        <p:nvSpPr>
          <p:cNvPr id="46" name="lapse-2025">
            <a:extLst>
              <a:ext uri="{FF2B5EF4-FFF2-40B4-BE49-F238E27FC236}">
                <a16:creationId xmlns:a16="http://schemas.microsoft.com/office/drawing/2014/main" id="{2B88BA45-4411-19F8-96B6-D5D177037397}"/>
              </a:ext>
            </a:extLst>
          </p:cNvPr>
          <p:cNvSpPr>
            <a:spLocks noGrp="1"/>
          </p:cNvSpPr>
          <p:nvPr/>
        </p:nvSpPr>
        <p:spPr>
          <a:xfrm>
            <a:off x="8666173" y="5594859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>
              <a:defRPr sz="1500">
                <a:solidFill>
                  <a:srgbClr val="667482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667482"/>
                </a:solidFill>
                <a:latin typeface="Arial"/>
                <a:ea typeface="Arial"/>
                <a:cs typeface="Arial"/>
              </a:rPr>
              <a:t>8,54% u 2025.</a:t>
            </a:r>
          </a:p>
        </p:txBody>
      </p:sp>
      <p:sp>
        <p:nvSpPr>
          <p:cNvPr id="48" name="highlight-accent">
            <a:extLst>
              <a:ext uri="{FF2B5EF4-FFF2-40B4-BE49-F238E27FC236}">
                <a16:creationId xmlns:a16="http://schemas.microsoft.com/office/drawing/2014/main" id="{FE1C9460-67F1-9F86-A867-D4759994D383}"/>
              </a:ext>
            </a:extLst>
          </p:cNvPr>
          <p:cNvSpPr>
            <a:spLocks noGrp="1"/>
          </p:cNvSpPr>
          <p:nvPr/>
        </p:nvSpPr>
        <p:spPr>
          <a:xfrm>
            <a:off x="8666173" y="5985384"/>
            <a:ext cx="47625" cy="238125"/>
          </a:xfrm>
          <a:prstGeom prst="rect">
            <a:avLst/>
          </a:prstGeom>
          <a:solidFill>
            <a:srgbClr val="D45D52"/>
          </a:solidFill>
          <a:ln w="0">
            <a:solidFill>
              <a:srgbClr val="D45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highlight-text">
            <a:extLst>
              <a:ext uri="{FF2B5EF4-FFF2-40B4-BE49-F238E27FC236}">
                <a16:creationId xmlns:a16="http://schemas.microsoft.com/office/drawing/2014/main" id="{24782B98-2B52-9B2A-D8B9-EFDE9D852DD3}"/>
              </a:ext>
            </a:extLst>
          </p:cNvPr>
          <p:cNvSpPr>
            <a:spLocks noGrp="1"/>
          </p:cNvSpPr>
          <p:nvPr/>
        </p:nvSpPr>
        <p:spPr>
          <a:xfrm>
            <a:off x="8809048" y="5947284"/>
            <a:ext cx="2781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>
              <a:defRPr sz="1425" b="1">
                <a:solidFill>
                  <a:srgbClr val="19232E"/>
                </a:solidFill>
                <a:latin typeface="Arial"/>
                <a:ea typeface="Arial"/>
                <a:cs typeface="Arial"/>
              </a:defRPr>
            </a:pPr>
            <a:r>
              <a:rPr sz="1425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Najizraženiji</a:t>
            </a:r>
            <a:r>
              <a:rPr sz="1425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skok</a:t>
            </a:r>
            <a:r>
              <a:rPr sz="1425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sz="1425" b="1" dirty="0" err="1">
                <a:solidFill>
                  <a:srgbClr val="003E66"/>
                </a:solidFill>
                <a:latin typeface="Arial"/>
                <a:ea typeface="Arial"/>
                <a:cs typeface="Arial"/>
              </a:rPr>
              <a:t>dolazi</a:t>
            </a:r>
            <a:r>
              <a:rPr sz="1425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u 2025.</a:t>
            </a:r>
          </a:p>
        </p:txBody>
      </p:sp>
    </p:spTree>
    <p:extLst>
      <p:ext uri="{BB962C8B-B14F-4D97-AF65-F5344CB8AC3E}">
        <p14:creationId xmlns:p14="http://schemas.microsoft.com/office/powerpoint/2010/main" val="2488857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30" grpId="0" animBg="1"/>
      <p:bldP spid="32" grpId="0"/>
      <p:bldP spid="34" grpId="0"/>
      <p:bldP spid="36" grpId="0"/>
      <p:bldP spid="38" grpId="0"/>
      <p:bldP spid="40" grpId="0" animBg="1"/>
      <p:bldP spid="42" grpId="0"/>
      <p:bldP spid="44" grpId="0"/>
      <p:bldP spid="46" grpId="0"/>
      <p:bldP spid="48" grpId="0" animBg="1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57E9D-8F9E-9447-7F17-68604011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05D253B-10A7-41DE-ECF7-0DD5FC3CA637}"/>
              </a:ext>
            </a:extLst>
          </p:cNvPr>
          <p:cNvSpPr/>
          <p:nvPr/>
        </p:nvSpPr>
        <p:spPr>
          <a:xfrm>
            <a:off x="4906300" y="5533408"/>
            <a:ext cx="6666271" cy="1221354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06DD2-C4C2-87D9-135D-6793F26D39A6}"/>
              </a:ext>
            </a:extLst>
          </p:cNvPr>
          <p:cNvSpPr>
            <a:spLocks noGrp="1"/>
          </p:cNvSpPr>
          <p:nvPr/>
        </p:nvSpPr>
        <p:spPr>
          <a:xfrm>
            <a:off x="660645" y="1891672"/>
            <a:ext cx="3409909" cy="425349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1BAA6326-0BB2-AAB3-46CA-CCF9DB9C2FC4}"/>
              </a:ext>
            </a:extLst>
          </p:cNvPr>
          <p:cNvSpPr>
            <a:spLocks noGrp="1"/>
          </p:cNvSpPr>
          <p:nvPr/>
        </p:nvSpPr>
        <p:spPr>
          <a:xfrm>
            <a:off x="3008980" y="895753"/>
            <a:ext cx="6508646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Distribucija se oslanja na banke</a:t>
            </a:r>
          </a:p>
        </p:txBody>
      </p:sp>
      <p:sp>
        <p:nvSpPr>
          <p:cNvPr id="2" name="change-title">
            <a:extLst>
              <a:ext uri="{FF2B5EF4-FFF2-40B4-BE49-F238E27FC236}">
                <a16:creationId xmlns:a16="http://schemas.microsoft.com/office/drawing/2014/main" id="{80C5EF33-51FE-4E71-95B8-5FA2F7CB1E63}"/>
              </a:ext>
            </a:extLst>
          </p:cNvPr>
          <p:cNvSpPr>
            <a:spLocks noGrp="1"/>
          </p:cNvSpPr>
          <p:nvPr/>
        </p:nvSpPr>
        <p:spPr>
          <a:xfrm>
            <a:off x="1024076" y="2104715"/>
            <a:ext cx="25336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75" b="1">
                <a:solidFill>
                  <a:srgbClr val="12365E"/>
                </a:solidFill>
                <a:latin typeface="Arial"/>
                <a:ea typeface="Arial"/>
                <a:cs typeface="Arial"/>
              </a:defRPr>
            </a:pPr>
            <a:r>
              <a:rPr sz="1875" b="1" dirty="0" err="1">
                <a:solidFill>
                  <a:srgbClr val="12365E"/>
                </a:solidFill>
                <a:latin typeface="Arial"/>
                <a:ea typeface="Arial"/>
                <a:cs typeface="Arial"/>
              </a:rPr>
              <a:t>Promjena</a:t>
            </a:r>
            <a:r>
              <a:rPr sz="1875" b="1" dirty="0">
                <a:solidFill>
                  <a:srgbClr val="12365E"/>
                </a:solidFill>
                <a:latin typeface="Arial"/>
                <a:ea typeface="Arial"/>
                <a:cs typeface="Arial"/>
              </a:rPr>
              <a:t> 2022–2025</a:t>
            </a:r>
          </a:p>
        </p:txBody>
      </p:sp>
      <p:sp>
        <p:nvSpPr>
          <p:cNvPr id="4" name="banks-label">
            <a:extLst>
              <a:ext uri="{FF2B5EF4-FFF2-40B4-BE49-F238E27FC236}">
                <a16:creationId xmlns:a16="http://schemas.microsoft.com/office/drawing/2014/main" id="{9FCCD6DB-93D3-4024-B3CC-D7C034AF2EC1}"/>
              </a:ext>
            </a:extLst>
          </p:cNvPr>
          <p:cNvSpPr>
            <a:spLocks noGrp="1"/>
          </p:cNvSpPr>
          <p:nvPr/>
        </p:nvSpPr>
        <p:spPr>
          <a:xfrm>
            <a:off x="1024076" y="2666690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500" b="1">
                <a:solidFill>
                  <a:srgbClr val="174F8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4F82"/>
                </a:solidFill>
                <a:latin typeface="Arial"/>
                <a:ea typeface="Arial"/>
                <a:cs typeface="Arial"/>
              </a:rPr>
              <a:t>BANKE</a:t>
            </a:r>
          </a:p>
        </p:txBody>
      </p:sp>
      <p:sp>
        <p:nvSpPr>
          <p:cNvPr id="5" name="banks-change">
            <a:extLst>
              <a:ext uri="{FF2B5EF4-FFF2-40B4-BE49-F238E27FC236}">
                <a16:creationId xmlns:a16="http://schemas.microsoft.com/office/drawing/2014/main" id="{C03E448C-55B7-410F-BB4B-2CF7B0FFA8EC}"/>
              </a:ext>
            </a:extLst>
          </p:cNvPr>
          <p:cNvSpPr>
            <a:spLocks noGrp="1"/>
          </p:cNvSpPr>
          <p:nvPr/>
        </p:nvSpPr>
        <p:spPr>
          <a:xfrm>
            <a:off x="1024076" y="2914340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850" b="1">
                <a:solidFill>
                  <a:srgbClr val="174F8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4F82"/>
                </a:solidFill>
                <a:latin typeface="Arial"/>
                <a:ea typeface="Arial"/>
                <a:cs typeface="Arial"/>
              </a:rPr>
              <a:t>+7,00 p.p.</a:t>
            </a:r>
          </a:p>
        </p:txBody>
      </p:sp>
      <p:sp>
        <p:nvSpPr>
          <p:cNvPr id="6" name="banks-values">
            <a:extLst>
              <a:ext uri="{FF2B5EF4-FFF2-40B4-BE49-F238E27FC236}">
                <a16:creationId xmlns:a16="http://schemas.microsoft.com/office/drawing/2014/main" id="{9324414D-3361-4680-BC28-D87D273B5E00}"/>
              </a:ext>
            </a:extLst>
          </p:cNvPr>
          <p:cNvSpPr>
            <a:spLocks noGrp="1"/>
          </p:cNvSpPr>
          <p:nvPr/>
        </p:nvSpPr>
        <p:spPr>
          <a:xfrm>
            <a:off x="1024076" y="336201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425">
                <a:solidFill>
                  <a:srgbClr val="647382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47382"/>
                </a:solidFill>
                <a:latin typeface="Arial"/>
                <a:ea typeface="Arial"/>
                <a:cs typeface="Arial"/>
              </a:rPr>
              <a:t>35,85%  →  42,85%</a:t>
            </a:r>
          </a:p>
        </p:txBody>
      </p:sp>
      <p:sp>
        <p:nvSpPr>
          <p:cNvPr id="7" name="divider-one">
            <a:extLst>
              <a:ext uri="{FF2B5EF4-FFF2-40B4-BE49-F238E27FC236}">
                <a16:creationId xmlns:a16="http://schemas.microsoft.com/office/drawing/2014/main" id="{2474B57F-8597-4574-A0EA-8F8D716BC172}"/>
              </a:ext>
            </a:extLst>
          </p:cNvPr>
          <p:cNvSpPr>
            <a:spLocks noGrp="1"/>
          </p:cNvSpPr>
          <p:nvPr/>
        </p:nvSpPr>
        <p:spPr>
          <a:xfrm>
            <a:off x="1024076" y="3752540"/>
            <a:ext cx="2533650" cy="0"/>
          </a:xfrm>
          <a:prstGeom prst="line">
            <a:avLst/>
          </a:prstGeom>
          <a:noFill/>
          <a:ln w="9525">
            <a:solidFill>
              <a:srgbClr val="D5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own-label">
            <a:extLst>
              <a:ext uri="{FF2B5EF4-FFF2-40B4-BE49-F238E27FC236}">
                <a16:creationId xmlns:a16="http://schemas.microsoft.com/office/drawing/2014/main" id="{B87E7B34-C35B-4E62-B041-08D60C0ECE64}"/>
              </a:ext>
            </a:extLst>
          </p:cNvPr>
          <p:cNvSpPr>
            <a:spLocks noGrp="1"/>
          </p:cNvSpPr>
          <p:nvPr/>
        </p:nvSpPr>
        <p:spPr>
          <a:xfrm>
            <a:off x="1024076" y="3885890"/>
            <a:ext cx="1809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500" b="1">
                <a:solidFill>
                  <a:srgbClr val="4F86BC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4F86BC"/>
                </a:solidFill>
                <a:latin typeface="Arial"/>
                <a:ea typeface="Arial"/>
                <a:cs typeface="Arial"/>
              </a:rPr>
              <a:t>VLASTITA MREŽA</a:t>
            </a:r>
          </a:p>
        </p:txBody>
      </p:sp>
      <p:sp>
        <p:nvSpPr>
          <p:cNvPr id="9" name="own-change">
            <a:extLst>
              <a:ext uri="{FF2B5EF4-FFF2-40B4-BE49-F238E27FC236}">
                <a16:creationId xmlns:a16="http://schemas.microsoft.com/office/drawing/2014/main" id="{4C47D926-8C72-430A-8F7B-3F9AE30A2534}"/>
              </a:ext>
            </a:extLst>
          </p:cNvPr>
          <p:cNvSpPr>
            <a:spLocks noGrp="1"/>
          </p:cNvSpPr>
          <p:nvPr/>
        </p:nvSpPr>
        <p:spPr>
          <a:xfrm>
            <a:off x="1024076" y="4133540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850" b="1">
                <a:solidFill>
                  <a:srgbClr val="4F86BC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4F86BC"/>
                </a:solidFill>
                <a:latin typeface="Arial"/>
                <a:ea typeface="Arial"/>
                <a:cs typeface="Arial"/>
              </a:rPr>
              <a:t>−4,93 p.p.</a:t>
            </a:r>
          </a:p>
        </p:txBody>
      </p:sp>
      <p:sp>
        <p:nvSpPr>
          <p:cNvPr id="10" name="legal-line">
            <a:extLst>
              <a:ext uri="{FF2B5EF4-FFF2-40B4-BE49-F238E27FC236}">
                <a16:creationId xmlns:a16="http://schemas.microsoft.com/office/drawing/2014/main" id="{FE1A20D6-EE81-4F9F-A048-B8FBD717A38E}"/>
              </a:ext>
            </a:extLst>
          </p:cNvPr>
          <p:cNvSpPr>
            <a:spLocks noGrp="1"/>
          </p:cNvSpPr>
          <p:nvPr/>
        </p:nvSpPr>
        <p:spPr>
          <a:xfrm>
            <a:off x="1024076" y="4714565"/>
            <a:ext cx="2533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425" b="1">
                <a:solidFill>
                  <a:srgbClr val="64738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47382"/>
                </a:solidFill>
                <a:latin typeface="Arial"/>
                <a:ea typeface="Arial"/>
                <a:cs typeface="Arial"/>
              </a:rPr>
              <a:t>Pravne osobe:  −1,92 p.p.</a:t>
            </a:r>
          </a:p>
        </p:txBody>
      </p:sp>
      <p:sp>
        <p:nvSpPr>
          <p:cNvPr id="11" name="divider-two">
            <a:extLst>
              <a:ext uri="{FF2B5EF4-FFF2-40B4-BE49-F238E27FC236}">
                <a16:creationId xmlns:a16="http://schemas.microsoft.com/office/drawing/2014/main" id="{57D6493F-2081-4D01-9F56-07D6870F1DC3}"/>
              </a:ext>
            </a:extLst>
          </p:cNvPr>
          <p:cNvSpPr>
            <a:spLocks noGrp="1"/>
          </p:cNvSpPr>
          <p:nvPr/>
        </p:nvSpPr>
        <p:spPr>
          <a:xfrm>
            <a:off x="1024076" y="5124140"/>
            <a:ext cx="2533650" cy="0"/>
          </a:xfrm>
          <a:prstGeom prst="line">
            <a:avLst/>
          </a:prstGeom>
          <a:noFill/>
          <a:ln w="9525">
            <a:solidFill>
              <a:srgbClr val="D5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gap-label">
            <a:extLst>
              <a:ext uri="{FF2B5EF4-FFF2-40B4-BE49-F238E27FC236}">
                <a16:creationId xmlns:a16="http://schemas.microsoft.com/office/drawing/2014/main" id="{4B8B3CBA-2554-4C43-8B6A-2BC22BC8139D}"/>
              </a:ext>
            </a:extLst>
          </p:cNvPr>
          <p:cNvSpPr>
            <a:spLocks noGrp="1"/>
          </p:cNvSpPr>
          <p:nvPr/>
        </p:nvSpPr>
        <p:spPr>
          <a:xfrm>
            <a:off x="1024076" y="5267015"/>
            <a:ext cx="2859666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275" b="1">
                <a:solidFill>
                  <a:srgbClr val="12365E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12365E"/>
                </a:solidFill>
                <a:latin typeface="Arial"/>
                <a:ea typeface="Arial"/>
                <a:cs typeface="Arial"/>
              </a:rPr>
              <a:t>RAZLIKA: BANKE − VLASTITA MREŽA</a:t>
            </a:r>
          </a:p>
        </p:txBody>
      </p:sp>
      <p:sp>
        <p:nvSpPr>
          <p:cNvPr id="14" name="gap-change">
            <a:extLst>
              <a:ext uri="{FF2B5EF4-FFF2-40B4-BE49-F238E27FC236}">
                <a16:creationId xmlns:a16="http://schemas.microsoft.com/office/drawing/2014/main" id="{F90718CD-91C6-4C63-8317-EE4659337317}"/>
              </a:ext>
            </a:extLst>
          </p:cNvPr>
          <p:cNvSpPr>
            <a:spLocks noGrp="1"/>
          </p:cNvSpPr>
          <p:nvPr/>
        </p:nvSpPr>
        <p:spPr>
          <a:xfrm>
            <a:off x="1024076" y="5543240"/>
            <a:ext cx="25336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175" b="1">
                <a:solidFill>
                  <a:srgbClr val="174F8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4F82"/>
                </a:solidFill>
                <a:latin typeface="Arial"/>
                <a:ea typeface="Arial"/>
                <a:cs typeface="Arial"/>
              </a:rPr>
              <a:t>1,59  →  13,52 p.p.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456E1464-73EA-C124-DE52-3190EAD75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052431"/>
              </p:ext>
            </p:extLst>
          </p:nvPr>
        </p:nvGraphicFramePr>
        <p:xfrm>
          <a:off x="4397019" y="1738387"/>
          <a:ext cx="7448857" cy="364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minor-channels-note">
            <a:extLst>
              <a:ext uri="{FF2B5EF4-FFF2-40B4-BE49-F238E27FC236}">
                <a16:creationId xmlns:a16="http://schemas.microsoft.com/office/drawing/2014/main" id="{BDE20006-76F7-43D8-9D86-2BC30AC0B215}"/>
              </a:ext>
            </a:extLst>
          </p:cNvPr>
          <p:cNvSpPr>
            <a:spLocks noGrp="1"/>
          </p:cNvSpPr>
          <p:nvPr/>
        </p:nvSpPr>
        <p:spPr>
          <a:xfrm>
            <a:off x="5275022" y="4969970"/>
            <a:ext cx="6083093" cy="5940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350">
                <a:solidFill>
                  <a:srgbClr val="647382"/>
                </a:solidFill>
                <a:latin typeface="Arial"/>
                <a:ea typeface="Arial"/>
                <a:cs typeface="Arial"/>
              </a:defRPr>
            </a:pP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Fizičke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osobe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i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brokeri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zajedno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ostaju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ispod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2% u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svim</a:t>
            </a:r>
            <a:r>
              <a:rPr sz="1400" dirty="0">
                <a:solidFill>
                  <a:srgbClr val="647382"/>
                </a:solidFill>
                <a:latin typeface="Arial"/>
                <a:ea typeface="Arial"/>
                <a:cs typeface="Arial"/>
              </a:rPr>
              <a:t> </a:t>
            </a:r>
            <a:r>
              <a:rPr sz="1400" dirty="0" err="1">
                <a:solidFill>
                  <a:srgbClr val="647382"/>
                </a:solidFill>
                <a:latin typeface="Arial"/>
                <a:ea typeface="Arial"/>
                <a:cs typeface="Arial"/>
              </a:rPr>
              <a:t>godinama</a:t>
            </a:r>
            <a:endParaRPr sz="1400" dirty="0">
              <a:solidFill>
                <a:srgbClr val="64738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own-change">
            <a:extLst>
              <a:ext uri="{FF2B5EF4-FFF2-40B4-BE49-F238E27FC236}">
                <a16:creationId xmlns:a16="http://schemas.microsoft.com/office/drawing/2014/main" id="{1E4146BD-3D07-E1AA-5826-3C57B675906D}"/>
              </a:ext>
            </a:extLst>
          </p:cNvPr>
          <p:cNvSpPr>
            <a:spLocks noGrp="1"/>
          </p:cNvSpPr>
          <p:nvPr/>
        </p:nvSpPr>
        <p:spPr>
          <a:xfrm>
            <a:off x="5268573" y="5639109"/>
            <a:ext cx="5702709" cy="9969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4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70,67%</a:t>
            </a:r>
            <a:r>
              <a:rPr lang="bs-Latn-BA" sz="3200" b="1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algn="ctr">
              <a:defRPr sz="4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pl-PL" sz="1600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premije životnih osiguranja ostvareno je putem posrednika u 2025. godini</a:t>
            </a:r>
          </a:p>
          <a:p>
            <a:pPr algn="ctr">
              <a:defRPr sz="4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endParaRPr lang="en-US" sz="3200" b="1" dirty="0">
              <a:solidFill>
                <a:srgbClr val="3D8DF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0351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40DB2-C7AE-DE27-692C-81A67E964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3A4156-6B65-1A78-FBE4-3A2E8012E1A1}"/>
              </a:ext>
            </a:extLst>
          </p:cNvPr>
          <p:cNvSpPr>
            <a:spLocks noGrp="1"/>
          </p:cNvSpPr>
          <p:nvPr/>
        </p:nvSpPr>
        <p:spPr>
          <a:xfrm>
            <a:off x="7934631" y="1970330"/>
            <a:ext cx="3637865" cy="4282986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D268711D-9FF6-A546-B95F-65F2BBB06D40}"/>
              </a:ext>
            </a:extLst>
          </p:cNvPr>
          <p:cNvSpPr>
            <a:spLocks noGrp="1"/>
          </p:cNvSpPr>
          <p:nvPr/>
        </p:nvSpPr>
        <p:spPr>
          <a:xfrm>
            <a:off x="2812334" y="909484"/>
            <a:ext cx="8504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Koliko je životno osiguranje prisutno?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7FA491-C8AF-0F95-006F-2999D09576DC}"/>
              </a:ext>
            </a:extLst>
          </p:cNvPr>
          <p:cNvSpPr txBox="1"/>
          <p:nvPr/>
        </p:nvSpPr>
        <p:spPr>
          <a:xfrm>
            <a:off x="8603226" y="10422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 30">
            <a:extLst>
              <a:ext uri="{FF2B5EF4-FFF2-40B4-BE49-F238E27FC236}">
                <a16:creationId xmlns:a16="http://schemas.microsoft.com/office/drawing/2014/main" id="{22B723CA-B437-3526-59F5-AEE97BFABDE0}"/>
              </a:ext>
            </a:extLst>
          </p:cNvPr>
          <p:cNvSpPr/>
          <p:nvPr/>
        </p:nvSpPr>
        <p:spPr>
          <a:xfrm>
            <a:off x="8533737" y="2277435"/>
            <a:ext cx="2439651" cy="54150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bs-Latn-BA" sz="2800" b="1" dirty="0">
                <a:solidFill>
                  <a:srgbClr val="60758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(</a:t>
            </a:r>
            <a:r>
              <a:rPr lang="en-US" sz="2800" b="1" dirty="0">
                <a:solidFill>
                  <a:srgbClr val="60758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</a:t>
            </a:r>
            <a:r>
              <a:rPr lang="bs-Latn-BA" sz="2800" b="1" dirty="0">
                <a:solidFill>
                  <a:srgbClr val="60758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)</a:t>
            </a:r>
            <a:r>
              <a:rPr lang="en-US" sz="2800" b="1" dirty="0">
                <a:solidFill>
                  <a:srgbClr val="60758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BiH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31">
            <a:extLst>
              <a:ext uri="{FF2B5EF4-FFF2-40B4-BE49-F238E27FC236}">
                <a16:creationId xmlns:a16="http://schemas.microsoft.com/office/drawing/2014/main" id="{1D8731AD-CE5D-0E55-E0F4-6731F8CC4728}"/>
              </a:ext>
            </a:extLst>
          </p:cNvPr>
          <p:cNvSpPr/>
          <p:nvPr/>
        </p:nvSpPr>
        <p:spPr>
          <a:xfrm>
            <a:off x="8434701" y="2589422"/>
            <a:ext cx="2927581" cy="12414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bs-Latn-BA" sz="4800" b="1" dirty="0">
                <a:solidFill>
                  <a:srgbClr val="174F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0,4</a:t>
            </a:r>
            <a:r>
              <a:rPr lang="en-US" sz="4800" b="1" dirty="0">
                <a:solidFill>
                  <a:srgbClr val="174F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%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32">
            <a:extLst>
              <a:ext uri="{FF2B5EF4-FFF2-40B4-BE49-F238E27FC236}">
                <a16:creationId xmlns:a16="http://schemas.microsoft.com/office/drawing/2014/main" id="{E724385E-8A8C-5859-8A9D-A4B8165C1DB6}"/>
              </a:ext>
            </a:extLst>
          </p:cNvPr>
          <p:cNvSpPr/>
          <p:nvPr/>
        </p:nvSpPr>
        <p:spPr>
          <a:xfrm>
            <a:off x="8895858" y="3860437"/>
            <a:ext cx="1930035" cy="0"/>
          </a:xfrm>
          <a:prstGeom prst="line">
            <a:avLst/>
          </a:prstGeom>
          <a:noFill/>
          <a:ln w="17780">
            <a:solidFill>
              <a:srgbClr val="B8D5F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35">
            <a:extLst>
              <a:ext uri="{FF2B5EF4-FFF2-40B4-BE49-F238E27FC236}">
                <a16:creationId xmlns:a16="http://schemas.microsoft.com/office/drawing/2014/main" id="{6187F95C-A31C-4193-D829-FCE4E3B21558}"/>
              </a:ext>
            </a:extLst>
          </p:cNvPr>
          <p:cNvSpPr/>
          <p:nvPr/>
        </p:nvSpPr>
        <p:spPr>
          <a:xfrm>
            <a:off x="8227735" y="3914913"/>
            <a:ext cx="1591059" cy="102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bs-Latn-BA" sz="20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≈8 x manje</a:t>
            </a:r>
            <a:endParaRPr lang="en-US" sz="20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36">
            <a:extLst>
              <a:ext uri="{FF2B5EF4-FFF2-40B4-BE49-F238E27FC236}">
                <a16:creationId xmlns:a16="http://schemas.microsoft.com/office/drawing/2014/main" id="{38C76BA0-DCC6-315F-1562-A4D82A56F5EB}"/>
              </a:ext>
            </a:extLst>
          </p:cNvPr>
          <p:cNvSpPr/>
          <p:nvPr/>
        </p:nvSpPr>
        <p:spPr>
          <a:xfrm>
            <a:off x="9818794" y="3953197"/>
            <a:ext cx="1399182" cy="1026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473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u odnosu </a:t>
            </a:r>
            <a:r>
              <a:rPr lang="en-US" sz="1400" dirty="0" err="1">
                <a:solidFill>
                  <a:srgbClr val="6473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na</a:t>
            </a:r>
            <a:r>
              <a:rPr lang="en-US" sz="1400" dirty="0">
                <a:solidFill>
                  <a:srgbClr val="6473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</a:t>
            </a:r>
            <a:r>
              <a:rPr lang="bs-Latn-BA" sz="1400" dirty="0">
                <a:solidFill>
                  <a:srgbClr val="647382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OECD prosjek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37">
            <a:extLst>
              <a:ext uri="{FF2B5EF4-FFF2-40B4-BE49-F238E27FC236}">
                <a16:creationId xmlns:a16="http://schemas.microsoft.com/office/drawing/2014/main" id="{F040BBF3-5CF3-A94E-26E9-D4A4CD3CBD61}"/>
              </a:ext>
            </a:extLst>
          </p:cNvPr>
          <p:cNvSpPr/>
          <p:nvPr/>
        </p:nvSpPr>
        <p:spPr>
          <a:xfrm>
            <a:off x="8533737" y="5196922"/>
            <a:ext cx="2656509" cy="61885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bs-Latn-BA" sz="2000" b="1" dirty="0">
                <a:solidFill>
                  <a:srgbClr val="102F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Više nego dvostruko ispod Slovenije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18A35424-57FA-4F64-B425-7334CA1039D5}"/>
              </a:ext>
            </a:extLst>
          </p:cNvPr>
          <p:cNvSpPr/>
          <p:nvPr/>
        </p:nvSpPr>
        <p:spPr>
          <a:xfrm>
            <a:off x="845968" y="1757858"/>
            <a:ext cx="620376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bs-Latn-BA" sz="1600" dirty="0">
                <a:solidFill>
                  <a:srgbClr val="60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Penetracija </a:t>
            </a:r>
            <a:r>
              <a:rPr lang="en-US" sz="1600" dirty="0" err="1">
                <a:solidFill>
                  <a:srgbClr val="60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životnog</a:t>
            </a:r>
            <a:r>
              <a:rPr lang="en-US" sz="1600" dirty="0">
                <a:solidFill>
                  <a:srgbClr val="60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osiguranja · 202</a:t>
            </a:r>
            <a:r>
              <a:rPr lang="bs-Latn-BA" sz="1600" dirty="0">
                <a:solidFill>
                  <a:srgbClr val="60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600" dirty="0">
                <a:solidFill>
                  <a:srgbClr val="60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godina</a:t>
            </a:r>
            <a:endParaRPr lang="en-US" sz="16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6B10EE1-571D-B0E7-F16C-CD9D196A66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250483"/>
              </p:ext>
            </p:extLst>
          </p:nvPr>
        </p:nvGraphicFramePr>
        <p:xfrm>
          <a:off x="652261" y="2216943"/>
          <a:ext cx="6907701" cy="403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hape 32">
            <a:extLst>
              <a:ext uri="{FF2B5EF4-FFF2-40B4-BE49-F238E27FC236}">
                <a16:creationId xmlns:a16="http://schemas.microsoft.com/office/drawing/2014/main" id="{2E2FB29C-0EDD-96FB-9C10-C86305F46365}"/>
              </a:ext>
            </a:extLst>
          </p:cNvPr>
          <p:cNvSpPr/>
          <p:nvPr/>
        </p:nvSpPr>
        <p:spPr>
          <a:xfrm>
            <a:off x="8911624" y="4949461"/>
            <a:ext cx="1930035" cy="0"/>
          </a:xfrm>
          <a:prstGeom prst="line">
            <a:avLst/>
          </a:prstGeom>
          <a:noFill/>
          <a:ln w="17780">
            <a:solidFill>
              <a:srgbClr val="B8D5F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90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BF2C9-4617-DE37-29BB-2A3ABB0C4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F6BC73F-D397-796B-54FE-30C452DF645E}"/>
              </a:ext>
            </a:extLst>
          </p:cNvPr>
          <p:cNvSpPr>
            <a:spLocks noGrp="1"/>
          </p:cNvSpPr>
          <p:nvPr/>
        </p:nvSpPr>
        <p:spPr>
          <a:xfrm>
            <a:off x="8267700" y="1981200"/>
            <a:ext cx="3429000" cy="3116409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4FEA8155-E830-11B0-C5B9-3726DC8BE4F2}"/>
              </a:ext>
            </a:extLst>
          </p:cNvPr>
          <p:cNvSpPr>
            <a:spLocks noGrp="1"/>
          </p:cNvSpPr>
          <p:nvPr/>
        </p:nvSpPr>
        <p:spPr>
          <a:xfrm>
            <a:off x="3008980" y="895753"/>
            <a:ext cx="6508646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3200" b="1" dirty="0">
                <a:solidFill>
                  <a:srgbClr val="102F57"/>
                </a:solidFill>
                <a:latin typeface="Arial"/>
                <a:ea typeface="Arial"/>
                <a:cs typeface="Arial"/>
              </a:rPr>
              <a:t>Svijest o osiguranju - BiH</a:t>
            </a:r>
          </a:p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bs-Latn-BA" sz="3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awareness-panel">
            <a:extLst>
              <a:ext uri="{FF2B5EF4-FFF2-40B4-BE49-F238E27FC236}">
                <a16:creationId xmlns:a16="http://schemas.microsoft.com/office/drawing/2014/main" id="{77D84F41-FDCC-9EBC-6A31-6091CDF80E12}"/>
              </a:ext>
            </a:extLst>
          </p:cNvPr>
          <p:cNvSpPr>
            <a:spLocks noGrp="1"/>
          </p:cNvSpPr>
          <p:nvPr/>
        </p:nvSpPr>
        <p:spPr>
          <a:xfrm>
            <a:off x="495300" y="1981200"/>
            <a:ext cx="3429000" cy="3067050"/>
          </a:xfrm>
          <a:prstGeom prst="roundRect">
            <a:avLst>
              <a:gd name="adj" fmla="val 4969"/>
            </a:avLst>
          </a:prstGeom>
          <a:solidFill>
            <a:srgbClr val="EAF2FA"/>
          </a:solidFill>
          <a:ln w="9525">
            <a:solidFill>
              <a:srgbClr val="DCE9F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ap-panel">
            <a:extLst>
              <a:ext uri="{FF2B5EF4-FFF2-40B4-BE49-F238E27FC236}">
                <a16:creationId xmlns:a16="http://schemas.microsoft.com/office/drawing/2014/main" id="{7D95E431-EBF1-3528-6F7A-134306E45C46}"/>
              </a:ext>
            </a:extLst>
          </p:cNvPr>
          <p:cNvSpPr>
            <a:spLocks noGrp="1"/>
          </p:cNvSpPr>
          <p:nvPr/>
        </p:nvSpPr>
        <p:spPr>
          <a:xfrm>
            <a:off x="4381500" y="1981200"/>
            <a:ext cx="3429000" cy="3067050"/>
          </a:xfrm>
          <a:prstGeom prst="roundRect">
            <a:avLst>
              <a:gd name="adj" fmla="val 4969"/>
            </a:avLst>
          </a:prstGeom>
          <a:solidFill>
            <a:srgbClr val="102F57"/>
          </a:solidFill>
          <a:ln w="9525">
            <a:solidFill>
              <a:srgbClr val="102F57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wareness-label">
            <a:extLst>
              <a:ext uri="{FF2B5EF4-FFF2-40B4-BE49-F238E27FC236}">
                <a16:creationId xmlns:a16="http://schemas.microsoft.com/office/drawing/2014/main" id="{8728E840-49FA-C8BF-E030-772F840012A3}"/>
              </a:ext>
            </a:extLst>
          </p:cNvPr>
          <p:cNvSpPr>
            <a:spLocks noGrp="1"/>
          </p:cNvSpPr>
          <p:nvPr/>
        </p:nvSpPr>
        <p:spPr>
          <a:xfrm>
            <a:off x="762000" y="2238375"/>
            <a:ext cx="2895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00" b="1">
                <a:solidFill>
                  <a:srgbClr val="2F6EA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F6EA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SVIJEST</a:t>
            </a:r>
          </a:p>
        </p:txBody>
      </p:sp>
      <p:sp>
        <p:nvSpPr>
          <p:cNvPr id="26" name="awareness-number">
            <a:extLst>
              <a:ext uri="{FF2B5EF4-FFF2-40B4-BE49-F238E27FC236}">
                <a16:creationId xmlns:a16="http://schemas.microsoft.com/office/drawing/2014/main" id="{9958009F-4D35-09DB-BE76-8550C4A65CB7}"/>
              </a:ext>
            </a:extLst>
          </p:cNvPr>
          <p:cNvSpPr>
            <a:spLocks noGrp="1"/>
          </p:cNvSpPr>
          <p:nvPr/>
        </p:nvSpPr>
        <p:spPr>
          <a:xfrm>
            <a:off x="762000" y="2609850"/>
            <a:ext cx="28956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7050" b="1">
                <a:solidFill>
                  <a:srgbClr val="102F57"/>
                </a:solidFill>
                <a:latin typeface="Arial"/>
                <a:ea typeface="Arial"/>
                <a:cs typeface="Arial"/>
              </a:defRPr>
            </a:pPr>
            <a:r>
              <a:rPr sz="7050" b="1" dirty="0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95%</a:t>
            </a:r>
          </a:p>
        </p:txBody>
      </p:sp>
      <p:sp>
        <p:nvSpPr>
          <p:cNvPr id="28" name="awareness-copy">
            <a:extLst>
              <a:ext uri="{FF2B5EF4-FFF2-40B4-BE49-F238E27FC236}">
                <a16:creationId xmlns:a16="http://schemas.microsoft.com/office/drawing/2014/main" id="{1ED397D6-B5D8-D984-8A59-FBDAC23150C0}"/>
              </a:ext>
            </a:extLst>
          </p:cNvPr>
          <p:cNvSpPr>
            <a:spLocks noGrp="1"/>
          </p:cNvSpPr>
          <p:nvPr/>
        </p:nvSpPr>
        <p:spPr>
          <a:xfrm>
            <a:off x="762000" y="3962400"/>
            <a:ext cx="28956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1875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čulo</a:t>
            </a:r>
            <a:r>
              <a:rPr sz="1875" dirty="0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je za </a:t>
            </a: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barem</a:t>
            </a:r>
            <a:r>
              <a:rPr sz="1875" dirty="0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jedan</a:t>
            </a:r>
            <a:endParaRPr sz="1875" dirty="0">
              <a:solidFill>
                <a:srgbClr val="17212B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algn="ctr">
              <a:defRPr sz="1875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proizvod</a:t>
            </a:r>
            <a:r>
              <a:rPr sz="1875" dirty="0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osiguranja</a:t>
            </a:r>
          </a:p>
        </p:txBody>
      </p:sp>
      <p:sp>
        <p:nvSpPr>
          <p:cNvPr id="30" name="gap-label">
            <a:extLst>
              <a:ext uri="{FF2B5EF4-FFF2-40B4-BE49-F238E27FC236}">
                <a16:creationId xmlns:a16="http://schemas.microsoft.com/office/drawing/2014/main" id="{8FC8EC35-7B17-DF29-7532-702AD2E379AD}"/>
              </a:ext>
            </a:extLst>
          </p:cNvPr>
          <p:cNvSpPr>
            <a:spLocks noGrp="1"/>
          </p:cNvSpPr>
          <p:nvPr/>
        </p:nvSpPr>
        <p:spPr>
          <a:xfrm>
            <a:off x="4648200" y="2238375"/>
            <a:ext cx="2895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00" b="1">
                <a:solidFill>
                  <a:srgbClr val="B8D5F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8D5F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JAZ</a:t>
            </a:r>
          </a:p>
        </p:txBody>
      </p:sp>
      <p:sp>
        <p:nvSpPr>
          <p:cNvPr id="32" name="gap-number">
            <a:extLst>
              <a:ext uri="{FF2B5EF4-FFF2-40B4-BE49-F238E27FC236}">
                <a16:creationId xmlns:a16="http://schemas.microsoft.com/office/drawing/2014/main" id="{FA0CDDB5-0B82-DCF7-01F5-66F5B1A7AEC7}"/>
              </a:ext>
            </a:extLst>
          </p:cNvPr>
          <p:cNvSpPr>
            <a:spLocks noGrp="1"/>
          </p:cNvSpPr>
          <p:nvPr/>
        </p:nvSpPr>
        <p:spPr>
          <a:xfrm>
            <a:off x="4648200" y="2647950"/>
            <a:ext cx="28956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5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850" b="1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71 p.p.</a:t>
            </a:r>
          </a:p>
        </p:txBody>
      </p:sp>
      <p:sp>
        <p:nvSpPr>
          <p:cNvPr id="34" name="gap-copy">
            <a:extLst>
              <a:ext uri="{FF2B5EF4-FFF2-40B4-BE49-F238E27FC236}">
                <a16:creationId xmlns:a16="http://schemas.microsoft.com/office/drawing/2014/main" id="{0D7A479F-2CDA-B1F3-913D-F085AB35CD5D}"/>
              </a:ext>
            </a:extLst>
          </p:cNvPr>
          <p:cNvSpPr>
            <a:spLocks noGrp="1"/>
          </p:cNvSpPr>
          <p:nvPr/>
        </p:nvSpPr>
        <p:spPr>
          <a:xfrm>
            <a:off x="4648200" y="3962400"/>
            <a:ext cx="28956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187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dirty="0" err="1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između</a:t>
            </a:r>
            <a:r>
              <a:rPr sz="1875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875" dirty="0" err="1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svijesti</a:t>
            </a:r>
            <a:r>
              <a:rPr sz="1875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875" dirty="0" err="1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i</a:t>
            </a:r>
            <a:endParaRPr sz="1875" dirty="0">
              <a:solidFill>
                <a:srgbClr val="FFFFFF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algn="ctr">
              <a:defRPr sz="1875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dirty="0" err="1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posjedovanja</a:t>
            </a:r>
            <a:r>
              <a:rPr sz="1875" dirty="0">
                <a:solidFill>
                  <a:srgbClr val="FFFFFF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osiguranja</a:t>
            </a:r>
          </a:p>
        </p:txBody>
      </p:sp>
      <p:sp>
        <p:nvSpPr>
          <p:cNvPr id="36" name="ownership-label">
            <a:extLst>
              <a:ext uri="{FF2B5EF4-FFF2-40B4-BE49-F238E27FC236}">
                <a16:creationId xmlns:a16="http://schemas.microsoft.com/office/drawing/2014/main" id="{630FC2E9-6FD5-76AC-5C8A-CB435203F411}"/>
              </a:ext>
            </a:extLst>
          </p:cNvPr>
          <p:cNvSpPr>
            <a:spLocks noGrp="1"/>
          </p:cNvSpPr>
          <p:nvPr/>
        </p:nvSpPr>
        <p:spPr>
          <a:xfrm>
            <a:off x="8534400" y="2238375"/>
            <a:ext cx="2895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00" b="1">
                <a:solidFill>
                  <a:srgbClr val="2F6EA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F6EA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POSJEDOVANJE</a:t>
            </a:r>
          </a:p>
        </p:txBody>
      </p:sp>
      <p:sp>
        <p:nvSpPr>
          <p:cNvPr id="38" name="ownership-number">
            <a:extLst>
              <a:ext uri="{FF2B5EF4-FFF2-40B4-BE49-F238E27FC236}">
                <a16:creationId xmlns:a16="http://schemas.microsoft.com/office/drawing/2014/main" id="{411B4293-9D77-31C2-AD75-493F5D3B87C9}"/>
              </a:ext>
            </a:extLst>
          </p:cNvPr>
          <p:cNvSpPr>
            <a:spLocks noGrp="1"/>
          </p:cNvSpPr>
          <p:nvPr/>
        </p:nvSpPr>
        <p:spPr>
          <a:xfrm>
            <a:off x="8534400" y="2609850"/>
            <a:ext cx="28956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7050" b="1">
                <a:solidFill>
                  <a:srgbClr val="2F6EAE"/>
                </a:solidFill>
                <a:latin typeface="Arial"/>
                <a:ea typeface="Arial"/>
                <a:cs typeface="Arial"/>
              </a:defRPr>
            </a:pPr>
            <a:r>
              <a:rPr sz="7050" b="1" dirty="0">
                <a:solidFill>
                  <a:srgbClr val="2F6EAE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24%</a:t>
            </a:r>
          </a:p>
        </p:txBody>
      </p:sp>
      <p:sp>
        <p:nvSpPr>
          <p:cNvPr id="40" name="ownership-copy">
            <a:extLst>
              <a:ext uri="{FF2B5EF4-FFF2-40B4-BE49-F238E27FC236}">
                <a16:creationId xmlns:a16="http://schemas.microsoft.com/office/drawing/2014/main" id="{78201512-BADC-9D5D-03D9-AB9A4255C3E7}"/>
              </a:ext>
            </a:extLst>
          </p:cNvPr>
          <p:cNvSpPr>
            <a:spLocks noGrp="1"/>
          </p:cNvSpPr>
          <p:nvPr/>
        </p:nvSpPr>
        <p:spPr>
          <a:xfrm>
            <a:off x="8534400" y="3962400"/>
            <a:ext cx="28956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1875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posjeduje</a:t>
            </a:r>
            <a:r>
              <a:rPr sz="1875" dirty="0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barem</a:t>
            </a:r>
            <a:r>
              <a:rPr sz="1875" dirty="0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jedan</a:t>
            </a:r>
            <a:endParaRPr sz="1875" dirty="0">
              <a:solidFill>
                <a:srgbClr val="17212B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algn="ctr">
              <a:defRPr sz="1875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dirty="0" err="1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proizvod</a:t>
            </a:r>
            <a:r>
              <a:rPr sz="1875" dirty="0">
                <a:solidFill>
                  <a:srgbClr val="17212B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osiguranja</a:t>
            </a:r>
          </a:p>
        </p:txBody>
      </p:sp>
      <p:sp>
        <p:nvSpPr>
          <p:cNvPr id="42" name="transition-rule">
            <a:extLst>
              <a:ext uri="{FF2B5EF4-FFF2-40B4-BE49-F238E27FC236}">
                <a16:creationId xmlns:a16="http://schemas.microsoft.com/office/drawing/2014/main" id="{C488DE2C-7385-CFF4-DCD4-954FA3067D73}"/>
              </a:ext>
            </a:extLst>
          </p:cNvPr>
          <p:cNvSpPr>
            <a:spLocks noGrp="1"/>
          </p:cNvSpPr>
          <p:nvPr/>
        </p:nvSpPr>
        <p:spPr>
          <a:xfrm>
            <a:off x="495300" y="5391150"/>
            <a:ext cx="11201400" cy="0"/>
          </a:xfrm>
          <a:prstGeom prst="line">
            <a:avLst/>
          </a:prstGeom>
          <a:noFill/>
          <a:ln w="9525">
            <a:solidFill>
              <a:srgbClr val="B9C9D9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life-insurance-transition">
            <a:extLst>
              <a:ext uri="{FF2B5EF4-FFF2-40B4-BE49-F238E27FC236}">
                <a16:creationId xmlns:a16="http://schemas.microsoft.com/office/drawing/2014/main" id="{51EE529F-8C56-7824-8899-AFF6AB91FF6E}"/>
              </a:ext>
            </a:extLst>
          </p:cNvPr>
          <p:cNvSpPr>
            <a:spLocks noGrp="1"/>
          </p:cNvSpPr>
          <p:nvPr/>
        </p:nvSpPr>
        <p:spPr>
          <a:xfrm>
            <a:off x="495300" y="5524500"/>
            <a:ext cx="112014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102F57"/>
                </a:solidFill>
                <a:latin typeface="Arial"/>
                <a:ea typeface="Arial"/>
                <a:cs typeface="Arial"/>
              </a:defRPr>
            </a:pPr>
            <a:r>
              <a:rPr sz="2250" b="1" dirty="0" err="1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Gdje</a:t>
            </a:r>
            <a:r>
              <a:rPr sz="2250" b="1" dirty="0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je u tom </a:t>
            </a:r>
            <a:r>
              <a:rPr sz="2250" b="1" dirty="0" err="1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jazu</a:t>
            </a:r>
            <a:r>
              <a:rPr sz="2250" b="1" dirty="0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2250" b="1" dirty="0" err="1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životno</a:t>
            </a:r>
            <a:r>
              <a:rPr sz="2250" b="1" dirty="0">
                <a:solidFill>
                  <a:srgbClr val="102F57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osiguranje?</a:t>
            </a:r>
          </a:p>
        </p:txBody>
      </p:sp>
      <p:sp>
        <p:nvSpPr>
          <p:cNvPr id="46" name="source-and-note">
            <a:extLst>
              <a:ext uri="{FF2B5EF4-FFF2-40B4-BE49-F238E27FC236}">
                <a16:creationId xmlns:a16="http://schemas.microsoft.com/office/drawing/2014/main" id="{A5C5A945-2B69-EF2E-4397-538A7DD51F42}"/>
              </a:ext>
            </a:extLst>
          </p:cNvPr>
          <p:cNvSpPr>
            <a:spLocks noGrp="1"/>
          </p:cNvSpPr>
          <p:nvPr/>
        </p:nvSpPr>
        <p:spPr>
          <a:xfrm>
            <a:off x="495300" y="6305147"/>
            <a:ext cx="11201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ctr">
              <a:defRPr sz="1013">
                <a:solidFill>
                  <a:srgbClr val="5F6C79"/>
                </a:solidFill>
                <a:latin typeface="Arial"/>
                <a:ea typeface="Arial"/>
                <a:cs typeface="Arial"/>
              </a:defRPr>
            </a:pP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Izvor: UNSA 2022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Anketa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finansijskoj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pismenosti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odraslog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stanovništva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u BiH, str. 42–44. | 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Napomena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: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podaci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obuhvataju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sve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proizvode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osiguranja;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životno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osiguranje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nije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posebno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sz="1013" dirty="0" err="1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izdvojeno</a:t>
            </a:r>
            <a:r>
              <a:rPr sz="1013" dirty="0">
                <a:solidFill>
                  <a:srgbClr val="5F6C79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0627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B554B-BB01-47BB-FF31-A1DF1947C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70B1822-CAC3-32D5-82F8-97554E5D435F}"/>
              </a:ext>
            </a:extLst>
          </p:cNvPr>
          <p:cNvSpPr>
            <a:spLocks noGrp="1"/>
          </p:cNvSpPr>
          <p:nvPr/>
        </p:nvSpPr>
        <p:spPr>
          <a:xfrm>
            <a:off x="685800" y="5607343"/>
            <a:ext cx="11018783" cy="728095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32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4B7F9E6D-6FE3-232E-4C08-BC1B3836B9CD}"/>
              </a:ext>
            </a:extLst>
          </p:cNvPr>
          <p:cNvSpPr>
            <a:spLocks noGrp="1"/>
          </p:cNvSpPr>
          <p:nvPr/>
        </p:nvSpPr>
        <p:spPr>
          <a:xfrm>
            <a:off x="3008980" y="895753"/>
            <a:ext cx="6508646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3200" b="1" dirty="0">
                <a:solidFill>
                  <a:srgbClr val="102F57"/>
                </a:solidFill>
                <a:latin typeface="Arial"/>
                <a:ea typeface="Arial"/>
                <a:cs typeface="Arial"/>
              </a:rPr>
              <a:t>Šta nam podaci govore?</a:t>
            </a:r>
          </a:p>
          <a:p>
            <a:pPr algn="l"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bs-Latn-BA" sz="3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F06B5F-292D-73DC-3C34-197A6B3A9FEF}"/>
              </a:ext>
            </a:extLst>
          </p:cNvPr>
          <p:cNvSpPr/>
          <p:nvPr/>
        </p:nvSpPr>
        <p:spPr>
          <a:xfrm>
            <a:off x="731520" y="2116366"/>
            <a:ext cx="10789920" cy="9144"/>
          </a:xfrm>
          <a:prstGeom prst="rect">
            <a:avLst/>
          </a:prstGeom>
          <a:solidFill>
            <a:srgbClr val="D8E6E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C2F68-9D21-C29F-ED76-6FEFFA3B1C1F}"/>
              </a:ext>
            </a:extLst>
          </p:cNvPr>
          <p:cNvSpPr/>
          <p:nvPr/>
        </p:nvSpPr>
        <p:spPr>
          <a:xfrm>
            <a:off x="685800" y="2518702"/>
            <a:ext cx="2624328" cy="2057400"/>
          </a:xfrm>
          <a:prstGeom prst="rect">
            <a:avLst/>
          </a:prstGeom>
          <a:solidFill>
            <a:srgbClr val="003E66"/>
          </a:solidFill>
          <a:ln w="12700">
            <a:solidFill>
              <a:srgbClr val="D8E6E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109728" rIns="118872" bIns="73152" rtlCol="0" anchor="ctr"/>
          <a:lstStyle/>
          <a:p>
            <a:pPr algn="ctr">
              <a:spcAft>
                <a:spcPts val="200"/>
              </a:spcAft>
            </a:pPr>
            <a:r>
              <a:rPr sz="1500" b="1" dirty="0">
                <a:solidFill>
                  <a:schemeClr val="bg1"/>
                </a:solidFill>
                <a:latin typeface="Arial"/>
              </a:rPr>
              <a:t>UDIO</a:t>
            </a:r>
          </a:p>
          <a:p>
            <a:pPr algn="ctr">
              <a:spcAft>
                <a:spcPts val="200"/>
              </a:spcAft>
            </a:pPr>
            <a:r>
              <a:rPr sz="2100" b="1" dirty="0">
                <a:solidFill>
                  <a:schemeClr val="bg1"/>
                </a:solidFill>
                <a:latin typeface="Arial"/>
              </a:rPr>
              <a:t>22,9% → 19,5%</a:t>
            </a:r>
            <a:endParaRPr lang="bs-Latn-BA" sz="21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200"/>
              </a:spcAft>
            </a:pPr>
            <a:endParaRPr sz="21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0"/>
              </a:spcAft>
            </a:pPr>
            <a:r>
              <a:rPr lang="bs-Latn-BA" sz="1400" i="1" dirty="0">
                <a:solidFill>
                  <a:schemeClr val="bg1"/>
                </a:solidFill>
                <a:latin typeface="Arial"/>
              </a:rPr>
              <a:t>ž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ivotno</a:t>
            </a:r>
            <a:r>
              <a:rPr lang="bs-Latn-BA" sz="1400" i="1" dirty="0">
                <a:solidFill>
                  <a:schemeClr val="bg1"/>
                </a:solidFill>
                <a:latin typeface="Arial"/>
              </a:rPr>
              <a:t> osiguranje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gubi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
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relativnu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poziciju</a:t>
            </a:r>
            <a:endParaRPr sz="1400" i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389196-D684-B797-2538-235EFD5A3DDC}"/>
              </a:ext>
            </a:extLst>
          </p:cNvPr>
          <p:cNvSpPr/>
          <p:nvPr/>
        </p:nvSpPr>
        <p:spPr>
          <a:xfrm>
            <a:off x="3493008" y="2518702"/>
            <a:ext cx="2624328" cy="2057400"/>
          </a:xfrm>
          <a:prstGeom prst="rect">
            <a:avLst/>
          </a:prstGeom>
          <a:solidFill>
            <a:srgbClr val="003E66"/>
          </a:solidFill>
          <a:ln w="12700">
            <a:solidFill>
              <a:srgbClr val="D8E6E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109728" rIns="118872" bIns="73152" rtlCol="0" anchor="ctr"/>
          <a:lstStyle/>
          <a:p>
            <a:pPr algn="ctr">
              <a:spcAft>
                <a:spcPts val="200"/>
              </a:spcAft>
            </a:pPr>
            <a:r>
              <a:rPr sz="1500" b="1" dirty="0">
                <a:solidFill>
                  <a:schemeClr val="bg1"/>
                </a:solidFill>
                <a:latin typeface="Arial"/>
              </a:rPr>
              <a:t>PROIZVOD</a:t>
            </a:r>
          </a:p>
          <a:p>
            <a:pPr algn="ctr">
              <a:spcAft>
                <a:spcPts val="200"/>
              </a:spcAft>
            </a:pPr>
            <a:r>
              <a:rPr sz="2400" b="1" dirty="0">
                <a:solidFill>
                  <a:schemeClr val="bg1"/>
                </a:solidFill>
                <a:latin typeface="Arial"/>
              </a:rPr>
              <a:t>84,9%</a:t>
            </a:r>
            <a:endParaRPr lang="bs-Latn-BA" sz="24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200"/>
              </a:spcAft>
            </a:pPr>
            <a:endParaRPr sz="24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0"/>
              </a:spcAft>
            </a:pPr>
            <a:r>
              <a:rPr lang="bs-Latn-BA" sz="1400" i="1" dirty="0">
                <a:solidFill>
                  <a:schemeClr val="bg1"/>
                </a:solidFill>
                <a:latin typeface="Arial"/>
              </a:rPr>
              <a:t>fokus na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klasično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životno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;
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portfelj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ostaje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tradicionalan</a:t>
            </a:r>
            <a:endParaRPr sz="1400" i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103C82-5DF4-CE63-911E-CCC7A6F1CE59}"/>
              </a:ext>
            </a:extLst>
          </p:cNvPr>
          <p:cNvSpPr/>
          <p:nvPr/>
        </p:nvSpPr>
        <p:spPr>
          <a:xfrm>
            <a:off x="6300216" y="2518702"/>
            <a:ext cx="2624328" cy="2057400"/>
          </a:xfrm>
          <a:prstGeom prst="rect">
            <a:avLst/>
          </a:prstGeom>
          <a:solidFill>
            <a:srgbClr val="003E66"/>
          </a:solidFill>
          <a:ln w="12700">
            <a:solidFill>
              <a:srgbClr val="D8E6E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109728" rIns="118872" bIns="73152" rtlCol="0" anchor="ctr"/>
          <a:lstStyle/>
          <a:p>
            <a:pPr algn="ctr">
              <a:spcAft>
                <a:spcPts val="200"/>
              </a:spcAft>
            </a:pPr>
            <a:r>
              <a:rPr sz="1500" b="1" dirty="0">
                <a:solidFill>
                  <a:schemeClr val="bg1"/>
                </a:solidFill>
                <a:latin typeface="Arial"/>
              </a:rPr>
              <a:t>TRAJNOST</a:t>
            </a:r>
          </a:p>
          <a:p>
            <a:pPr algn="ctr">
              <a:spcAft>
                <a:spcPts val="200"/>
              </a:spcAft>
            </a:pPr>
            <a:r>
              <a:rPr sz="2400" b="1" dirty="0">
                <a:solidFill>
                  <a:schemeClr val="bg1"/>
                </a:solidFill>
                <a:latin typeface="Arial"/>
              </a:rPr>
              <a:t>8,54%</a:t>
            </a:r>
            <a:endParaRPr lang="bs-Latn-BA" sz="24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200"/>
              </a:spcAft>
            </a:pPr>
            <a:endParaRPr sz="24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0"/>
              </a:spcAft>
            </a:pPr>
            <a:r>
              <a:rPr sz="1400" i="1" dirty="0" err="1">
                <a:solidFill>
                  <a:schemeClr val="bg1"/>
                </a:solidFill>
                <a:latin typeface="Arial"/>
              </a:rPr>
              <a:t>storno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u 2025.;
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izazov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nije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samo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prodati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policu</a:t>
            </a:r>
            <a:endParaRPr sz="1400" i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A88210-965B-3F41-B593-30457DE69649}"/>
              </a:ext>
            </a:extLst>
          </p:cNvPr>
          <p:cNvSpPr/>
          <p:nvPr/>
        </p:nvSpPr>
        <p:spPr>
          <a:xfrm>
            <a:off x="9107424" y="2518702"/>
            <a:ext cx="2624328" cy="2057400"/>
          </a:xfrm>
          <a:prstGeom prst="rect">
            <a:avLst/>
          </a:prstGeom>
          <a:solidFill>
            <a:srgbClr val="003E66"/>
          </a:solidFill>
          <a:ln w="12700">
            <a:solidFill>
              <a:srgbClr val="D8E6E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tIns="109728" rIns="118872" bIns="73152" rtlCol="0" anchor="ctr"/>
          <a:lstStyle/>
          <a:p>
            <a:pPr algn="ctr">
              <a:spcAft>
                <a:spcPts val="200"/>
              </a:spcAft>
            </a:pPr>
            <a:r>
              <a:rPr sz="1500" b="1" dirty="0">
                <a:solidFill>
                  <a:schemeClr val="bg1"/>
                </a:solidFill>
                <a:latin typeface="Arial"/>
              </a:rPr>
              <a:t>DISTRIBUCIJA</a:t>
            </a:r>
          </a:p>
          <a:p>
            <a:pPr algn="ctr">
              <a:spcAft>
                <a:spcPts val="200"/>
              </a:spcAft>
            </a:pPr>
            <a:r>
              <a:rPr sz="2400" b="1" dirty="0">
                <a:solidFill>
                  <a:schemeClr val="bg1"/>
                </a:solidFill>
                <a:latin typeface="Arial"/>
              </a:rPr>
              <a:t>42,85%</a:t>
            </a:r>
            <a:endParaRPr lang="bs-Latn-BA" sz="24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200"/>
              </a:spcAft>
            </a:pPr>
            <a:endParaRPr sz="2400" b="1" dirty="0">
              <a:solidFill>
                <a:schemeClr val="bg1"/>
              </a:solidFill>
              <a:latin typeface="Arial"/>
            </a:endParaRPr>
          </a:p>
          <a:p>
            <a:pPr algn="ctr">
              <a:spcAft>
                <a:spcPts val="0"/>
              </a:spcAft>
            </a:pPr>
            <a:r>
              <a:rPr sz="1400" i="1" dirty="0" err="1">
                <a:solidFill>
                  <a:schemeClr val="bg1"/>
                </a:solidFill>
                <a:latin typeface="Arial"/>
              </a:rPr>
              <a:t>premija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preko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banaka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;
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prodaja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se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sve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više</a:t>
            </a:r>
            <a:r>
              <a:rPr sz="1400" i="1" dirty="0">
                <a:solidFill>
                  <a:schemeClr val="bg1"/>
                </a:solidFill>
                <a:latin typeface="Arial"/>
              </a:rPr>
              <a:t> </a:t>
            </a:r>
            <a:r>
              <a:rPr sz="1400" i="1" dirty="0" err="1">
                <a:solidFill>
                  <a:schemeClr val="bg1"/>
                </a:solidFill>
                <a:latin typeface="Arial"/>
              </a:rPr>
              <a:t>koncentrira</a:t>
            </a:r>
            <a:endParaRPr sz="1400" i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362B2D-4507-00B4-C82D-851E8A702FD0}"/>
              </a:ext>
            </a:extLst>
          </p:cNvPr>
          <p:cNvSpPr/>
          <p:nvPr/>
        </p:nvSpPr>
        <p:spPr>
          <a:xfrm>
            <a:off x="960120" y="4923574"/>
            <a:ext cx="10241280" cy="9144"/>
          </a:xfrm>
          <a:prstGeom prst="rect">
            <a:avLst/>
          </a:prstGeom>
          <a:solidFill>
            <a:srgbClr val="C9D9E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4D6072-9E0E-21DD-6E97-2B6993FBEC27}"/>
              </a:ext>
            </a:extLst>
          </p:cNvPr>
          <p:cNvSpPr txBox="1"/>
          <p:nvPr/>
        </p:nvSpPr>
        <p:spPr>
          <a:xfrm>
            <a:off x="918604" y="5709780"/>
            <a:ext cx="10354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 premije nije isto što i razvoj tržišta!</a:t>
            </a:r>
            <a:endParaRPr lang="en-US" sz="28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56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9A31D-34ED-50C7-9055-8E9E865F6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B4A638F-1BBE-F248-4998-0AF2841E4722}"/>
              </a:ext>
            </a:extLst>
          </p:cNvPr>
          <p:cNvSpPr>
            <a:spLocks noGrp="1"/>
          </p:cNvSpPr>
          <p:nvPr/>
        </p:nvSpPr>
        <p:spPr>
          <a:xfrm>
            <a:off x="4220180" y="3345062"/>
            <a:ext cx="3836445" cy="148147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24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35D7A0CC-09EA-DF71-E0BB-306B5A874AFD}"/>
              </a:ext>
            </a:extLst>
          </p:cNvPr>
          <p:cNvSpPr>
            <a:spLocks noGrp="1"/>
          </p:cNvSpPr>
          <p:nvPr/>
        </p:nvSpPr>
        <p:spPr>
          <a:xfrm>
            <a:off x="3008980" y="895753"/>
            <a:ext cx="6508646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3200" b="1" dirty="0">
                <a:solidFill>
                  <a:srgbClr val="102F57"/>
                </a:solidFill>
                <a:latin typeface="Arial"/>
                <a:ea typeface="Arial"/>
                <a:cs typeface="Arial"/>
              </a:rPr>
              <a:t>Gdje je prostor za naredni korak?</a:t>
            </a:r>
            <a:endParaRPr lang="bs-Latn-BA" sz="3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55821A9E-71A9-CD78-33A5-3DAB0937C9C2}"/>
              </a:ext>
            </a:extLst>
          </p:cNvPr>
          <p:cNvSpPr/>
          <p:nvPr/>
        </p:nvSpPr>
        <p:spPr>
          <a:xfrm>
            <a:off x="685799" y="2120253"/>
            <a:ext cx="3063240" cy="15544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07ED44-926A-9187-9D19-B14C40AB13FB}"/>
              </a:ext>
            </a:extLst>
          </p:cNvPr>
          <p:cNvSpPr/>
          <p:nvPr/>
        </p:nvSpPr>
        <p:spPr>
          <a:xfrm>
            <a:off x="685799" y="2073175"/>
            <a:ext cx="3063240" cy="694172"/>
          </a:xfrm>
          <a:prstGeom prst="rect">
            <a:avLst/>
          </a:prstGeom>
          <a:solidFill>
            <a:srgbClr val="003E6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8A35F7-4584-ECF1-682F-6223FFE90C2B}"/>
              </a:ext>
            </a:extLst>
          </p:cNvPr>
          <p:cNvSpPr txBox="1"/>
          <p:nvPr/>
        </p:nvSpPr>
        <p:spPr>
          <a:xfrm>
            <a:off x="1458684" y="2242592"/>
            <a:ext cx="2148840" cy="35394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PROIZVOD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062596-95C0-1D3C-EBFC-871E919C1B6A}"/>
              </a:ext>
            </a:extLst>
          </p:cNvPr>
          <p:cNvSpPr txBox="1"/>
          <p:nvPr/>
        </p:nvSpPr>
        <p:spPr>
          <a:xfrm>
            <a:off x="955764" y="2956352"/>
            <a:ext cx="2651760" cy="529376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Raznovrsniji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proizvodi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bliži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stvarnim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potrebama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klijenata</a:t>
            </a:r>
            <a:endParaRPr sz="1420" dirty="0">
              <a:solidFill>
                <a:srgbClr val="2430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4110115A-E997-4B53-2EA9-F6686B9BBDE7}"/>
              </a:ext>
            </a:extLst>
          </p:cNvPr>
          <p:cNvSpPr/>
          <p:nvPr/>
        </p:nvSpPr>
        <p:spPr>
          <a:xfrm>
            <a:off x="8566040" y="2073174"/>
            <a:ext cx="3063240" cy="15544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240">
            <a:solidFill>
              <a:srgbClr val="D1DCE8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B52C87-A1F5-34FA-DBA6-BF0D57288076}"/>
              </a:ext>
            </a:extLst>
          </p:cNvPr>
          <p:cNvSpPr/>
          <p:nvPr/>
        </p:nvSpPr>
        <p:spPr>
          <a:xfrm>
            <a:off x="8550273" y="2037544"/>
            <a:ext cx="3118265" cy="694172"/>
          </a:xfrm>
          <a:prstGeom prst="rect">
            <a:avLst/>
          </a:prstGeom>
          <a:solidFill>
            <a:srgbClr val="003E6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470E8F-4382-546D-671F-94785F11A1FC}"/>
              </a:ext>
            </a:extLst>
          </p:cNvPr>
          <p:cNvSpPr txBox="1"/>
          <p:nvPr/>
        </p:nvSpPr>
        <p:spPr>
          <a:xfrm>
            <a:off x="9517626" y="2224380"/>
            <a:ext cx="209810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chemeClr val="bg1"/>
                </a:solidFill>
                <a:latin typeface="Arial"/>
              </a:rPr>
              <a:t>KLIJENT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F3A537-DC2B-A931-38BE-0BA7D50C6D57}"/>
              </a:ext>
            </a:extLst>
          </p:cNvPr>
          <p:cNvSpPr txBox="1"/>
          <p:nvPr/>
        </p:nvSpPr>
        <p:spPr>
          <a:xfrm>
            <a:off x="8822072" y="2901092"/>
            <a:ext cx="2651760" cy="7478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20" dirty="0" err="1">
                <a:solidFill>
                  <a:srgbClr val="24303F"/>
                </a:solidFill>
                <a:latin typeface="Arial"/>
              </a:rPr>
              <a:t>Vrijednost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koju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klijent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razumije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i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prepoznaje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kao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sigurnost</a:t>
            </a:r>
            <a:endParaRPr lang="bs-Latn-BA" sz="1420" dirty="0">
              <a:solidFill>
                <a:srgbClr val="24303F"/>
              </a:solidFill>
              <a:latin typeface="Arial"/>
            </a:endParaRPr>
          </a:p>
          <a:p>
            <a:pPr algn="l"/>
            <a:endParaRPr sz="1420" dirty="0">
              <a:solidFill>
                <a:srgbClr val="24303F"/>
              </a:solidFill>
              <a:latin typeface="Arial"/>
            </a:endParaRPr>
          </a:p>
        </p:txBody>
      </p: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id="{F007D653-E3CD-99AF-FF49-78A5AC011969}"/>
              </a:ext>
            </a:extLst>
          </p:cNvPr>
          <p:cNvSpPr/>
          <p:nvPr/>
        </p:nvSpPr>
        <p:spPr>
          <a:xfrm>
            <a:off x="685800" y="4633648"/>
            <a:ext cx="3063240" cy="15544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7E5B3E-DE3B-F902-708A-BC30AE2340E8}"/>
              </a:ext>
            </a:extLst>
          </p:cNvPr>
          <p:cNvSpPr/>
          <p:nvPr/>
        </p:nvSpPr>
        <p:spPr>
          <a:xfrm>
            <a:off x="685800" y="4633648"/>
            <a:ext cx="3063240" cy="651403"/>
          </a:xfrm>
          <a:prstGeom prst="rect">
            <a:avLst/>
          </a:prstGeom>
          <a:solidFill>
            <a:srgbClr val="003E66"/>
          </a:solidFill>
          <a:ln>
            <a:solidFill>
              <a:srgbClr val="003E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6594FB-7EE5-D2F6-C89B-DCC80CF2A833}"/>
              </a:ext>
            </a:extLst>
          </p:cNvPr>
          <p:cNvSpPr txBox="1"/>
          <p:nvPr/>
        </p:nvSpPr>
        <p:spPr>
          <a:xfrm>
            <a:off x="1328403" y="4782377"/>
            <a:ext cx="2148840" cy="35394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DISTRIBUCIJA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156835-1C1C-022D-43E7-4048355CB091}"/>
              </a:ext>
            </a:extLst>
          </p:cNvPr>
          <p:cNvSpPr txBox="1"/>
          <p:nvPr/>
        </p:nvSpPr>
        <p:spPr>
          <a:xfrm>
            <a:off x="941832" y="5471902"/>
            <a:ext cx="2651760" cy="529376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Balansiraniji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kanali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prodaje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bez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oslanjanja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jedan</a:t>
            </a:r>
            <a:r>
              <a:rPr sz="1420" dirty="0">
                <a:solidFill>
                  <a:srgbClr val="243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</a:p>
        </p:txBody>
      </p:sp>
      <p:sp>
        <p:nvSpPr>
          <p:cNvPr id="23" name="Rounded Rectangle 23">
            <a:extLst>
              <a:ext uri="{FF2B5EF4-FFF2-40B4-BE49-F238E27FC236}">
                <a16:creationId xmlns:a16="http://schemas.microsoft.com/office/drawing/2014/main" id="{A0988774-0E6E-8B8F-6831-8B400DFC5C43}"/>
              </a:ext>
            </a:extLst>
          </p:cNvPr>
          <p:cNvSpPr/>
          <p:nvPr/>
        </p:nvSpPr>
        <p:spPr>
          <a:xfrm>
            <a:off x="8597572" y="4684893"/>
            <a:ext cx="3063240" cy="15544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24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32AEF3-1ED7-ACB2-8F91-1F0F791C8ED2}"/>
              </a:ext>
            </a:extLst>
          </p:cNvPr>
          <p:cNvSpPr/>
          <p:nvPr/>
        </p:nvSpPr>
        <p:spPr>
          <a:xfrm>
            <a:off x="8597572" y="4663558"/>
            <a:ext cx="3086733" cy="629296"/>
          </a:xfrm>
          <a:prstGeom prst="rect">
            <a:avLst/>
          </a:prstGeom>
          <a:solidFill>
            <a:srgbClr val="003E6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57CE71-88FF-A92B-14B1-C1892BC55533}"/>
              </a:ext>
            </a:extLst>
          </p:cNvPr>
          <p:cNvSpPr txBox="1"/>
          <p:nvPr/>
        </p:nvSpPr>
        <p:spPr>
          <a:xfrm>
            <a:off x="9466886" y="4798485"/>
            <a:ext cx="21488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 dirty="0">
                <a:solidFill>
                  <a:schemeClr val="bg1"/>
                </a:solidFill>
                <a:latin typeface="Arial"/>
              </a:rPr>
              <a:t>TRAJNOST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7F1B81-5FB7-2ACE-BDF2-C1B4F0BA69C6}"/>
              </a:ext>
            </a:extLst>
          </p:cNvPr>
          <p:cNvSpPr txBox="1"/>
          <p:nvPr/>
        </p:nvSpPr>
        <p:spPr>
          <a:xfrm>
            <a:off x="8863382" y="5534146"/>
            <a:ext cx="2651760" cy="7478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20" dirty="0" err="1">
                <a:solidFill>
                  <a:srgbClr val="24303F"/>
                </a:solidFill>
                <a:latin typeface="Arial"/>
              </a:rPr>
              <a:t>Zadržavanje</a:t>
            </a:r>
            <a:r>
              <a:rPr sz="1420" dirty="0">
                <a:solidFill>
                  <a:srgbClr val="24303F"/>
                </a:solidFill>
                <a:latin typeface="Arial"/>
              </a:rPr>
              <a:t> police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jednako</a:t>
            </a:r>
            <a:r>
              <a:rPr sz="1420" dirty="0">
                <a:solidFill>
                  <a:srgbClr val="24303F"/>
                </a:solidFill>
                <a:latin typeface="Arial"/>
              </a:rPr>
              <a:t> je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važno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kao</a:t>
            </a:r>
            <a:r>
              <a:rPr sz="1420" dirty="0">
                <a:solidFill>
                  <a:srgbClr val="24303F"/>
                </a:solidFill>
                <a:latin typeface="Arial"/>
              </a:rPr>
              <a:t>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i</a:t>
            </a:r>
            <a:r>
              <a:rPr sz="1420" dirty="0">
                <a:solidFill>
                  <a:srgbClr val="24303F"/>
                </a:solidFill>
                <a:latin typeface="Arial"/>
              </a:rPr>
              <a:t> nova </a:t>
            </a:r>
            <a:r>
              <a:rPr sz="1420" dirty="0" err="1">
                <a:solidFill>
                  <a:srgbClr val="24303F"/>
                </a:solidFill>
                <a:latin typeface="Arial"/>
              </a:rPr>
              <a:t>prodaja</a:t>
            </a:r>
            <a:endParaRPr lang="bs-Latn-BA" sz="1420" dirty="0">
              <a:solidFill>
                <a:srgbClr val="24303F"/>
              </a:solidFill>
              <a:latin typeface="Arial"/>
            </a:endParaRPr>
          </a:p>
          <a:p>
            <a:pPr algn="l"/>
            <a:endParaRPr sz="1420" dirty="0">
              <a:solidFill>
                <a:srgbClr val="24303F"/>
              </a:solidFill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E49D8E-6F74-1C0E-53D0-1CFB72824B47}"/>
              </a:ext>
            </a:extLst>
          </p:cNvPr>
          <p:cNvSpPr txBox="1"/>
          <p:nvPr/>
        </p:nvSpPr>
        <p:spPr>
          <a:xfrm>
            <a:off x="4521708" y="4289115"/>
            <a:ext cx="33284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 dirty="0" err="1">
                <a:solidFill>
                  <a:srgbClr val="003E66"/>
                </a:solidFill>
                <a:latin typeface="Arial"/>
              </a:rPr>
              <a:t>fokus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nije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samo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na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premiji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nego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i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na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kvalitetu</a:t>
            </a:r>
            <a:r>
              <a:rPr sz="1400" b="0" i="0" dirty="0">
                <a:solidFill>
                  <a:srgbClr val="003E66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003E66"/>
                </a:solidFill>
                <a:latin typeface="Arial"/>
              </a:rPr>
              <a:t>razvoja</a:t>
            </a:r>
            <a:endParaRPr sz="1400" b="0" i="0" dirty="0">
              <a:solidFill>
                <a:srgbClr val="003E66"/>
              </a:solidFill>
              <a:latin typeface="Arial"/>
            </a:endParaRPr>
          </a:p>
        </p:txBody>
      </p:sp>
      <p:cxnSp>
        <p:nvCxnSpPr>
          <p:cNvPr id="32" name="Connector 32">
            <a:extLst>
              <a:ext uri="{FF2B5EF4-FFF2-40B4-BE49-F238E27FC236}">
                <a16:creationId xmlns:a16="http://schemas.microsoft.com/office/drawing/2014/main" id="{828883FF-A97C-69C9-5808-C103DDA0A56F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3749039" y="3501038"/>
            <a:ext cx="471141" cy="584759"/>
          </a:xfrm>
          <a:prstGeom prst="line">
            <a:avLst/>
          </a:prstGeom>
          <a:ln w="2032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3">
            <a:extLst>
              <a:ext uri="{FF2B5EF4-FFF2-40B4-BE49-F238E27FC236}">
                <a16:creationId xmlns:a16="http://schemas.microsoft.com/office/drawing/2014/main" id="{F69916AA-B451-A84C-A453-0B388D24C417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8056625" y="3501038"/>
            <a:ext cx="540947" cy="584759"/>
          </a:xfrm>
          <a:prstGeom prst="line">
            <a:avLst/>
          </a:prstGeom>
          <a:ln w="2032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4">
            <a:extLst>
              <a:ext uri="{FF2B5EF4-FFF2-40B4-BE49-F238E27FC236}">
                <a16:creationId xmlns:a16="http://schemas.microsoft.com/office/drawing/2014/main" id="{AE6B15FD-1D78-CCED-5C33-1CF538C60E1E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3770263" y="4085797"/>
            <a:ext cx="449917" cy="547851"/>
          </a:xfrm>
          <a:prstGeom prst="line">
            <a:avLst/>
          </a:prstGeom>
          <a:ln w="2032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5">
            <a:extLst>
              <a:ext uri="{FF2B5EF4-FFF2-40B4-BE49-F238E27FC236}">
                <a16:creationId xmlns:a16="http://schemas.microsoft.com/office/drawing/2014/main" id="{F20D71B4-50AE-AF8D-EA5C-EFD42EE6F500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8056625" y="4085797"/>
            <a:ext cx="540947" cy="599096"/>
          </a:xfrm>
          <a:prstGeom prst="line">
            <a:avLst/>
          </a:prstGeom>
          <a:ln w="20320"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6DD354A-B2D2-D999-BDF9-23A37DFAEB74}"/>
              </a:ext>
            </a:extLst>
          </p:cNvPr>
          <p:cNvSpPr txBox="1"/>
          <p:nvPr/>
        </p:nvSpPr>
        <p:spPr>
          <a:xfrm>
            <a:off x="4429730" y="3760131"/>
            <a:ext cx="358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24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</a:t>
            </a:r>
            <a:r>
              <a:rPr lang="bs-Latn-BA" sz="24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RASTA</a:t>
            </a:r>
            <a:r>
              <a:rPr lang="bs-Latn-BA" sz="24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bs-Latn-BA" sz="24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RAZVOJU</a:t>
            </a:r>
            <a:endParaRPr lang="en-US" sz="24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622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DA0B0-5672-2709-E14F-0FBB11F9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4587997-73B9-5462-BB45-766F98B73EBD}"/>
              </a:ext>
            </a:extLst>
          </p:cNvPr>
          <p:cNvSpPr>
            <a:spLocks noGrp="1"/>
          </p:cNvSpPr>
          <p:nvPr/>
        </p:nvSpPr>
        <p:spPr>
          <a:xfrm>
            <a:off x="993058" y="4871545"/>
            <a:ext cx="10703642" cy="1090702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72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1D60760A-CA13-ED95-0E8C-46B993AFA703}"/>
              </a:ext>
            </a:extLst>
          </p:cNvPr>
          <p:cNvSpPr>
            <a:spLocks noGrp="1"/>
          </p:cNvSpPr>
          <p:nvPr/>
        </p:nvSpPr>
        <p:spPr>
          <a:xfrm>
            <a:off x="3008980" y="895753"/>
            <a:ext cx="6508646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2903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bs-Latn-BA" sz="3200" b="1" dirty="0">
                <a:solidFill>
                  <a:srgbClr val="003E66"/>
                </a:solidFill>
                <a:latin typeface="Arial"/>
                <a:ea typeface="Arial"/>
                <a:cs typeface="Arial"/>
              </a:rPr>
              <a:t> </a:t>
            </a:r>
            <a:r>
              <a:rPr lang="pl-PL" sz="3200" b="1" dirty="0">
                <a:solidFill>
                  <a:srgbClr val="102F57"/>
                </a:solidFill>
                <a:latin typeface="Arial"/>
                <a:ea typeface="Arial"/>
                <a:cs typeface="Arial"/>
              </a:rPr>
              <a:t>Zaključak</a:t>
            </a:r>
            <a:endParaRPr lang="bs-Latn-BA" sz="3200" b="1" dirty="0">
              <a:solidFill>
                <a:srgbClr val="003E6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D47607-ABB9-F593-FCEC-019EC382ACD5}"/>
              </a:ext>
            </a:extLst>
          </p:cNvPr>
          <p:cNvSpPr txBox="1"/>
          <p:nvPr/>
        </p:nvSpPr>
        <p:spPr>
          <a:xfrm>
            <a:off x="1725582" y="5155286"/>
            <a:ext cx="9971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err="1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Hoćemo</a:t>
            </a:r>
            <a:r>
              <a:rPr lang="en-US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 za </a:t>
            </a:r>
            <a:r>
              <a:rPr lang="en-US" sz="2800" b="1" dirty="0" err="1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deset</a:t>
            </a:r>
            <a:r>
              <a:rPr lang="en-US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godina </a:t>
            </a:r>
            <a:r>
              <a:rPr lang="en-US" sz="2800" b="1" dirty="0" err="1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dalje</a:t>
            </a:r>
            <a:r>
              <a:rPr lang="en-US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govoriti</a:t>
            </a:r>
            <a:r>
              <a:rPr lang="en-US" sz="28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20%?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D3B7A1-CB30-15B7-5643-D4DFA9C097C6}"/>
              </a:ext>
            </a:extLst>
          </p:cNvPr>
          <p:cNvSpPr/>
          <p:nvPr/>
        </p:nvSpPr>
        <p:spPr>
          <a:xfrm>
            <a:off x="993058" y="1907628"/>
            <a:ext cx="10703642" cy="9144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Zašto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klijent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danas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kupio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životno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osiguranje?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6B72E5-06E4-D756-D2D9-A168A43B76F6}"/>
              </a:ext>
            </a:extLst>
          </p:cNvPr>
          <p:cNvSpPr/>
          <p:nvPr/>
        </p:nvSpPr>
        <p:spPr>
          <a:xfrm>
            <a:off x="993057" y="3429000"/>
            <a:ext cx="10703642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0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r"/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Zašto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zadržao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s-Latn-BA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policu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10, 20 </a:t>
            </a:r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godina?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DD645A-975F-BE75-3065-2C8FDC1BF79B}"/>
              </a:ext>
            </a:extLst>
          </p:cNvPr>
          <p:cNvSpPr txBox="1"/>
          <p:nvPr/>
        </p:nvSpPr>
        <p:spPr>
          <a:xfrm>
            <a:off x="993057" y="2019437"/>
            <a:ext cx="54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D1508B-86A6-9581-4A7F-8FC60B0A83B2}"/>
              </a:ext>
            </a:extLst>
          </p:cNvPr>
          <p:cNvSpPr txBox="1"/>
          <p:nvPr/>
        </p:nvSpPr>
        <p:spPr>
          <a:xfrm>
            <a:off x="993057" y="3593812"/>
            <a:ext cx="54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E71EE0-4778-7CD0-3693-DFD52B9BBF2F}"/>
              </a:ext>
            </a:extLst>
          </p:cNvPr>
          <p:cNvSpPr txBox="1"/>
          <p:nvPr/>
        </p:nvSpPr>
        <p:spPr>
          <a:xfrm>
            <a:off x="1078940" y="5168188"/>
            <a:ext cx="543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28B206-CBD7-777C-2218-9E2146E5099F}"/>
              </a:ext>
            </a:extLst>
          </p:cNvPr>
          <p:cNvSpPr txBox="1"/>
          <p:nvPr/>
        </p:nvSpPr>
        <p:spPr>
          <a:xfrm>
            <a:off x="1622109" y="2019437"/>
            <a:ext cx="1386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Vrijednost za klijenta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89A6E2-0263-17F4-B3C2-5240707AA291}"/>
              </a:ext>
            </a:extLst>
          </p:cNvPr>
          <p:cNvSpPr txBox="1"/>
          <p:nvPr/>
        </p:nvSpPr>
        <p:spPr>
          <a:xfrm>
            <a:off x="1588343" y="3701533"/>
            <a:ext cx="156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Dugoročnost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410FFC-4EA1-CFDE-0365-C16B4425A300}"/>
              </a:ext>
            </a:extLst>
          </p:cNvPr>
          <p:cNvSpPr txBox="1"/>
          <p:nvPr/>
        </p:nvSpPr>
        <p:spPr>
          <a:xfrm>
            <a:off x="1636826" y="5137409"/>
            <a:ext cx="143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Ambicija tržišta</a:t>
            </a:r>
          </a:p>
        </p:txBody>
      </p:sp>
    </p:spTree>
    <p:extLst>
      <p:ext uri="{BB962C8B-B14F-4D97-AF65-F5344CB8AC3E}">
        <p14:creationId xmlns:p14="http://schemas.microsoft.com/office/powerpoint/2010/main" val="1477017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A79C57-1AAC-704F-DA17-99C13171BC09}"/>
              </a:ext>
            </a:extLst>
          </p:cNvPr>
          <p:cNvSpPr txBox="1">
            <a:spLocks/>
          </p:cNvSpPr>
          <p:nvPr/>
        </p:nvSpPr>
        <p:spPr>
          <a:xfrm>
            <a:off x="4380470" y="3046545"/>
            <a:ext cx="3964539" cy="5751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3600" b="1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Hvala na pažnji!</a:t>
            </a:r>
            <a:endParaRPr lang="en-BA" sz="3600" b="1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1BBE023-46A9-5C7F-7B0B-BB59A7E1ED61}"/>
              </a:ext>
            </a:extLst>
          </p:cNvPr>
          <p:cNvSpPr>
            <a:spLocks noGrp="1"/>
          </p:cNvSpPr>
          <p:nvPr/>
        </p:nvSpPr>
        <p:spPr>
          <a:xfrm>
            <a:off x="1965325" y="4546889"/>
            <a:ext cx="8065366" cy="213100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Agencija za nadzor osiguranja Federacije Bosne i Hercegovine</a:t>
            </a:r>
            <a:endParaRPr lang="en-US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Kolodvorska 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bs-Latn-BA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Sarajevo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Bosna i Hercegovina</a:t>
            </a:r>
            <a:endParaRPr lang="en-US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+38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33 610 897</a:t>
            </a:r>
            <a:endParaRPr lang="mk-MK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Fax: +38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s-Latn-BA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33 611 114 </a:t>
            </a:r>
            <a:endParaRPr lang="en-US" sz="2700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bs-Latn-BA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</a:t>
            </a:r>
            <a:r>
              <a:rPr lang="en-US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bs-Latn-BA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ano.ba</a:t>
            </a:r>
            <a:endParaRPr lang="en-US" sz="2700" u="sng" dirty="0">
              <a:solidFill>
                <a:srgbClr val="003E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bs-Latn-BA" sz="2700" u="sng" dirty="0">
                <a:solidFill>
                  <a:srgbClr val="003E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ano.ba</a:t>
            </a:r>
            <a:endParaRPr lang="mk-MK" u="sng" dirty="0"/>
          </a:p>
        </p:txBody>
      </p:sp>
    </p:spTree>
    <p:extLst>
      <p:ext uri="{BB962C8B-B14F-4D97-AF65-F5344CB8AC3E}">
        <p14:creationId xmlns:p14="http://schemas.microsoft.com/office/powerpoint/2010/main" val="26028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2.0.5522"/>
  <p:tag name="SLIDO_PRESENTATION_ID" val="00000000-0000-0000-0000-000000000000"/>
  <p:tag name="SLIDO_EVENT_UUID" val="b3744c80-ec62-4389-a81d-f61281041b16"/>
  <p:tag name="SLIDO_EVENT_SECTION_UUID" val="d3fc2aaf-e679-4750-b9d5-5c3c0d87dbe2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34B2666-A775-4130-8CCF-81ABD7E00DB8}" vid="{7BCE84EF-4E02-4BBB-974B-EC76A8D3B0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13849</TotalTime>
  <Words>778</Words>
  <Application>Microsoft Office PowerPoint</Application>
  <PresentationFormat>Widescreen</PresentationFormat>
  <Paragraphs>187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Theme1</vt:lpstr>
      <vt:lpstr>Sarajevo 17.9.2026. godine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Sarajevo 29.4.2023. godine</dc:title>
  <dc:creator>Alma Smailagić</dc:creator>
  <cp:lastModifiedBy>Alma Smailagić</cp:lastModifiedBy>
  <cp:revision>278</cp:revision>
  <dcterms:created xsi:type="dcterms:W3CDTF">2023-04-24T10:45:37Z</dcterms:created>
  <dcterms:modified xsi:type="dcterms:W3CDTF">2026-09-16T10:42:07Z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1.12.0.5522</vt:lpwstr>
  </property>
</Properties>
</file>