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sldIdLst>
    <p:sldId id="256" r:id="rId2"/>
    <p:sldId id="375" r:id="rId3"/>
    <p:sldId id="269" r:id="rId4"/>
    <p:sldId id="399" r:id="rId5"/>
    <p:sldId id="398" r:id="rId6"/>
    <p:sldId id="395" r:id="rId7"/>
    <p:sldId id="270" r:id="rId8"/>
    <p:sldId id="376" r:id="rId9"/>
    <p:sldId id="377" r:id="rId10"/>
    <p:sldId id="402" r:id="rId11"/>
    <p:sldId id="257" r:id="rId12"/>
    <p:sldId id="258" r:id="rId13"/>
    <p:sldId id="259" r:id="rId14"/>
    <p:sldId id="260" r:id="rId15"/>
    <p:sldId id="403" r:id="rId16"/>
    <p:sldId id="262" r:id="rId17"/>
    <p:sldId id="263" r:id="rId18"/>
    <p:sldId id="264" r:id="rId19"/>
    <p:sldId id="265" r:id="rId20"/>
    <p:sldId id="266" r:id="rId21"/>
    <p:sldId id="393" r:id="rId22"/>
    <p:sldId id="400" r:id="rId23"/>
    <p:sldId id="401" r:id="rId24"/>
    <p:sldId id="267" r:id="rId25"/>
    <p:sldId id="279" r:id="rId2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min Čengić" initials="EČ" lastIdx="1" clrIdx="0">
    <p:extLst>
      <p:ext uri="{19B8F6BF-5375-455C-9EA6-DF929625EA0E}">
        <p15:presenceInfo xmlns:p15="http://schemas.microsoft.com/office/powerpoint/2012/main" userId="Ermin Čengić" providerId="None"/>
      </p:ext>
    </p:extLst>
  </p:cmAuthor>
  <p:cmAuthor id="2" name="Ermin Cengic" initials="EC" lastIdx="1" clrIdx="1">
    <p:extLst>
      <p:ext uri="{19B8F6BF-5375-455C-9EA6-DF929625EA0E}">
        <p15:presenceInfo xmlns:p15="http://schemas.microsoft.com/office/powerpoint/2012/main" userId="2e50144f3ae74c8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241482"/>
    <a:srgbClr val="3920D2"/>
    <a:srgbClr val="F1E605"/>
    <a:srgbClr val="211278"/>
    <a:srgbClr val="2F2FFF"/>
    <a:srgbClr val="000099"/>
    <a:srgbClr val="FAEE06"/>
    <a:srgbClr val="FFFF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5556" autoAdjust="0"/>
  </p:normalViewPr>
  <p:slideViewPr>
    <p:cSldViewPr snapToGrid="0">
      <p:cViewPr varScale="1">
        <p:scale>
          <a:sx n="106" d="100"/>
          <a:sy n="106" d="100"/>
        </p:scale>
        <p:origin x="5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112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55844E-0261-489E-8F72-6479B2CB42C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B953C4-3E03-42C3-8583-02698E6BC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9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pPr defTabSz="802752">
              <a:defRPr/>
            </a:pPr>
            <a:fld id="{F7021451-1387-4CA6-816F-3879F97B5CBC}" type="slidenum">
              <a:rPr lang="en-US" sz="1600">
                <a:solidFill>
                  <a:prstClr val="black"/>
                </a:solidFill>
                <a:latin typeface="Calibri" panose="020F0502020204030204"/>
              </a:rPr>
              <a:pPr defTabSz="802752">
                <a:defRPr/>
              </a:pPr>
              <a:t>21</a:t>
            </a:fld>
            <a:endParaRPr lang="en-US" sz="16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438706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7437" y="1876125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  <a:endParaRPr lang="bs-Latn-B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63484" y="6146289"/>
            <a:ext cx="2110945" cy="365125"/>
          </a:xfrm>
        </p:spPr>
        <p:txBody>
          <a:bodyPr/>
          <a:lstStyle>
            <a:lvl1pPr>
              <a:defRPr sz="1400" b="1">
                <a:solidFill>
                  <a:srgbClr val="241482"/>
                </a:solidFill>
              </a:defRPr>
            </a:lvl1pPr>
          </a:lstStyle>
          <a:p>
            <a:r>
              <a:rPr lang="bs-Latn-BA" dirty="0"/>
              <a:t>www.udofbih.ba</a:t>
            </a:r>
          </a:p>
        </p:txBody>
      </p:sp>
    </p:spTree>
    <p:extLst>
      <p:ext uri="{BB962C8B-B14F-4D97-AF65-F5344CB8AC3E}">
        <p14:creationId xmlns:p14="http://schemas.microsoft.com/office/powerpoint/2010/main" val="886069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170407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33408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939413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957953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279100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194120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110491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933464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949651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041764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537960"/>
            <a:ext cx="11201400" cy="0"/>
          </a:xfrm>
          <a:prstGeom prst="line">
            <a:avLst/>
          </a:prstGeom>
          <a:noFill/>
          <a:ln w="7620">
            <a:solidFill>
              <a:srgbClr val="D7DE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574536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Dani osiguranja 2026  |  Keynote</a:t>
            </a:r>
            <a:endParaRPr lang="en-US" sz="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391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93000"/>
            <a:lum/>
          </a:blip>
          <a:srcRect/>
          <a:stretch>
            <a:fillRect l="3000" t="3000" r="2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75564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4234" y="4798337"/>
            <a:ext cx="8953877" cy="787650"/>
          </a:xfrm>
        </p:spPr>
        <p:txBody>
          <a:bodyPr>
            <a:noAutofit/>
          </a:bodyPr>
          <a:lstStyle/>
          <a:p>
            <a:pPr marL="0" indent="0">
              <a:buNone/>
            </a:pPr>
            <a:br>
              <a:rPr lang="bs-Latn-B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bs-Latn-B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bs-Latn-B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bs-Latn-B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bs-Latn-B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bs-Latn-B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bs-Latn-B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bs-Latn-B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bs-Latn-B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bs-Latn-B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bs-Latn-BA" sz="28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br>
              <a:rPr lang="bs-Latn-BA" sz="36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bs-Latn-BA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bs-Latn-BA" sz="4000" b="1" dirty="0">
                <a:ea typeface="Cambria" panose="02040503050406030204" pitchFamily="18" charset="0"/>
                <a:cs typeface="Arial" panose="020B0604020202020204" pitchFamily="34" charset="0"/>
              </a:rPr>
              <a:t>Geopolitička i ekonomska kretanja u svijetu i njihov uticaj na tržište osiguranja</a:t>
            </a:r>
            <a:br>
              <a:rPr lang="en-US" sz="3200" b="1" dirty="0">
                <a:solidFill>
                  <a:srgbClr val="FFFFFF"/>
                </a:solidFill>
                <a:latin typeface="+mn-lt"/>
                <a:ea typeface="Aptos Display" pitchFamily="34" charset="-122"/>
                <a:cs typeface="Aptos Display" pitchFamily="34" charset="-120"/>
              </a:rPr>
            </a:br>
            <a:r>
              <a:rPr lang="en-US" sz="3200" b="1" dirty="0">
                <a:solidFill>
                  <a:srgbClr val="FFFFFF"/>
                </a:solidFill>
                <a:latin typeface="+mn-lt"/>
                <a:ea typeface="Aptos Display" pitchFamily="34" charset="-122"/>
                <a:cs typeface="Aptos Display" pitchFamily="34" charset="-120"/>
              </a:rPr>
              <a:t>n</a:t>
            </a:r>
            <a:br>
              <a:rPr lang="en-US" sz="3200" dirty="0">
                <a:latin typeface="+mn-lt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bs-Latn-BA" sz="2000" dirty="0">
                <a:latin typeface="+mn-lt"/>
                <a:ea typeface="Cambria" panose="02040503050406030204" pitchFamily="18" charset="0"/>
                <a:cs typeface="Arial" panose="020B0604020202020204" pitchFamily="34" charset="0"/>
              </a:rPr>
              <a:t>prof. dr. Jasmina Selimović, </a:t>
            </a:r>
            <a:br>
              <a:rPr lang="bs-Latn-BA" sz="2000" dirty="0">
                <a:latin typeface="+mn-lt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bs-Latn-BA" sz="2000" dirty="0">
                <a:latin typeface="+mn-lt"/>
                <a:ea typeface="Cambria" panose="02040503050406030204" pitchFamily="18" charset="0"/>
                <a:cs typeface="Arial" panose="020B0604020202020204" pitchFamily="34" charset="0"/>
              </a:rPr>
              <a:t>guvernerka Centralne banke Bosne i Hercegovine</a:t>
            </a:r>
            <a:br>
              <a:rPr lang="bs-Latn-BA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bs-Latn-BA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4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en-US" sz="2000" b="1" dirty="0">
                <a:solidFill>
                  <a:srgbClr val="182656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Sarajevo, 17.09. i 18.09.202</a:t>
            </a:r>
            <a:r>
              <a:rPr lang="bs-Latn-BA" sz="2000" b="1" dirty="0">
                <a:solidFill>
                  <a:srgbClr val="182656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6</a:t>
            </a:r>
            <a:r>
              <a:rPr lang="en-US" sz="2000" b="1" dirty="0">
                <a:solidFill>
                  <a:srgbClr val="182656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br>
              <a:rPr lang="bs-Latn-BA" sz="2000" b="1" dirty="0">
                <a:solidFill>
                  <a:srgbClr val="182656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endParaRPr lang="bs-Latn-BA" sz="20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254018" y="6210628"/>
            <a:ext cx="1937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>
                <a:ln w="0"/>
                <a:solidFill>
                  <a:srgbClr val="00009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www.udofbih.ba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812E8F3-1019-2D96-DF30-4EFFE86DF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7869" y="278040"/>
            <a:ext cx="2391800" cy="139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6235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FFE4F-8918-3DA2-07B1-888861463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472" y="365130"/>
            <a:ext cx="7277419" cy="974784"/>
          </a:xfrm>
        </p:spPr>
        <p:txBody>
          <a:bodyPr/>
          <a:lstStyle/>
          <a:p>
            <a:r>
              <a:rPr lang="bs-Latn-BA" b="1" dirty="0"/>
              <a:t>Prognoze MMF-a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F1096-4C71-2D1C-03B8-B615C8DE4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192" y="1656783"/>
            <a:ext cx="10103667" cy="469874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bs-Latn-BA" sz="2600" b="1" dirty="0"/>
              <a:t>JULI </a:t>
            </a:r>
            <a:r>
              <a:rPr lang="en-US" sz="2600" b="1" dirty="0"/>
              <a:t>2025. </a:t>
            </a:r>
            <a:r>
              <a:rPr lang="bs-Latn-BA" sz="2600" b="1" dirty="0"/>
              <a:t>- </a:t>
            </a:r>
            <a:r>
              <a:rPr lang="en-US" sz="2600" dirty="0" err="1"/>
              <a:t>Očekuje</a:t>
            </a:r>
            <a:r>
              <a:rPr lang="en-US" sz="2600" dirty="0"/>
              <a:t> se </a:t>
            </a:r>
            <a:r>
              <a:rPr lang="en-US" sz="2600" dirty="0" err="1"/>
              <a:t>usporavanje</a:t>
            </a:r>
            <a:r>
              <a:rPr lang="en-US" sz="2600" dirty="0"/>
              <a:t> </a:t>
            </a:r>
            <a:r>
              <a:rPr lang="en-US" sz="2600" dirty="0" err="1"/>
              <a:t>globalnog</a:t>
            </a:r>
            <a:r>
              <a:rPr lang="en-US" sz="2600" dirty="0"/>
              <a:t> rasta – </a:t>
            </a:r>
            <a:r>
              <a:rPr lang="en-US" sz="2600" b="1" dirty="0"/>
              <a:t>Global Economy: Tenuous</a:t>
            </a:r>
            <a:r>
              <a:rPr lang="bs-Latn-BA" sz="2600" b="1" dirty="0"/>
              <a:t> </a:t>
            </a:r>
            <a:r>
              <a:rPr lang="en-US" sz="2600" b="1" dirty="0"/>
              <a:t>Resilience amid </a:t>
            </a:r>
            <a:r>
              <a:rPr lang="en-US" sz="2600" b="1" dirty="0" err="1"/>
              <a:t>Persistant</a:t>
            </a:r>
            <a:r>
              <a:rPr lang="en-US" sz="2600" b="1" dirty="0"/>
              <a:t> Uncertainty  </a:t>
            </a:r>
            <a:endParaRPr lang="bs-Latn-BA" sz="2600" b="1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bs-Latn-BA" sz="2600" b="1" dirty="0"/>
              <a:t>OKTOBAR </a:t>
            </a:r>
            <a:r>
              <a:rPr lang="en-US" sz="2600" b="1" dirty="0"/>
              <a:t>2025. </a:t>
            </a:r>
            <a:r>
              <a:rPr lang="bs-Latn-BA" sz="2600" b="1" dirty="0"/>
              <a:t>- </a:t>
            </a:r>
            <a:r>
              <a:rPr lang="en-US" sz="2600" dirty="0" err="1"/>
              <a:t>Iako</a:t>
            </a:r>
            <a:r>
              <a:rPr lang="en-US" sz="2600" dirty="0"/>
              <a:t> je </a:t>
            </a:r>
            <a:r>
              <a:rPr lang="en-US" sz="2600" dirty="0" err="1"/>
              <a:t>kratkoročna</a:t>
            </a:r>
            <a:r>
              <a:rPr lang="en-US" sz="2600" dirty="0"/>
              <a:t> </a:t>
            </a:r>
            <a:r>
              <a:rPr lang="en-US" sz="2600" dirty="0" err="1"/>
              <a:t>prognoza</a:t>
            </a:r>
            <a:r>
              <a:rPr lang="en-US" sz="2600" dirty="0"/>
              <a:t> </a:t>
            </a:r>
            <a:r>
              <a:rPr lang="en-US" sz="2600" dirty="0" err="1"/>
              <a:t>blago</a:t>
            </a:r>
            <a:r>
              <a:rPr lang="en-US" sz="2600" dirty="0"/>
              <a:t> </a:t>
            </a:r>
            <a:r>
              <a:rPr lang="en-US" sz="2600" dirty="0" err="1"/>
              <a:t>revidirana</a:t>
            </a:r>
            <a:r>
              <a:rPr lang="en-US" sz="2600" dirty="0"/>
              <a:t> </a:t>
            </a:r>
            <a:r>
              <a:rPr lang="en-US" sz="2600" dirty="0" err="1"/>
              <a:t>naviše</a:t>
            </a:r>
            <a:r>
              <a:rPr lang="en-US" sz="2600" dirty="0"/>
              <a:t>, </a:t>
            </a:r>
            <a:r>
              <a:rPr lang="en-US" sz="2600" dirty="0" err="1"/>
              <a:t>globalni</a:t>
            </a:r>
            <a:r>
              <a:rPr lang="en-US" sz="2600" dirty="0"/>
              <a:t> </a:t>
            </a:r>
            <a:r>
              <a:rPr lang="en-US" sz="2600" dirty="0" err="1"/>
              <a:t>rast</a:t>
            </a:r>
            <a:r>
              <a:rPr lang="en-US" sz="2600" dirty="0"/>
              <a:t> </a:t>
            </a:r>
            <a:r>
              <a:rPr lang="en-US" sz="2600" dirty="0" err="1"/>
              <a:t>ostaje</a:t>
            </a:r>
            <a:r>
              <a:rPr lang="en-US" sz="2600" dirty="0"/>
              <a:t> </a:t>
            </a:r>
            <a:r>
              <a:rPr lang="en-US" sz="2600" dirty="0" err="1"/>
              <a:t>prigušen</a:t>
            </a:r>
            <a:r>
              <a:rPr lang="en-US" sz="2600" dirty="0"/>
              <a:t> </a:t>
            </a:r>
            <a:r>
              <a:rPr lang="en-US" sz="2600" dirty="0" err="1"/>
              <a:t>dok</a:t>
            </a:r>
            <a:r>
              <a:rPr lang="en-US" sz="2600" dirty="0"/>
              <a:t> novo </a:t>
            </a:r>
            <a:r>
              <a:rPr lang="en-US" sz="2600" dirty="0" err="1"/>
              <a:t>uvedene</a:t>
            </a:r>
            <a:r>
              <a:rPr lang="en-US" sz="2600" dirty="0"/>
              <a:t> </a:t>
            </a:r>
            <a:r>
              <a:rPr lang="en-US" sz="2600" dirty="0" err="1"/>
              <a:t>mjere</a:t>
            </a:r>
            <a:r>
              <a:rPr lang="en-US" sz="2600" dirty="0"/>
              <a:t> </a:t>
            </a:r>
            <a:r>
              <a:rPr lang="en-US" sz="2600" dirty="0" err="1"/>
              <a:t>polako</a:t>
            </a:r>
            <a:r>
              <a:rPr lang="en-US" sz="2600" dirty="0"/>
              <a:t> </a:t>
            </a:r>
            <a:r>
              <a:rPr lang="en-US" sz="2600" dirty="0" err="1"/>
              <a:t>dolaze</a:t>
            </a:r>
            <a:r>
              <a:rPr lang="en-US" sz="2600" dirty="0"/>
              <a:t> do </a:t>
            </a:r>
            <a:r>
              <a:rPr lang="en-US" sz="2600" dirty="0" err="1"/>
              <a:t>izražaja</a:t>
            </a:r>
            <a:r>
              <a:rPr lang="en-US" sz="2600" dirty="0"/>
              <a:t> – </a:t>
            </a:r>
            <a:r>
              <a:rPr lang="en-US" sz="2600" b="1" dirty="0"/>
              <a:t>Global Economy in Flux, Prospects Remain Dim </a:t>
            </a:r>
          </a:p>
          <a:p>
            <a:endParaRPr lang="en-US" sz="2600" dirty="0"/>
          </a:p>
          <a:p>
            <a:pPr marL="0" indent="0">
              <a:buNone/>
            </a:pPr>
            <a:r>
              <a:rPr lang="bs-Latn-BA" sz="2600" b="1" dirty="0"/>
              <a:t>JANUAR</a:t>
            </a:r>
            <a:r>
              <a:rPr lang="en-US" sz="2600" b="1" dirty="0"/>
              <a:t> 2026.</a:t>
            </a:r>
            <a:r>
              <a:rPr lang="bs-Latn-BA" sz="2600" b="1" dirty="0"/>
              <a:t> - </a:t>
            </a:r>
            <a:r>
              <a:rPr lang="en-US" sz="2600" dirty="0" err="1"/>
              <a:t>Otporan</a:t>
            </a:r>
            <a:r>
              <a:rPr lang="en-US" sz="2600" dirty="0"/>
              <a:t> </a:t>
            </a:r>
            <a:r>
              <a:rPr lang="en-US" sz="2600" dirty="0" err="1"/>
              <a:t>rast</a:t>
            </a:r>
            <a:r>
              <a:rPr lang="en-US" sz="2600" dirty="0"/>
              <a:t> </a:t>
            </a:r>
            <a:r>
              <a:rPr lang="en-US" sz="2600" dirty="0" err="1"/>
              <a:t>jer</a:t>
            </a:r>
            <a:r>
              <a:rPr lang="en-US" sz="2600" dirty="0"/>
              <a:t> </a:t>
            </a:r>
            <a:r>
              <a:rPr lang="en-US" sz="2600" dirty="0" err="1"/>
              <a:t>tehnologija</a:t>
            </a:r>
            <a:r>
              <a:rPr lang="en-US" sz="2600" dirty="0"/>
              <a:t> i </a:t>
            </a:r>
            <a:r>
              <a:rPr lang="en-US" sz="2600" dirty="0" err="1"/>
              <a:t>prilagodljivost</a:t>
            </a:r>
            <a:r>
              <a:rPr lang="en-US" sz="2600" dirty="0"/>
              <a:t> </a:t>
            </a:r>
            <a:r>
              <a:rPr lang="en-US" sz="2600" dirty="0" err="1"/>
              <a:t>neutrališu</a:t>
            </a:r>
            <a:r>
              <a:rPr lang="en-US" sz="2600" dirty="0"/>
              <a:t> </a:t>
            </a:r>
            <a:r>
              <a:rPr lang="en-US" sz="2600" dirty="0" err="1"/>
              <a:t>nepovoljne</a:t>
            </a:r>
            <a:r>
              <a:rPr lang="en-US" sz="2600" dirty="0"/>
              <a:t> </a:t>
            </a:r>
            <a:r>
              <a:rPr lang="en-US" sz="2600" dirty="0" err="1"/>
              <a:t>uticaje</a:t>
            </a:r>
            <a:r>
              <a:rPr lang="en-US" sz="2600" dirty="0"/>
              <a:t> </a:t>
            </a:r>
            <a:r>
              <a:rPr lang="en-US" sz="2600" dirty="0" err="1"/>
              <a:t>trgovinske</a:t>
            </a:r>
            <a:r>
              <a:rPr lang="en-US" sz="2600" dirty="0"/>
              <a:t> </a:t>
            </a:r>
            <a:r>
              <a:rPr lang="en-US" sz="2600" dirty="0" err="1"/>
              <a:t>politike</a:t>
            </a:r>
            <a:r>
              <a:rPr lang="en-US" sz="2600" dirty="0"/>
              <a:t> - </a:t>
            </a:r>
            <a:r>
              <a:rPr lang="en-US" sz="2600" b="1" dirty="0"/>
              <a:t>Global Economy: Steady amid Divergent Forces</a:t>
            </a:r>
          </a:p>
          <a:p>
            <a:endParaRPr lang="en-US" sz="2600" dirty="0"/>
          </a:p>
          <a:p>
            <a:pPr marL="0" indent="0">
              <a:buNone/>
            </a:pPr>
            <a:r>
              <a:rPr lang="bs-Latn-BA" sz="2600" b="1" dirty="0"/>
              <a:t>APRIL </a:t>
            </a:r>
            <a:r>
              <a:rPr lang="en-US" sz="2600" b="1" dirty="0"/>
              <a:t>2026.</a:t>
            </a:r>
            <a:r>
              <a:rPr lang="bs-Latn-BA" sz="2600" b="1" dirty="0"/>
              <a:t> - </a:t>
            </a:r>
            <a:r>
              <a:rPr lang="en-US" sz="2600" dirty="0" err="1"/>
              <a:t>Globalna</a:t>
            </a:r>
            <a:r>
              <a:rPr lang="en-US" sz="2600" dirty="0"/>
              <a:t> </a:t>
            </a:r>
            <a:r>
              <a:rPr lang="en-US" sz="2600" dirty="0" err="1"/>
              <a:t>ekonomija</a:t>
            </a:r>
            <a:r>
              <a:rPr lang="en-US" sz="2600" dirty="0"/>
              <a:t> se </a:t>
            </a:r>
            <a:r>
              <a:rPr lang="en-US" sz="2600" dirty="0" err="1"/>
              <a:t>suočava</a:t>
            </a:r>
            <a:r>
              <a:rPr lang="en-US" sz="2600" dirty="0"/>
              <a:t> s </a:t>
            </a:r>
            <a:r>
              <a:rPr lang="en-US" sz="2600" dirty="0" err="1"/>
              <a:t>novim</a:t>
            </a:r>
            <a:r>
              <a:rPr lang="en-US" sz="2600" dirty="0"/>
              <a:t> </a:t>
            </a:r>
            <a:r>
              <a:rPr lang="en-US" sz="2600" dirty="0" err="1"/>
              <a:t>iskušenjima</a:t>
            </a:r>
            <a:r>
              <a:rPr lang="en-US" sz="2600" dirty="0"/>
              <a:t> </a:t>
            </a:r>
            <a:r>
              <a:rPr lang="en-US" sz="2600" dirty="0" err="1"/>
              <a:t>dok</a:t>
            </a:r>
            <a:r>
              <a:rPr lang="en-US" sz="2600" dirty="0"/>
              <a:t> rat </a:t>
            </a:r>
            <a:r>
              <a:rPr lang="en-US" sz="2600" dirty="0" err="1"/>
              <a:t>na</a:t>
            </a:r>
            <a:r>
              <a:rPr lang="en-US" sz="2600" dirty="0"/>
              <a:t> </a:t>
            </a:r>
            <a:r>
              <a:rPr lang="en-US" sz="2600" dirty="0" err="1"/>
              <a:t>Bliskom</a:t>
            </a:r>
            <a:r>
              <a:rPr lang="en-US" sz="2600" dirty="0"/>
              <a:t> </a:t>
            </a:r>
            <a:r>
              <a:rPr lang="en-US" sz="2600" dirty="0" err="1"/>
              <a:t>istoku</a:t>
            </a:r>
            <a:r>
              <a:rPr lang="en-US" sz="2600" dirty="0"/>
              <a:t> </a:t>
            </a:r>
            <a:r>
              <a:rPr lang="en-US" sz="2600" dirty="0" err="1"/>
              <a:t>prijeti</a:t>
            </a:r>
            <a:r>
              <a:rPr lang="en-US" sz="2600" dirty="0"/>
              <a:t> da </a:t>
            </a:r>
            <a:r>
              <a:rPr lang="en-US" sz="2600" dirty="0" err="1"/>
              <a:t>ugrozi</a:t>
            </a:r>
            <a:r>
              <a:rPr lang="en-US" sz="2600" dirty="0"/>
              <a:t> </a:t>
            </a:r>
            <a:r>
              <a:rPr lang="en-US" sz="2600" dirty="0" err="1"/>
              <a:t>rast</a:t>
            </a:r>
            <a:r>
              <a:rPr lang="en-US" sz="2600" dirty="0"/>
              <a:t> i </a:t>
            </a:r>
            <a:r>
              <a:rPr lang="en-US" sz="2600" dirty="0" err="1"/>
              <a:t>smanjenje</a:t>
            </a:r>
            <a:r>
              <a:rPr lang="en-US" sz="2600" dirty="0"/>
              <a:t> </a:t>
            </a:r>
            <a:r>
              <a:rPr lang="en-US" sz="2600" dirty="0" err="1"/>
              <a:t>inflacije</a:t>
            </a:r>
            <a:r>
              <a:rPr lang="en-US" sz="2600" dirty="0"/>
              <a:t> – </a:t>
            </a:r>
            <a:r>
              <a:rPr lang="en-US" sz="2600" b="1" dirty="0"/>
              <a:t>Global Economy in the Shadow of War</a:t>
            </a:r>
          </a:p>
          <a:p>
            <a:endParaRPr lang="en-US" sz="2600" dirty="0"/>
          </a:p>
          <a:p>
            <a:pPr marL="0" indent="0">
              <a:buNone/>
            </a:pPr>
            <a:r>
              <a:rPr lang="bs-Latn-BA" sz="2600" b="1" dirty="0"/>
              <a:t>JULI </a:t>
            </a:r>
            <a:r>
              <a:rPr lang="en-US" sz="2600" b="1" dirty="0"/>
              <a:t>2026.</a:t>
            </a:r>
            <a:r>
              <a:rPr lang="bs-Latn-BA" sz="2600" b="1" dirty="0"/>
              <a:t> - </a:t>
            </a:r>
            <a:r>
              <a:rPr lang="en-US" sz="2600" dirty="0" err="1"/>
              <a:t>Rast</a:t>
            </a:r>
            <a:r>
              <a:rPr lang="en-US" sz="2600" dirty="0"/>
              <a:t> se </a:t>
            </a:r>
            <a:r>
              <a:rPr lang="en-US" sz="2600" dirty="0" err="1"/>
              <a:t>održava</a:t>
            </a:r>
            <a:r>
              <a:rPr lang="en-US" sz="2600" dirty="0"/>
              <a:t>, </a:t>
            </a:r>
            <a:r>
              <a:rPr lang="en-US" sz="2600" dirty="0" err="1"/>
              <a:t>ali</a:t>
            </a:r>
            <a:r>
              <a:rPr lang="en-US" sz="2600" dirty="0"/>
              <a:t> </a:t>
            </a:r>
            <a:r>
              <a:rPr lang="en-US" sz="2600" dirty="0" err="1"/>
              <a:t>ostaje</a:t>
            </a:r>
            <a:r>
              <a:rPr lang="en-US" sz="2600" dirty="0"/>
              <a:t> </a:t>
            </a:r>
            <a:r>
              <a:rPr lang="en-US" sz="2600" dirty="0" err="1"/>
              <a:t>neujednačen</a:t>
            </a:r>
            <a:r>
              <a:rPr lang="en-US" sz="2600" dirty="0"/>
              <a:t>, </a:t>
            </a:r>
            <a:r>
              <a:rPr lang="en-US" sz="2600" dirty="0" err="1"/>
              <a:t>jer</a:t>
            </a:r>
            <a:r>
              <a:rPr lang="en-US" sz="2600" dirty="0"/>
              <a:t> </a:t>
            </a:r>
            <a:r>
              <a:rPr lang="en-US" sz="2600" dirty="0" err="1"/>
              <a:t>zamah</a:t>
            </a:r>
            <a:r>
              <a:rPr lang="en-US" sz="2600" dirty="0"/>
              <a:t> </a:t>
            </a:r>
            <a:r>
              <a:rPr lang="en-US" sz="2600" dirty="0" err="1"/>
              <a:t>tehnološkog</a:t>
            </a:r>
            <a:r>
              <a:rPr lang="en-US" sz="2600" dirty="0"/>
              <a:t> </a:t>
            </a:r>
            <a:r>
              <a:rPr lang="en-US" sz="2600" dirty="0" err="1"/>
              <a:t>sektora</a:t>
            </a:r>
            <a:r>
              <a:rPr lang="en-US" sz="2600" dirty="0"/>
              <a:t> </a:t>
            </a:r>
            <a:r>
              <a:rPr lang="en-US" sz="2600" dirty="0" err="1"/>
              <a:t>neutrališe</a:t>
            </a:r>
            <a:r>
              <a:rPr lang="en-US" sz="2600" dirty="0"/>
              <a:t> </a:t>
            </a:r>
            <a:r>
              <a:rPr lang="en-US" sz="2600" dirty="0" err="1"/>
              <a:t>negativne</a:t>
            </a:r>
            <a:r>
              <a:rPr lang="en-US" sz="2600" dirty="0"/>
              <a:t> </a:t>
            </a:r>
            <a:r>
              <a:rPr lang="en-US" sz="2600" dirty="0" err="1"/>
              <a:t>efekte</a:t>
            </a:r>
            <a:r>
              <a:rPr lang="en-US" sz="2600" dirty="0"/>
              <a:t> rata – </a:t>
            </a:r>
            <a:r>
              <a:rPr lang="en-US" sz="2600" b="1" dirty="0"/>
              <a:t>Global Economy in Crosscurrents of War and Technology</a:t>
            </a:r>
          </a:p>
        </p:txBody>
      </p:sp>
    </p:spTree>
    <p:extLst>
      <p:ext uri="{BB962C8B-B14F-4D97-AF65-F5344CB8AC3E}">
        <p14:creationId xmlns:p14="http://schemas.microsoft.com/office/powerpoint/2010/main" val="218002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A8EE1D-C41C-2133-68C4-465A9DB73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33273C2-D853-AD0F-2974-BA69C7D5EE77}"/>
              </a:ext>
            </a:extLst>
          </p:cNvPr>
          <p:cNvSpPr/>
          <p:nvPr/>
        </p:nvSpPr>
        <p:spPr>
          <a:xfrm>
            <a:off x="6224370" y="1895636"/>
            <a:ext cx="1923691" cy="196682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095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9C213D-7EF0-B5EB-ABD7-9941A2504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346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B43B5A-C6DE-EFFB-17A2-9FBFD79F5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53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C57416-B09B-51C4-152F-98DF81FC5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904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82C8EF-FD75-9344-C81E-75B4A111B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66E3D1A-4F49-E02E-3753-B078CB75E82F}"/>
              </a:ext>
            </a:extLst>
          </p:cNvPr>
          <p:cNvSpPr/>
          <p:nvPr/>
        </p:nvSpPr>
        <p:spPr>
          <a:xfrm>
            <a:off x="6167887" y="1863306"/>
            <a:ext cx="2044460" cy="190643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315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CC112-E58C-D0D9-8F01-6F9406EC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7579" y="383236"/>
            <a:ext cx="9862995" cy="1325563"/>
          </a:xfrm>
        </p:spPr>
        <p:txBody>
          <a:bodyPr>
            <a:normAutofit/>
          </a:bodyPr>
          <a:lstStyle/>
          <a:p>
            <a:r>
              <a:rPr lang="en-US" b="1" dirty="0"/>
              <a:t>"Which of the following best characterizes your</a:t>
            </a:r>
            <a:r>
              <a:rPr lang="bs-Latn-BA" b="1" dirty="0"/>
              <a:t> </a:t>
            </a:r>
            <a:r>
              <a:rPr lang="en-US" b="1" dirty="0"/>
              <a:t>outlook for the world over the following time periods?"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4FAC65-9E47-2B85-7A5B-65B156E2FD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5224" y="1805186"/>
            <a:ext cx="10357163" cy="383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310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16E83-B915-EB3E-3BCC-C4D96C8DB81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25505" y="347663"/>
            <a:ext cx="5930020" cy="1028464"/>
          </a:xfrm>
        </p:spPr>
        <p:txBody>
          <a:bodyPr>
            <a:normAutofit fontScale="90000"/>
          </a:bodyPr>
          <a:lstStyle/>
          <a:p>
            <a:br>
              <a:rPr lang="bs-Latn-BA" b="1" dirty="0"/>
            </a:br>
            <a:r>
              <a:rPr lang="en-GB" sz="3700" b="1" dirty="0" err="1"/>
              <a:t>Čega</a:t>
            </a:r>
            <a:r>
              <a:rPr lang="en-GB" sz="3700" b="1" dirty="0"/>
              <a:t> se (</a:t>
            </a:r>
            <a:r>
              <a:rPr lang="en-GB" sz="3700" b="1" dirty="0" err="1"/>
              <a:t>najviše</a:t>
            </a:r>
            <a:r>
              <a:rPr lang="en-GB" sz="3700" b="1" dirty="0"/>
              <a:t>) </a:t>
            </a:r>
            <a:r>
              <a:rPr lang="en-GB" sz="3700" b="1" dirty="0" err="1"/>
              <a:t>plašimo</a:t>
            </a:r>
            <a:r>
              <a:rPr lang="en-GB" sz="3700" b="1" dirty="0"/>
              <a:t>?!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55A5F3-4AB5-96C3-8C71-AEBBAC00B98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557196" y="1576199"/>
            <a:ext cx="8836025" cy="404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360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F2D50-1DC6-B54B-1AF7-1AE2C132C5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0" y="365126"/>
            <a:ext cx="7599251" cy="1038162"/>
          </a:xfrm>
        </p:spPr>
        <p:txBody>
          <a:bodyPr/>
          <a:lstStyle/>
          <a:p>
            <a:r>
              <a:rPr lang="en-US" b="1" dirty="0" err="1"/>
              <a:t>Čega</a:t>
            </a:r>
            <a:r>
              <a:rPr lang="en-US" b="1" dirty="0"/>
              <a:t> se (</a:t>
            </a:r>
            <a:r>
              <a:rPr lang="en-US" b="1" dirty="0" err="1"/>
              <a:t>najviše</a:t>
            </a:r>
            <a:r>
              <a:rPr lang="en-US" b="1" dirty="0"/>
              <a:t>) </a:t>
            </a:r>
            <a:r>
              <a:rPr lang="en-US" b="1" dirty="0" err="1"/>
              <a:t>plašimo</a:t>
            </a:r>
            <a:r>
              <a:rPr lang="en-US" b="1" dirty="0"/>
              <a:t>?!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586256-3242-2987-49BE-B8B5072B3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162" y="1724642"/>
            <a:ext cx="8905589" cy="35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365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2227152" y="429768"/>
            <a:ext cx="9157128" cy="95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300" b="1" dirty="0" err="1">
                <a:latin typeface="+mj-lt"/>
              </a:rPr>
              <a:t>Neizvjesnost</a:t>
            </a:r>
            <a:r>
              <a:rPr lang="en-US" sz="3300" b="1" dirty="0">
                <a:latin typeface="+mj-lt"/>
              </a:rPr>
              <a:t> </a:t>
            </a:r>
            <a:r>
              <a:rPr lang="en-US" sz="3300" b="1" dirty="0" err="1">
                <a:latin typeface="+mj-lt"/>
              </a:rPr>
              <a:t>više</a:t>
            </a:r>
            <a:r>
              <a:rPr lang="en-US" sz="3300" b="1" dirty="0">
                <a:latin typeface="+mj-lt"/>
              </a:rPr>
              <a:t> </a:t>
            </a:r>
            <a:r>
              <a:rPr lang="en-US" sz="3300" b="1" dirty="0" err="1">
                <a:latin typeface="+mj-lt"/>
              </a:rPr>
              <a:t>nije</a:t>
            </a:r>
            <a:r>
              <a:rPr lang="en-US" sz="3300" b="1" dirty="0">
                <a:latin typeface="+mj-lt"/>
              </a:rPr>
              <a:t> </a:t>
            </a:r>
            <a:r>
              <a:rPr lang="en-US" sz="3300" b="1" dirty="0" err="1">
                <a:latin typeface="+mj-lt"/>
              </a:rPr>
              <a:t>privremeno</a:t>
            </a:r>
            <a:r>
              <a:rPr lang="en-US" sz="3300" b="1" dirty="0">
                <a:latin typeface="+mj-lt"/>
              </a:rPr>
              <a:t> </a:t>
            </a:r>
            <a:r>
              <a:rPr lang="en-US" sz="3300" b="1" dirty="0" err="1">
                <a:latin typeface="+mj-lt"/>
              </a:rPr>
              <a:t>odstupanje</a:t>
            </a:r>
            <a:r>
              <a:rPr lang="en-US" sz="3300" b="1" dirty="0">
                <a:latin typeface="+mj-lt"/>
              </a:rPr>
              <a:t>, </a:t>
            </a:r>
            <a:r>
              <a:rPr lang="en-US" sz="3300" b="1" dirty="0" err="1">
                <a:latin typeface="+mj-lt"/>
              </a:rPr>
              <a:t>nego</a:t>
            </a:r>
            <a:r>
              <a:rPr lang="en-US" sz="3300" b="1" dirty="0">
                <a:latin typeface="+mj-lt"/>
              </a:rPr>
              <a:t> </a:t>
            </a:r>
            <a:r>
              <a:rPr lang="en-US" sz="3300" b="1" dirty="0" err="1">
                <a:latin typeface="+mj-lt"/>
              </a:rPr>
              <a:t>trajna</a:t>
            </a:r>
            <a:r>
              <a:rPr lang="en-US" sz="3300" b="1" dirty="0">
                <a:latin typeface="+mj-lt"/>
              </a:rPr>
              <a:t> </a:t>
            </a:r>
            <a:r>
              <a:rPr lang="en-US" sz="3300" b="1" dirty="0" err="1">
                <a:latin typeface="+mj-lt"/>
              </a:rPr>
              <a:t>karakteristika</a:t>
            </a:r>
            <a:r>
              <a:rPr lang="en-US" sz="3300" b="1" dirty="0">
                <a:latin typeface="+mj-lt"/>
              </a:rPr>
              <a:t> </a:t>
            </a:r>
            <a:r>
              <a:rPr lang="en-US" sz="3300" b="1" dirty="0" err="1">
                <a:latin typeface="+mj-lt"/>
              </a:rPr>
              <a:t>ekonomskog</a:t>
            </a:r>
            <a:r>
              <a:rPr lang="en-US" sz="3300" b="1" dirty="0">
                <a:latin typeface="+mj-lt"/>
              </a:rPr>
              <a:t> </a:t>
            </a:r>
            <a:r>
              <a:rPr lang="en-US" sz="3300" b="1" dirty="0" err="1">
                <a:latin typeface="+mj-lt"/>
              </a:rPr>
              <a:t>okruženja</a:t>
            </a:r>
            <a:r>
              <a:rPr lang="en-US" sz="3300" b="1" dirty="0">
                <a:latin typeface="+mj-lt"/>
              </a:rPr>
              <a:t>.</a:t>
            </a:r>
          </a:p>
        </p:txBody>
      </p:sp>
      <p:sp>
        <p:nvSpPr>
          <p:cNvPr id="5" name="Text 3"/>
          <p:cNvSpPr/>
          <p:nvPr/>
        </p:nvSpPr>
        <p:spPr>
          <a:xfrm>
            <a:off x="868680" y="2743200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2563A7"/>
                </a:solidFill>
              </a:rPr>
              <a:t>Šokovi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77240" y="3200400"/>
            <a:ext cx="2103120" cy="950976"/>
          </a:xfrm>
          <a:prstGeom prst="rect">
            <a:avLst/>
          </a:prstGeom>
          <a:solidFill>
            <a:srgbClr val="FFFFFF"/>
          </a:solidFill>
          <a:ln w="8890">
            <a:solidFill>
              <a:srgbClr val="D7DE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11827"/>
                </a:solidFill>
              </a:rPr>
              <a:t>geopolitika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11827"/>
                </a:solidFill>
              </a:rPr>
              <a:t>energija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11827"/>
                </a:solidFill>
              </a:rPr>
              <a:t>klima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926080" y="3675888"/>
            <a:ext cx="201168" cy="0"/>
          </a:xfrm>
          <a:prstGeom prst="line">
            <a:avLst/>
          </a:prstGeom>
          <a:noFill/>
          <a:ln w="19050">
            <a:solidFill>
              <a:srgbClr val="C69C3C"/>
            </a:solidFill>
            <a:prstDash val="solid"/>
            <a:headEnd type="none"/>
            <a:tailEnd type="triangle"/>
          </a:ln>
        </p:spPr>
      </p:sp>
      <p:sp>
        <p:nvSpPr>
          <p:cNvPr id="8" name="Text 6"/>
          <p:cNvSpPr/>
          <p:nvPr/>
        </p:nvSpPr>
        <p:spPr>
          <a:xfrm>
            <a:off x="3383280" y="2743200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2563A7"/>
                </a:solidFill>
              </a:rPr>
              <a:t>Transmisija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3291840" y="3200400"/>
            <a:ext cx="2103120" cy="950976"/>
          </a:xfrm>
          <a:prstGeom prst="rect">
            <a:avLst/>
          </a:prstGeom>
          <a:solidFill>
            <a:srgbClr val="FFFFFF"/>
          </a:solidFill>
          <a:ln w="8890">
            <a:solidFill>
              <a:srgbClr val="D7DE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11827"/>
                </a:solidFill>
              </a:rPr>
              <a:t>inflacija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11827"/>
                </a:solidFill>
              </a:rPr>
              <a:t>kamatne stope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11827"/>
                </a:solidFill>
              </a:rPr>
              <a:t>štete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40680" y="3675888"/>
            <a:ext cx="201168" cy="0"/>
          </a:xfrm>
          <a:prstGeom prst="line">
            <a:avLst/>
          </a:prstGeom>
          <a:noFill/>
          <a:ln w="19050">
            <a:solidFill>
              <a:srgbClr val="C69C3C"/>
            </a:solidFill>
            <a:prstDash val="solid"/>
            <a:headEnd type="none"/>
            <a:tailEnd type="triangle"/>
          </a:ln>
        </p:spPr>
      </p:sp>
      <p:sp>
        <p:nvSpPr>
          <p:cNvPr id="11" name="Text 9"/>
          <p:cNvSpPr/>
          <p:nvPr/>
        </p:nvSpPr>
        <p:spPr>
          <a:xfrm>
            <a:off x="5897880" y="2743200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2563A7"/>
                </a:solidFill>
              </a:rPr>
              <a:t>Osiguranje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5806440" y="3200400"/>
            <a:ext cx="2103120" cy="950976"/>
          </a:xfrm>
          <a:prstGeom prst="rect">
            <a:avLst/>
          </a:prstGeom>
          <a:solidFill>
            <a:srgbClr val="FFFFFF"/>
          </a:solidFill>
          <a:ln w="8890">
            <a:solidFill>
              <a:srgbClr val="D7DE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11827"/>
                </a:solidFill>
              </a:rPr>
              <a:t>procjena i cijena rizika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11827"/>
                </a:solidFill>
              </a:rPr>
              <a:t>transfer gubitaka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11827"/>
                </a:solidFill>
              </a:rPr>
              <a:t>investicije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955280" y="3675888"/>
            <a:ext cx="201168" cy="0"/>
          </a:xfrm>
          <a:prstGeom prst="line">
            <a:avLst/>
          </a:prstGeom>
          <a:noFill/>
          <a:ln w="19050">
            <a:solidFill>
              <a:srgbClr val="C69C3C"/>
            </a:solidFill>
            <a:prstDash val="solid"/>
            <a:headEnd type="none"/>
            <a:tailEnd type="triangle"/>
          </a:ln>
        </p:spPr>
      </p:sp>
      <p:sp>
        <p:nvSpPr>
          <p:cNvPr id="14" name="Text 12"/>
          <p:cNvSpPr/>
          <p:nvPr/>
        </p:nvSpPr>
        <p:spPr>
          <a:xfrm>
            <a:off x="8412480" y="2743200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2563A7"/>
                </a:solidFill>
              </a:rPr>
              <a:t>Otpornost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8321040" y="3200400"/>
            <a:ext cx="2103120" cy="950976"/>
          </a:xfrm>
          <a:prstGeom prst="rect">
            <a:avLst/>
          </a:prstGeom>
          <a:solidFill>
            <a:srgbClr val="FFFFFF"/>
          </a:solidFill>
          <a:ln w="8890">
            <a:solidFill>
              <a:srgbClr val="D7DE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11827"/>
                </a:solidFill>
              </a:rPr>
              <a:t>brži oporavak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11827"/>
                </a:solidFill>
              </a:rPr>
              <a:t>manji pritisak na budžet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11827"/>
                </a:solidFill>
              </a:rPr>
              <a:t>stabilnija ekonomija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06986" y="4780230"/>
            <a:ext cx="4771175" cy="688062"/>
          </a:xfrm>
          <a:prstGeom prst="rect">
            <a:avLst/>
          </a:prstGeom>
          <a:solidFill>
            <a:srgbClr val="FFF6DF"/>
          </a:solidFill>
          <a:ln w="5080">
            <a:solidFill>
              <a:srgbClr val="F5D481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bs-Latn-BA" sz="1150" b="1" dirty="0">
                <a:solidFill>
                  <a:srgbClr val="17365D"/>
                </a:solidFill>
              </a:rPr>
              <a:t>          </a:t>
            </a:r>
            <a:r>
              <a:rPr lang="bs-Latn-BA" sz="1400" b="1" dirty="0">
                <a:solidFill>
                  <a:srgbClr val="17365D"/>
                </a:solidFill>
              </a:rPr>
              <a:t>Kako upravljati rizikom i povećati otpornost ekonomije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10896"/>
            <a:ext cx="8138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572816" y="2323850"/>
            <a:ext cx="4582864" cy="169887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endParaRPr lang="bs-Latn-BA" sz="1500" dirty="0">
              <a:solidFill>
                <a:srgbClr val="111827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500" dirty="0" err="1">
                <a:solidFill>
                  <a:srgbClr val="111827"/>
                </a:solidFill>
              </a:rPr>
              <a:t>Neizvjesnost</a:t>
            </a:r>
            <a:r>
              <a:rPr lang="en-US" sz="1500" dirty="0">
                <a:solidFill>
                  <a:srgbClr val="111827"/>
                </a:solidFill>
              </a:rPr>
              <a:t> utiče na investicione odluke i finansijske </a:t>
            </a:r>
            <a:r>
              <a:rPr lang="en-US" sz="1500" dirty="0" err="1">
                <a:solidFill>
                  <a:srgbClr val="111827"/>
                </a:solidFill>
              </a:rPr>
              <a:t>uslove</a:t>
            </a:r>
            <a:r>
              <a:rPr lang="en-US" sz="1500" dirty="0">
                <a:solidFill>
                  <a:srgbClr val="111827"/>
                </a:solidFill>
              </a:rPr>
              <a:t>.</a:t>
            </a:r>
            <a:endParaRPr lang="bs-Latn-BA" sz="1500" dirty="0">
              <a:solidFill>
                <a:srgbClr val="111827"/>
              </a:solidFill>
            </a:endParaRPr>
          </a:p>
          <a:p>
            <a:pPr marL="285750" indent="-285750">
              <a:buFontTx/>
              <a:buChar char="-"/>
            </a:pPr>
            <a:r>
              <a:rPr lang="bs-Latn-BA" sz="1500" dirty="0">
                <a:solidFill>
                  <a:srgbClr val="111827"/>
                </a:solidFill>
              </a:rPr>
              <a:t>Globalni rast umjeren, inflatorni pritisci i dalje izraženi.</a:t>
            </a:r>
          </a:p>
          <a:p>
            <a:pPr marL="285750" indent="-285750">
              <a:buFontTx/>
              <a:buChar char="-"/>
            </a:pPr>
            <a:r>
              <a:rPr lang="bs-Latn-BA" sz="1500" dirty="0">
                <a:solidFill>
                  <a:srgbClr val="111827"/>
                </a:solidFill>
              </a:rPr>
              <a:t>Kretanja u EU i eurozoni ključna za Bosnu i Hercegovinu</a:t>
            </a:r>
          </a:p>
          <a:p>
            <a:pPr marL="285750" indent="-285750">
              <a:buFontTx/>
              <a:buChar char="-"/>
            </a:pPr>
            <a:endParaRPr lang="en-US" sz="1500" dirty="0"/>
          </a:p>
          <a:p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12280" y="3634229"/>
            <a:ext cx="1920240" cy="5391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C69C3C"/>
                </a:solidFill>
              </a:rPr>
              <a:t>0,8%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6812280" y="4155822"/>
            <a:ext cx="1920240" cy="339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4B5563"/>
                </a:solidFill>
              </a:rPr>
              <a:t>projekcija realnog rasta eurozone u 2026.</a:t>
            </a:r>
            <a:endParaRPr lang="en-US" sz="1080" dirty="0"/>
          </a:p>
        </p:txBody>
      </p:sp>
      <p:sp>
        <p:nvSpPr>
          <p:cNvPr id="8" name="Text 5"/>
          <p:cNvSpPr/>
          <p:nvPr/>
        </p:nvSpPr>
        <p:spPr>
          <a:xfrm>
            <a:off x="9235440" y="3555742"/>
            <a:ext cx="1920240" cy="69938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C69C3C"/>
                </a:solidFill>
              </a:rPr>
              <a:t>≈3%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9235440" y="4051428"/>
            <a:ext cx="1920240" cy="5456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4B5563"/>
                </a:solidFill>
              </a:rPr>
              <a:t>projekcija inflacije u eurozoni u 2026.</a:t>
            </a:r>
            <a:endParaRPr lang="en-US" sz="1080" dirty="0"/>
          </a:p>
        </p:txBody>
      </p:sp>
      <p:sp>
        <p:nvSpPr>
          <p:cNvPr id="10" name="Text 7"/>
          <p:cNvSpPr/>
          <p:nvPr/>
        </p:nvSpPr>
        <p:spPr>
          <a:xfrm>
            <a:off x="566928" y="6327648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20" dirty="0">
                <a:solidFill>
                  <a:srgbClr val="7A8492"/>
                </a:solidFill>
              </a:rPr>
              <a:t>Izvor: projekcije Eurosistema, juni 2026;.</a:t>
            </a:r>
            <a:endParaRPr lang="en-US" sz="620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6013037A-E116-6D95-3B76-31B190CE9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152" y="365129"/>
            <a:ext cx="9126648" cy="935467"/>
          </a:xfrm>
        </p:spPr>
        <p:txBody>
          <a:bodyPr>
            <a:normAutofit fontScale="90000"/>
          </a:bodyPr>
          <a:lstStyle/>
          <a:p>
            <a:br>
              <a:rPr lang="bs-Latn-BA" sz="36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</a:br>
            <a:r>
              <a:rPr lang="en-US" sz="3600" b="1" dirty="0" err="1">
                <a:solidFill>
                  <a:srgbClr val="17365D"/>
                </a:solidFill>
                <a:ea typeface="Aptos Display" pitchFamily="34" charset="-122"/>
                <a:cs typeface="Aptos Display" pitchFamily="34" charset="-120"/>
              </a:rPr>
              <a:t>Svjetska</a:t>
            </a:r>
            <a:r>
              <a:rPr lang="en-US" sz="3600" b="1" dirty="0">
                <a:solidFill>
                  <a:srgbClr val="17365D"/>
                </a:solidFill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600" b="1" dirty="0" err="1">
                <a:solidFill>
                  <a:srgbClr val="17365D"/>
                </a:solidFill>
                <a:ea typeface="Aptos Display" pitchFamily="34" charset="-122"/>
                <a:cs typeface="Aptos Display" pitchFamily="34" charset="-120"/>
              </a:rPr>
              <a:t>ekonomija</a:t>
            </a:r>
            <a:r>
              <a:rPr lang="en-US" sz="3600" b="1" dirty="0">
                <a:solidFill>
                  <a:srgbClr val="17365D"/>
                </a:solidFill>
                <a:ea typeface="Aptos Display" pitchFamily="34" charset="-122"/>
                <a:cs typeface="Aptos Display" pitchFamily="34" charset="-120"/>
              </a:rPr>
              <a:t>: </a:t>
            </a:r>
            <a:r>
              <a:rPr lang="en-US" sz="3600" b="1" dirty="0" err="1">
                <a:solidFill>
                  <a:srgbClr val="17365D"/>
                </a:solidFill>
                <a:ea typeface="Aptos Display" pitchFamily="34" charset="-122"/>
                <a:cs typeface="Aptos Display" pitchFamily="34" charset="-120"/>
              </a:rPr>
              <a:t>rast</a:t>
            </a:r>
            <a:r>
              <a:rPr lang="en-US" sz="3600" b="1" dirty="0">
                <a:solidFill>
                  <a:srgbClr val="17365D"/>
                </a:solidFill>
                <a:ea typeface="Aptos Display" pitchFamily="34" charset="-122"/>
                <a:cs typeface="Aptos Display" pitchFamily="34" charset="-120"/>
              </a:rPr>
              <a:t> u </a:t>
            </a:r>
            <a:r>
              <a:rPr lang="en-US" sz="3600" b="1" dirty="0" err="1">
                <a:solidFill>
                  <a:srgbClr val="17365D"/>
                </a:solidFill>
                <a:ea typeface="Aptos Display" pitchFamily="34" charset="-122"/>
                <a:cs typeface="Aptos Display" pitchFamily="34" charset="-120"/>
              </a:rPr>
              <a:t>uslovima</a:t>
            </a:r>
            <a:r>
              <a:rPr lang="en-US" sz="3600" b="1" dirty="0">
                <a:solidFill>
                  <a:srgbClr val="17365D"/>
                </a:solidFill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600" b="1" dirty="0" err="1">
                <a:solidFill>
                  <a:srgbClr val="17365D"/>
                </a:solidFill>
                <a:ea typeface="Aptos Display" pitchFamily="34" charset="-122"/>
                <a:cs typeface="Aptos Display" pitchFamily="34" charset="-120"/>
              </a:rPr>
              <a:t>povećane</a:t>
            </a:r>
            <a:r>
              <a:rPr lang="en-US" sz="3600" b="1" dirty="0">
                <a:solidFill>
                  <a:srgbClr val="17365D"/>
                </a:solidFill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600" b="1" dirty="0" err="1">
                <a:solidFill>
                  <a:srgbClr val="17365D"/>
                </a:solidFill>
                <a:ea typeface="Aptos Display" pitchFamily="34" charset="-122"/>
                <a:cs typeface="Aptos Display" pitchFamily="34" charset="-120"/>
              </a:rPr>
              <a:t>neizvj</a:t>
            </a:r>
            <a:r>
              <a:rPr lang="bs-Latn-BA" sz="3600" b="1" dirty="0" err="1">
                <a:solidFill>
                  <a:srgbClr val="17365D"/>
                </a:solidFill>
                <a:ea typeface="Aptos Display" pitchFamily="34" charset="-122"/>
                <a:cs typeface="Aptos Display" pitchFamily="34" charset="-120"/>
              </a:rPr>
              <a:t>esnosti</a:t>
            </a:r>
            <a:br>
              <a:rPr lang="en-US" sz="3600" dirty="0"/>
            </a:b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B140CE04-F9AC-7AA1-2428-848B00B7591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C533272-87CF-40B3-A752-0EE4485083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403" y="1825625"/>
            <a:ext cx="5178677" cy="39276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09046" y="310895"/>
            <a:ext cx="6496042" cy="950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7365D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Kada geopolitika postane ekonomija</a:t>
            </a:r>
            <a:endParaRPr lang="en-US" sz="3200" dirty="0">
              <a:latin typeface="+mj-lt"/>
            </a:endParaRPr>
          </a:p>
        </p:txBody>
      </p:sp>
      <p:sp>
        <p:nvSpPr>
          <p:cNvPr id="4" name="Shape 2"/>
          <p:cNvSpPr/>
          <p:nvPr/>
        </p:nvSpPr>
        <p:spPr>
          <a:xfrm>
            <a:off x="2651760" y="2788920"/>
            <a:ext cx="0" cy="0"/>
          </a:xfrm>
          <a:prstGeom prst="line">
            <a:avLst/>
          </a:prstGeom>
          <a:noFill/>
          <a:ln w="19050">
            <a:solidFill>
              <a:srgbClr val="C69C3C"/>
            </a:solidFill>
            <a:prstDash val="solid"/>
            <a:headEnd type="none"/>
            <a:tailEnd type="triangle"/>
          </a:ln>
        </p:spPr>
      </p:sp>
      <p:sp>
        <p:nvSpPr>
          <p:cNvPr id="5" name="Shape 3"/>
          <p:cNvSpPr/>
          <p:nvPr/>
        </p:nvSpPr>
        <p:spPr>
          <a:xfrm>
            <a:off x="4754880" y="2788920"/>
            <a:ext cx="0" cy="0"/>
          </a:xfrm>
          <a:prstGeom prst="line">
            <a:avLst/>
          </a:prstGeom>
          <a:noFill/>
          <a:ln w="19050">
            <a:solidFill>
              <a:srgbClr val="C69C3C"/>
            </a:solidFill>
            <a:prstDash val="solid"/>
            <a:headEnd type="none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6400800" y="2788920"/>
            <a:ext cx="91440" cy="0"/>
          </a:xfrm>
          <a:prstGeom prst="line">
            <a:avLst/>
          </a:prstGeom>
          <a:noFill/>
          <a:ln w="19050">
            <a:solidFill>
              <a:srgbClr val="C69C3C"/>
            </a:solidFill>
            <a:prstDash val="solid"/>
            <a:headEnd type="none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8284827" y="1889215"/>
            <a:ext cx="137160" cy="0"/>
          </a:xfrm>
          <a:prstGeom prst="line">
            <a:avLst/>
          </a:prstGeom>
          <a:noFill/>
          <a:ln w="19050">
            <a:solidFill>
              <a:srgbClr val="C69C3C"/>
            </a:solidFill>
            <a:prstDash val="solid"/>
            <a:headEnd type="none"/>
            <a:tailEnd type="triangle"/>
          </a:ln>
        </p:spPr>
      </p:sp>
      <p:sp>
        <p:nvSpPr>
          <p:cNvPr id="8" name="Text 6"/>
          <p:cNvSpPr/>
          <p:nvPr/>
        </p:nvSpPr>
        <p:spPr>
          <a:xfrm>
            <a:off x="655104" y="1453021"/>
            <a:ext cx="1874520" cy="694944"/>
          </a:xfrm>
          <a:prstGeom prst="rect">
            <a:avLst/>
          </a:prstGeom>
          <a:solidFill>
            <a:srgbClr val="FFFFFF"/>
          </a:solidFill>
          <a:ln w="10160">
            <a:solidFill>
              <a:srgbClr val="D7DE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65D"/>
                </a:solidFill>
              </a:rPr>
              <a:t>Geopolitički šok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2707440" y="1479035"/>
            <a:ext cx="1874520" cy="694944"/>
          </a:xfrm>
          <a:prstGeom prst="rect">
            <a:avLst/>
          </a:prstGeom>
          <a:solidFill>
            <a:srgbClr val="FFFFFF"/>
          </a:solidFill>
          <a:ln w="10160">
            <a:solidFill>
              <a:srgbClr val="D7DE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65D"/>
                </a:solidFill>
              </a:rPr>
              <a:t>Energija i hrana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4782720" y="1479035"/>
            <a:ext cx="1417320" cy="694944"/>
          </a:xfrm>
          <a:prstGeom prst="rect">
            <a:avLst/>
          </a:prstGeom>
          <a:solidFill>
            <a:srgbClr val="FFFFFF"/>
          </a:solidFill>
          <a:ln w="10160">
            <a:solidFill>
              <a:srgbClr val="D7DE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65D"/>
                </a:solidFill>
              </a:rPr>
              <a:t>Inflacija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6391860" y="1490925"/>
            <a:ext cx="1737360" cy="694944"/>
          </a:xfrm>
          <a:prstGeom prst="rect">
            <a:avLst/>
          </a:prstGeom>
          <a:solidFill>
            <a:srgbClr val="FFFFFF"/>
          </a:solidFill>
          <a:ln w="10160">
            <a:solidFill>
              <a:srgbClr val="D7DE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65D"/>
                </a:solidFill>
              </a:rPr>
              <a:t>Kamatne stope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8526780" y="1479035"/>
            <a:ext cx="2468880" cy="706834"/>
          </a:xfrm>
          <a:prstGeom prst="rect">
            <a:avLst/>
          </a:prstGeom>
          <a:solidFill>
            <a:srgbClr val="2563A7"/>
          </a:solidFill>
          <a:ln w="10160">
            <a:solidFill>
              <a:srgbClr val="2563A7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Bilans osiguravatelja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915400" y="2696695"/>
            <a:ext cx="2103120" cy="594361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11827"/>
                </a:solidFill>
              </a:rPr>
              <a:t>Aktiva: vrijednost portfolija, prinosi, premije rizika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8915400" y="3429000"/>
            <a:ext cx="2103120" cy="5478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11827"/>
                </a:solidFill>
              </a:rPr>
              <a:t>Obaveze: troškovi šteta, rezerve, potražnja za osiguranjem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960120" y="4800600"/>
            <a:ext cx="22860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B94A48"/>
                </a:solidFill>
              </a:rPr>
              <a:t>+15%</a:t>
            </a:r>
            <a:endParaRPr lang="en-US" sz="2300" dirty="0"/>
          </a:p>
        </p:txBody>
      </p:sp>
      <p:sp>
        <p:nvSpPr>
          <p:cNvPr id="16" name="Text 14"/>
          <p:cNvSpPr/>
          <p:nvPr/>
        </p:nvSpPr>
        <p:spPr>
          <a:xfrm>
            <a:off x="960120" y="533095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4B5563"/>
                </a:solidFill>
              </a:rPr>
              <a:t>rast isplaćenih šteta u BiH u 2022.</a:t>
            </a:r>
            <a:endParaRPr lang="en-US" sz="1080" dirty="0"/>
          </a:p>
        </p:txBody>
      </p:sp>
      <p:sp>
        <p:nvSpPr>
          <p:cNvPr id="17" name="Text 15"/>
          <p:cNvSpPr/>
          <p:nvPr/>
        </p:nvSpPr>
        <p:spPr>
          <a:xfrm>
            <a:off x="3429000" y="4800600"/>
            <a:ext cx="22860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B94A48"/>
                </a:solidFill>
              </a:rPr>
              <a:t>+8%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3429000" y="533095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4B5563"/>
                </a:solidFill>
              </a:rPr>
              <a:t>rast ukupne premije u BiH u 2022.</a:t>
            </a:r>
            <a:endParaRPr lang="en-US" sz="1080" dirty="0"/>
          </a:p>
        </p:txBody>
      </p:sp>
      <p:sp>
        <p:nvSpPr>
          <p:cNvPr id="19" name="Text 17"/>
          <p:cNvSpPr/>
          <p:nvPr/>
        </p:nvSpPr>
        <p:spPr>
          <a:xfrm>
            <a:off x="7860145" y="5715000"/>
            <a:ext cx="3752735" cy="411480"/>
          </a:xfrm>
          <a:prstGeom prst="rect">
            <a:avLst/>
          </a:prstGeom>
          <a:solidFill>
            <a:srgbClr val="FFF6DF"/>
          </a:solidFill>
          <a:ln w="5080">
            <a:solidFill>
              <a:srgbClr val="F5D481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bs-Latn-BA" sz="1150" b="1" dirty="0">
                <a:solidFill>
                  <a:srgbClr val="17365D"/>
                </a:solidFill>
              </a:rPr>
              <a:t>    </a:t>
            </a:r>
            <a:r>
              <a:rPr lang="en-US" sz="1150" b="1" dirty="0">
                <a:solidFill>
                  <a:srgbClr val="17365D"/>
                </a:solidFill>
              </a:rPr>
              <a:t>U inflatornom okruženju štete mogu rasti brže od </a:t>
            </a:r>
            <a:r>
              <a:rPr lang="en-US" sz="1150" b="1" dirty="0" err="1">
                <a:solidFill>
                  <a:srgbClr val="17365D"/>
                </a:solidFill>
              </a:rPr>
              <a:t>premija</a:t>
            </a:r>
            <a:r>
              <a:rPr lang="en-US" sz="1150" b="1" dirty="0">
                <a:solidFill>
                  <a:srgbClr val="17365D"/>
                </a:solidFill>
              </a:rPr>
              <a:t>.</a:t>
            </a:r>
            <a:r>
              <a:rPr lang="bs-Latn-BA" sz="1150" b="1" dirty="0">
                <a:solidFill>
                  <a:srgbClr val="17365D"/>
                </a:solidFill>
              </a:rPr>
              <a:t> 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6C98845-D434-4253-BD3B-C58764B61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869" y="2248549"/>
            <a:ext cx="6801658" cy="387793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53900" y="310896"/>
            <a:ext cx="7559645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365D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Kamatne stope</a:t>
            </a:r>
            <a:r>
              <a:rPr lang="bs-Latn-BA" sz="2400" b="1" dirty="0">
                <a:solidFill>
                  <a:srgbClr val="17365D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 kao</a:t>
            </a:r>
            <a:r>
              <a:rPr lang="en-US" sz="2400" b="1" dirty="0">
                <a:solidFill>
                  <a:srgbClr val="17365D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 rizik, ali i prilika</a:t>
            </a:r>
            <a:endParaRPr lang="en-US" sz="2400" dirty="0">
              <a:latin typeface="+mj-lt"/>
            </a:endParaRPr>
          </a:p>
        </p:txBody>
      </p:sp>
      <p:sp>
        <p:nvSpPr>
          <p:cNvPr id="3" name="Text 1"/>
          <p:cNvSpPr/>
          <p:nvPr/>
        </p:nvSpPr>
        <p:spPr>
          <a:xfrm>
            <a:off x="2353900" y="758952"/>
            <a:ext cx="59214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B5563"/>
                </a:solidFill>
              </a:rPr>
              <a:t>Promjena kamatnog okruženja direktno utiče na investicioni kanal osiguravatelja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952970" y="2765073"/>
            <a:ext cx="3831310" cy="180692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sz="1450" dirty="0" err="1">
                <a:solidFill>
                  <a:srgbClr val="111827"/>
                </a:solidFill>
              </a:rPr>
              <a:t>Niske</a:t>
            </a:r>
            <a:r>
              <a:rPr lang="en-US" sz="1450" dirty="0">
                <a:solidFill>
                  <a:srgbClr val="111827"/>
                </a:solidFill>
              </a:rPr>
              <a:t> i negativne stope bile su izazov za životna osiguranja s dugoročnim </a:t>
            </a:r>
            <a:r>
              <a:rPr lang="en-US" sz="1450" dirty="0" err="1">
                <a:solidFill>
                  <a:srgbClr val="111827"/>
                </a:solidFill>
              </a:rPr>
              <a:t>obavezama</a:t>
            </a:r>
            <a:r>
              <a:rPr lang="en-US" sz="1450" dirty="0">
                <a:solidFill>
                  <a:srgbClr val="111827"/>
                </a:solidFill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sz="1450" dirty="0" err="1">
                <a:solidFill>
                  <a:srgbClr val="111827"/>
                </a:solidFill>
              </a:rPr>
              <a:t>Povratak</a:t>
            </a:r>
            <a:r>
              <a:rPr lang="en-US" sz="1450" dirty="0">
                <a:solidFill>
                  <a:srgbClr val="111827"/>
                </a:solidFill>
              </a:rPr>
              <a:t> pozitivnih stopa povećava prinose na nova </a:t>
            </a:r>
            <a:r>
              <a:rPr lang="en-US" sz="1450" dirty="0" err="1">
                <a:solidFill>
                  <a:srgbClr val="111827"/>
                </a:solidFill>
              </a:rPr>
              <a:t>ulaganja</a:t>
            </a:r>
            <a:r>
              <a:rPr lang="bs-Latn-BA" sz="1450" dirty="0">
                <a:solidFill>
                  <a:srgbClr val="111827"/>
                </a:solidFill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bs-Latn-BA" sz="1450" dirty="0">
                <a:solidFill>
                  <a:srgbClr val="111827"/>
                </a:solidFill>
              </a:rPr>
              <a:t>V</a:t>
            </a:r>
            <a:r>
              <a:rPr lang="en-US" sz="1450" dirty="0" err="1">
                <a:solidFill>
                  <a:srgbClr val="111827"/>
                </a:solidFill>
              </a:rPr>
              <a:t>olatilnost</a:t>
            </a:r>
            <a:r>
              <a:rPr lang="en-US" sz="1450" dirty="0">
                <a:solidFill>
                  <a:srgbClr val="111827"/>
                </a:solidFill>
              </a:rPr>
              <a:t> tržišta i korekcije cijena aktive ostaju rizik.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566928" y="6327648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20" dirty="0">
                <a:solidFill>
                  <a:srgbClr val="7A8492"/>
                </a:solidFill>
              </a:rPr>
              <a:t>Izvor: EIOPA i domaći regulatorni </a:t>
            </a:r>
            <a:r>
              <a:rPr lang="en-US" sz="620" dirty="0" err="1">
                <a:solidFill>
                  <a:srgbClr val="7A8492"/>
                </a:solidFill>
              </a:rPr>
              <a:t>podaci</a:t>
            </a:r>
            <a:r>
              <a:rPr lang="en-US" sz="620" dirty="0">
                <a:solidFill>
                  <a:srgbClr val="7A8492"/>
                </a:solidFill>
              </a:rPr>
              <a:t>;.</a:t>
            </a:r>
            <a:endParaRPr lang="en-US" sz="6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EBA543-A313-4B57-948C-ABFF8A435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7" y="1855960"/>
            <a:ext cx="7073741" cy="397447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63366" y="310896"/>
            <a:ext cx="644172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365D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Klima mijenja samu prirodu rizika u osiguranju</a:t>
            </a:r>
            <a:endParaRPr lang="en-US" sz="2400" dirty="0">
              <a:latin typeface="+mj-lt"/>
            </a:endParaRPr>
          </a:p>
        </p:txBody>
      </p:sp>
      <p:sp>
        <p:nvSpPr>
          <p:cNvPr id="3" name="Text 1"/>
          <p:cNvSpPr/>
          <p:nvPr/>
        </p:nvSpPr>
        <p:spPr>
          <a:xfrm>
            <a:off x="2263366" y="758952"/>
            <a:ext cx="601195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B5563"/>
                </a:solidFill>
              </a:rPr>
              <a:t>Rastu učestalost, intenzitet i geografska distribucija štetnih događaja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570884" y="1618488"/>
            <a:ext cx="3291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563A7"/>
                </a:solidFill>
              </a:rPr>
              <a:t>822 mlrd EUR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8492440" y="2009001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4B5563"/>
                </a:solidFill>
              </a:rPr>
              <a:t>ekonomskih gubitaka u EU, 1980–2024.</a:t>
            </a:r>
            <a:endParaRPr lang="en-US" sz="1080" dirty="0"/>
          </a:p>
        </p:txBody>
      </p:sp>
      <p:sp>
        <p:nvSpPr>
          <p:cNvPr id="7" name="Text 4"/>
          <p:cNvSpPr/>
          <p:nvPr/>
        </p:nvSpPr>
        <p:spPr>
          <a:xfrm>
            <a:off x="8492440" y="2468880"/>
            <a:ext cx="3291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563A7"/>
                </a:solidFill>
              </a:rPr>
              <a:t>&lt;20%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8492440" y="3081528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4B5563"/>
                </a:solidFill>
              </a:rPr>
              <a:t>privatno osiguranih gubitaka</a:t>
            </a:r>
            <a:endParaRPr lang="en-US" sz="1080" dirty="0"/>
          </a:p>
        </p:txBody>
      </p:sp>
      <p:sp>
        <p:nvSpPr>
          <p:cNvPr id="11" name="Text 8"/>
          <p:cNvSpPr/>
          <p:nvPr/>
        </p:nvSpPr>
        <p:spPr>
          <a:xfrm>
            <a:off x="8092440" y="5715000"/>
            <a:ext cx="3770284" cy="411480"/>
          </a:xfrm>
          <a:prstGeom prst="rect">
            <a:avLst/>
          </a:prstGeom>
          <a:solidFill>
            <a:srgbClr val="FFF6DF"/>
          </a:solidFill>
          <a:ln w="5080">
            <a:solidFill>
              <a:srgbClr val="F5D481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7365D"/>
                </a:solidFill>
              </a:rPr>
              <a:t>Klimatski rizik postaje pitanje cijene i dostupnosti osiguranja.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A5AF65E-4FF4-4E4B-B2C0-801D2F87E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97" y="1539089"/>
            <a:ext cx="7393076" cy="458739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62954" y="310896"/>
            <a:ext cx="634213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365D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Protection gap: kada gubitak nije osiguran</a:t>
            </a:r>
            <a:endParaRPr lang="en-US" sz="2400" dirty="0">
              <a:latin typeface="+mj-lt"/>
            </a:endParaRPr>
          </a:p>
        </p:txBody>
      </p:sp>
      <p:sp>
        <p:nvSpPr>
          <p:cNvPr id="3" name="Text 1"/>
          <p:cNvSpPr/>
          <p:nvPr/>
        </p:nvSpPr>
        <p:spPr>
          <a:xfrm>
            <a:off x="2362954" y="758952"/>
            <a:ext cx="591236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B5563"/>
                </a:solidFill>
              </a:rPr>
              <a:t>Trošak ne nestaje — samo mijenja onoga ko ga snosi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400800" y="1508760"/>
            <a:ext cx="2926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C69C3C"/>
                </a:solidFill>
              </a:rPr>
              <a:t>49%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6400800" y="2039112"/>
            <a:ext cx="305101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B5563"/>
                </a:solidFill>
              </a:rPr>
              <a:t>rekordan udio osiguranih gubitaka u 2025.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400800" y="2697480"/>
            <a:ext cx="3749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B94A48"/>
                </a:solidFill>
              </a:rPr>
              <a:t>80–90%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6400800" y="3227832"/>
            <a:ext cx="42732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B5563"/>
                </a:solidFill>
              </a:rPr>
              <a:t>katastrofalnih gubitaka u ekonomijama u razvoju često ostaje neosigurano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400800" y="3730752"/>
            <a:ext cx="4434840" cy="75220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65D"/>
                </a:solidFill>
              </a:rPr>
              <a:t>Protection gap nije samo problem industrije. Kada rizik nije osiguran, teret se prenosi na domaćinstva, kompanije i javne finansije.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566928" y="6327648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20" dirty="0">
                <a:solidFill>
                  <a:srgbClr val="7A8492"/>
                </a:solidFill>
              </a:rPr>
              <a:t>Izvor: Swiss Re Institute, Natural catastrophe losses 2025.</a:t>
            </a:r>
            <a:endParaRPr lang="en-US" sz="6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A6CA16-EB74-4193-B7AB-C17AC8D28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899558"/>
            <a:ext cx="5350382" cy="258339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72420" y="647185"/>
            <a:ext cx="7181680" cy="1997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365D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Bosna i Hercegovina: tanka granica između globalnog i domaćeg rizika</a:t>
            </a:r>
            <a:endParaRPr lang="en-US" sz="2400" dirty="0">
              <a:latin typeface="+mj-lt"/>
            </a:endParaRPr>
          </a:p>
        </p:txBody>
      </p:sp>
      <p:sp>
        <p:nvSpPr>
          <p:cNvPr id="3" name="Text 1"/>
          <p:cNvSpPr/>
          <p:nvPr/>
        </p:nvSpPr>
        <p:spPr>
          <a:xfrm>
            <a:off x="2272420" y="1143000"/>
            <a:ext cx="6002900" cy="294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B5563"/>
                </a:solidFill>
              </a:rPr>
              <a:t>Mala i otvorena ekonomija snažno osjeća vanjske šokove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086600" y="1856232"/>
            <a:ext cx="4297680" cy="287278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7365D"/>
                </a:solidFill>
              </a:rPr>
              <a:t>Ono što počne kao geopolitički poremećaj na međunarodnom tržištu energije vrlo brzo postaje viši trošak proizvodnje, viša cijena za građane i faktor koji utiče na ekonomsku aktivnost.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633747" y="5715000"/>
            <a:ext cx="4979133" cy="411480"/>
          </a:xfrm>
          <a:prstGeom prst="rect">
            <a:avLst/>
          </a:prstGeom>
          <a:solidFill>
            <a:srgbClr val="FFF6DF"/>
          </a:solidFill>
          <a:ln w="5080">
            <a:solidFill>
              <a:srgbClr val="F5D481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bs-Latn-BA" sz="1150" b="1" dirty="0">
                <a:solidFill>
                  <a:srgbClr val="17365D"/>
                </a:solidFill>
              </a:rPr>
              <a:t>    </a:t>
            </a:r>
            <a:r>
              <a:rPr lang="en-US" sz="1150" b="1" dirty="0" err="1">
                <a:solidFill>
                  <a:srgbClr val="17365D"/>
                </a:solidFill>
              </a:rPr>
              <a:t>Ključno</a:t>
            </a:r>
            <a:r>
              <a:rPr lang="en-US" sz="1150" b="1" dirty="0">
                <a:solidFill>
                  <a:srgbClr val="17365D"/>
                </a:solidFill>
              </a:rPr>
              <a:t> pitanje nije možemo li šok izbjeći, nego koliko ga možemo apsorbovati.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566928" y="6327648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20" dirty="0">
                <a:solidFill>
                  <a:srgbClr val="7A8492"/>
                </a:solidFill>
              </a:rPr>
              <a:t>Izvor: srednjoročne makroekonomske </a:t>
            </a:r>
            <a:r>
              <a:rPr lang="en-US" sz="620" dirty="0" err="1">
                <a:solidFill>
                  <a:srgbClr val="7A8492"/>
                </a:solidFill>
              </a:rPr>
              <a:t>projekcije</a:t>
            </a:r>
            <a:r>
              <a:rPr lang="en-US" sz="620" dirty="0">
                <a:solidFill>
                  <a:srgbClr val="7A8492"/>
                </a:solidFill>
              </a:rPr>
              <a:t> CBBiH.</a:t>
            </a:r>
            <a:endParaRPr lang="en-US" sz="6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17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1FC450-81FF-464D-89D1-AE0506E2B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146" y="1867274"/>
            <a:ext cx="6393601" cy="396315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36206" y="310896"/>
            <a:ext cx="646888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365D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Tržište osiguranja u BiH </a:t>
            </a:r>
            <a:endParaRPr lang="en-US" sz="2400" dirty="0">
              <a:latin typeface="+mj-lt"/>
            </a:endParaRPr>
          </a:p>
        </p:txBody>
      </p:sp>
      <p:sp>
        <p:nvSpPr>
          <p:cNvPr id="3" name="Text 1"/>
          <p:cNvSpPr/>
          <p:nvPr/>
        </p:nvSpPr>
        <p:spPr>
          <a:xfrm>
            <a:off x="2236206" y="758952"/>
            <a:ext cx="60391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B5563"/>
                </a:solidFill>
              </a:rPr>
              <a:t>Rast premije potvrđuje razvoj tržišta, ali i dalje postoji prostor za širu pokrivenost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144584" y="1452557"/>
            <a:ext cx="2743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C69C3C"/>
                </a:solidFill>
              </a:rPr>
              <a:t>≈</a:t>
            </a:r>
            <a:r>
              <a:rPr lang="bs-Latn-BA" sz="2300" b="1" dirty="0">
                <a:solidFill>
                  <a:srgbClr val="C69C3C"/>
                </a:solidFill>
              </a:rPr>
              <a:t>500</a:t>
            </a:r>
            <a:r>
              <a:rPr lang="en-US" sz="2300" b="1" dirty="0">
                <a:solidFill>
                  <a:srgbClr val="C69C3C"/>
                </a:solidFill>
              </a:rPr>
              <a:t> mil. KM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9070848" y="1883664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B5563"/>
                </a:solidFill>
              </a:rPr>
              <a:t>isplaćenih šteta i naknada u 2025.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059168" y="2860978"/>
            <a:ext cx="475488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65D"/>
                </a:solidFill>
              </a:rPr>
              <a:t>BiH nije na začelju regiona po </a:t>
            </a:r>
            <a:r>
              <a:rPr lang="bs-Latn-BA" sz="1550" b="1" dirty="0">
                <a:solidFill>
                  <a:srgbClr val="17365D"/>
                </a:solidFill>
              </a:rPr>
              <a:t>udjelu premije osiguranja u BDP</a:t>
            </a:r>
            <a:r>
              <a:rPr lang="en-US" sz="1550" b="1" dirty="0">
                <a:solidFill>
                  <a:srgbClr val="17365D"/>
                </a:solidFill>
              </a:rPr>
              <a:t>, ali zaostaje za Hrvatskom i posebno Slovenijom.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7059168" y="3661625"/>
            <a:ext cx="4480560" cy="10972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400" dirty="0">
                <a:solidFill>
                  <a:srgbClr val="111827"/>
                </a:solidFill>
              </a:rPr>
              <a:t>Premija prvi put premašila 1 mlrd KM u 2024.</a:t>
            </a:r>
            <a:endParaRPr lang="en-US" sz="1400" dirty="0"/>
          </a:p>
          <a:p>
            <a:r>
              <a:rPr lang="en-US" sz="1400" dirty="0">
                <a:solidFill>
                  <a:srgbClr val="111827"/>
                </a:solidFill>
              </a:rPr>
              <a:t>Rast nastavljen i tokom 2025.</a:t>
            </a:r>
            <a:endParaRPr lang="en-US" sz="1400" dirty="0"/>
          </a:p>
          <a:p>
            <a:r>
              <a:rPr lang="en-US" sz="1400" dirty="0">
                <a:solidFill>
                  <a:srgbClr val="111827"/>
                </a:solidFill>
              </a:rPr>
              <a:t>Fokus budućeg razvoja: pokrivenost i struktura, ne samo obim premije.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66928" y="6327648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bs-Latn-BA" sz="620" dirty="0">
                <a:solidFill>
                  <a:srgbClr val="7A8492"/>
                </a:solidFill>
              </a:rPr>
              <a:t>Izvor: </a:t>
            </a:r>
            <a:r>
              <a:rPr lang="en-US" sz="620" dirty="0">
                <a:solidFill>
                  <a:srgbClr val="7A8492"/>
                </a:solidFill>
              </a:rPr>
              <a:t>Agencija za </a:t>
            </a:r>
            <a:r>
              <a:rPr lang="en-US" sz="620" dirty="0" err="1">
                <a:solidFill>
                  <a:srgbClr val="7A8492"/>
                </a:solidFill>
              </a:rPr>
              <a:t>osiguranje</a:t>
            </a:r>
            <a:r>
              <a:rPr lang="en-US" sz="620" dirty="0">
                <a:solidFill>
                  <a:srgbClr val="7A8492"/>
                </a:solidFill>
              </a:rPr>
              <a:t> BiH; BHAS; EIOPA/Eurostat </a:t>
            </a:r>
            <a:endParaRPr lang="en-US" sz="6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18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F00A9F8-A01F-4AE2-A9AC-32E0EDAE3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52" y="1539089"/>
            <a:ext cx="6607480" cy="415871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08634" y="310896"/>
            <a:ext cx="639645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365D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Struktura </a:t>
            </a:r>
            <a:r>
              <a:rPr lang="en-US" sz="2400" b="1" dirty="0">
                <a:solidFill>
                  <a:srgbClr val="002060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premije</a:t>
            </a:r>
            <a:r>
              <a:rPr lang="en-US" sz="2400" b="1" dirty="0">
                <a:solidFill>
                  <a:srgbClr val="17365D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 pokazuje prostor za razvoj</a:t>
            </a:r>
            <a:endParaRPr lang="en-US" sz="2400" dirty="0">
              <a:latin typeface="+mj-lt"/>
            </a:endParaRPr>
          </a:p>
        </p:txBody>
      </p:sp>
      <p:sp>
        <p:nvSpPr>
          <p:cNvPr id="3" name="Text 1"/>
          <p:cNvSpPr/>
          <p:nvPr/>
        </p:nvSpPr>
        <p:spPr>
          <a:xfrm>
            <a:off x="2308634" y="758952"/>
            <a:ext cx="596668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B5563"/>
                </a:solidFill>
              </a:rPr>
              <a:t>Pitanje više nije samo koliko tržište raste, nego šta raste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8641080" y="1938528"/>
            <a:ext cx="2240280" cy="465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65D"/>
                </a:solidFill>
              </a:rPr>
              <a:t>Premija po stanovniku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8641080" y="2450592"/>
            <a:ext cx="1828800" cy="4657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bs-Latn-BA" sz="2300" b="1" dirty="0">
                <a:solidFill>
                  <a:srgbClr val="2563A7"/>
                </a:solidFill>
              </a:rPr>
              <a:t>≈200</a:t>
            </a:r>
            <a:r>
              <a:rPr lang="en-US" sz="2300" b="1" dirty="0">
                <a:solidFill>
                  <a:srgbClr val="2563A7"/>
                </a:solidFill>
              </a:rPr>
              <a:t> EUR</a:t>
            </a:r>
            <a:endParaRPr lang="en-US" sz="2300" dirty="0"/>
          </a:p>
        </p:txBody>
      </p:sp>
      <p:sp>
        <p:nvSpPr>
          <p:cNvPr id="8" name="Text 4"/>
          <p:cNvSpPr/>
          <p:nvPr/>
        </p:nvSpPr>
        <p:spPr>
          <a:xfrm>
            <a:off x="8641080" y="2962656"/>
            <a:ext cx="1828800" cy="33769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B5563"/>
                </a:solidFill>
              </a:rPr>
              <a:t>Bosna i Hercegovina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8641080" y="3557650"/>
            <a:ext cx="2103120" cy="4291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C69C3C"/>
                </a:solidFill>
              </a:rPr>
              <a:t>≈2.</a:t>
            </a:r>
            <a:r>
              <a:rPr lang="bs-Latn-BA" sz="2300" b="1" dirty="0">
                <a:solidFill>
                  <a:srgbClr val="C69C3C"/>
                </a:solidFill>
              </a:rPr>
              <a:t>9</a:t>
            </a:r>
            <a:r>
              <a:rPr lang="en-US" sz="2300" b="1" dirty="0">
                <a:solidFill>
                  <a:srgbClr val="C69C3C"/>
                </a:solidFill>
              </a:rPr>
              <a:t>00 EUR</a:t>
            </a:r>
            <a:endParaRPr lang="en-US" sz="2300" dirty="0"/>
          </a:p>
        </p:txBody>
      </p:sp>
      <p:sp>
        <p:nvSpPr>
          <p:cNvPr id="10" name="Text 6"/>
          <p:cNvSpPr/>
          <p:nvPr/>
        </p:nvSpPr>
        <p:spPr>
          <a:xfrm>
            <a:off x="8641080" y="4033138"/>
            <a:ext cx="2103120" cy="365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B5563"/>
                </a:solidFill>
              </a:rPr>
              <a:t>prosjek Evropske unije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960120" y="5349240"/>
            <a:ext cx="8808569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65D"/>
                </a:solidFill>
              </a:rPr>
              <a:t>Prostor postoji u komercijalnim osiguranjima, odgovornosti, nezgodi, dobrovoljnom zdravstvenom osiguranju i novim klimatskim i tehnološkim rizicima.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566928" y="6327648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20" dirty="0">
                <a:solidFill>
                  <a:srgbClr val="7A8492"/>
                </a:solidFill>
              </a:rPr>
              <a:t>Izvor: Agencija za osiguranje u BiH, Insurance Europe i domaći regulatorni </a:t>
            </a:r>
            <a:r>
              <a:rPr lang="en-US" sz="620" dirty="0" err="1">
                <a:solidFill>
                  <a:srgbClr val="7A8492"/>
                </a:solidFill>
              </a:rPr>
              <a:t>podaci</a:t>
            </a:r>
            <a:r>
              <a:rPr lang="en-US" sz="620" dirty="0">
                <a:solidFill>
                  <a:srgbClr val="7A8492"/>
                </a:solidFill>
              </a:rPr>
              <a:t>;.</a:t>
            </a:r>
            <a:endParaRPr lang="en-US" sz="6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7090F0-B548-43D6-BBAF-A224B2499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719071"/>
            <a:ext cx="7381743" cy="351383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99168" y="226338"/>
            <a:ext cx="7079810" cy="1053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365D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Od transfera rizika do </a:t>
            </a:r>
            <a:r>
              <a:rPr lang="en-US" sz="2400" b="1" dirty="0" err="1">
                <a:solidFill>
                  <a:srgbClr val="17365D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ekonomske</a:t>
            </a:r>
            <a:r>
              <a:rPr lang="en-US" sz="2400" b="1" dirty="0">
                <a:solidFill>
                  <a:srgbClr val="17365D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400" b="1" dirty="0" err="1">
                <a:solidFill>
                  <a:srgbClr val="17365D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otpornosti</a:t>
            </a:r>
            <a:r>
              <a:rPr lang="bs-Latn-BA" sz="2400" b="1" dirty="0">
                <a:solidFill>
                  <a:srgbClr val="17365D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, zašto nam je osiguranje važno</a:t>
            </a:r>
            <a:endParaRPr lang="en-US" sz="2400" dirty="0">
              <a:latin typeface="+mj-lt"/>
            </a:endParaRPr>
          </a:p>
        </p:txBody>
      </p:sp>
      <p:sp>
        <p:nvSpPr>
          <p:cNvPr id="3" name="Text 1"/>
          <p:cNvSpPr/>
          <p:nvPr/>
        </p:nvSpPr>
        <p:spPr>
          <a:xfrm>
            <a:off x="602827" y="1194141"/>
            <a:ext cx="7680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822960" y="2011680"/>
            <a:ext cx="1920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2563A7"/>
                </a:solidFill>
              </a:rPr>
              <a:t>Domaćinstvo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0" y="2560320"/>
            <a:ext cx="2103120" cy="713232"/>
          </a:xfrm>
          <a:prstGeom prst="rect">
            <a:avLst/>
          </a:prstGeom>
          <a:solidFill>
            <a:srgbClr val="FFFFFF"/>
          </a:solidFill>
          <a:ln w="10160">
            <a:solidFill>
              <a:srgbClr val="D7DEE8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11827"/>
                </a:solidFill>
              </a:rPr>
              <a:t>čuva finansijsku stabilnost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880360" y="2926080"/>
            <a:ext cx="137160" cy="0"/>
          </a:xfrm>
          <a:prstGeom prst="line">
            <a:avLst/>
          </a:prstGeom>
          <a:noFill/>
          <a:ln w="19050">
            <a:solidFill>
              <a:srgbClr val="C69C3C"/>
            </a:solidFill>
            <a:prstDash val="solid"/>
            <a:headEnd type="none"/>
            <a:tailEnd type="triangle"/>
          </a:ln>
        </p:spPr>
      </p:sp>
      <p:sp>
        <p:nvSpPr>
          <p:cNvPr id="7" name="Text 5"/>
          <p:cNvSpPr/>
          <p:nvPr/>
        </p:nvSpPr>
        <p:spPr>
          <a:xfrm>
            <a:off x="3246120" y="2011680"/>
            <a:ext cx="1920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2563A7"/>
                </a:solidFill>
              </a:rPr>
              <a:t>Kompanija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154680" y="2560320"/>
            <a:ext cx="2103120" cy="713232"/>
          </a:xfrm>
          <a:prstGeom prst="rect">
            <a:avLst/>
          </a:prstGeom>
          <a:solidFill>
            <a:srgbClr val="FFFFFF"/>
          </a:solidFill>
          <a:ln w="10160">
            <a:solidFill>
              <a:srgbClr val="D7DEE8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11827"/>
                </a:solidFill>
              </a:rPr>
              <a:t>nastavlja poslovanje nakon štete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303520" y="2926080"/>
            <a:ext cx="137160" cy="0"/>
          </a:xfrm>
          <a:prstGeom prst="line">
            <a:avLst/>
          </a:prstGeom>
          <a:noFill/>
          <a:ln w="19050">
            <a:solidFill>
              <a:srgbClr val="C69C3C"/>
            </a:solidFill>
            <a:prstDash val="solid"/>
            <a:headEnd type="none"/>
            <a:tailEnd type="triangle"/>
          </a:ln>
        </p:spPr>
      </p:sp>
      <p:sp>
        <p:nvSpPr>
          <p:cNvPr id="10" name="Text 8"/>
          <p:cNvSpPr/>
          <p:nvPr/>
        </p:nvSpPr>
        <p:spPr>
          <a:xfrm>
            <a:off x="5669280" y="2011680"/>
            <a:ext cx="1920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2563A7"/>
                </a:solidFill>
              </a:rPr>
              <a:t>Država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577840" y="2560320"/>
            <a:ext cx="2103120" cy="713232"/>
          </a:xfrm>
          <a:prstGeom prst="rect">
            <a:avLst/>
          </a:prstGeom>
          <a:solidFill>
            <a:srgbClr val="FFFFFF"/>
          </a:solidFill>
          <a:ln w="10160">
            <a:solidFill>
              <a:srgbClr val="D7DEE8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11827"/>
                </a:solidFill>
              </a:rPr>
              <a:t>manji pritisak na javna sredstva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726680" y="2926080"/>
            <a:ext cx="137160" cy="0"/>
          </a:xfrm>
          <a:prstGeom prst="line">
            <a:avLst/>
          </a:prstGeom>
          <a:noFill/>
          <a:ln w="19050">
            <a:solidFill>
              <a:srgbClr val="C69C3C"/>
            </a:solidFill>
            <a:prstDash val="solid"/>
            <a:headEnd type="none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8092440" y="2011680"/>
            <a:ext cx="1920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2563A7"/>
                </a:solidFill>
              </a:rPr>
              <a:t>Ekonomija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001000" y="2560320"/>
            <a:ext cx="2103120" cy="713232"/>
          </a:xfrm>
          <a:prstGeom prst="rect">
            <a:avLst/>
          </a:prstGeom>
          <a:solidFill>
            <a:srgbClr val="FFFFFF"/>
          </a:solidFill>
          <a:ln w="10160">
            <a:solidFill>
              <a:srgbClr val="D7DEE8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11827"/>
                </a:solidFill>
              </a:rPr>
              <a:t>brži oporavak aktivnosti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97280" y="4206240"/>
            <a:ext cx="2926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B94A48"/>
                </a:solidFill>
              </a:rPr>
              <a:t>≈15% BDP-a</a:t>
            </a:r>
            <a:endParaRPr lang="en-US" sz="2300" dirty="0"/>
          </a:p>
        </p:txBody>
      </p:sp>
      <p:sp>
        <p:nvSpPr>
          <p:cNvPr id="16" name="Text 14"/>
          <p:cNvSpPr/>
          <p:nvPr/>
        </p:nvSpPr>
        <p:spPr>
          <a:xfrm>
            <a:off x="1097280" y="4736592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B5563"/>
                </a:solidFill>
              </a:rPr>
              <a:t>procijenjene štete i gubici od poplava u BiH 2014.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793402" y="3657599"/>
            <a:ext cx="6310718" cy="200625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65D"/>
                </a:solidFill>
              </a:rPr>
              <a:t>Kada veliki dio gubitaka nije osiguran, posljedice se prenose na potrošnju, investicije, zaposlenost i javne </a:t>
            </a:r>
            <a:r>
              <a:rPr lang="en-US" sz="1600" b="1" dirty="0" err="1">
                <a:solidFill>
                  <a:srgbClr val="17365D"/>
                </a:solidFill>
              </a:rPr>
              <a:t>finansije</a:t>
            </a:r>
            <a:r>
              <a:rPr lang="en-US" sz="1600" b="1" dirty="0">
                <a:solidFill>
                  <a:srgbClr val="17365D"/>
                </a:solidFill>
              </a:rPr>
              <a:t>.</a:t>
            </a:r>
            <a:endParaRPr lang="bs-Latn-BA" sz="1600" b="1" dirty="0">
              <a:solidFill>
                <a:srgbClr val="17365D"/>
              </a:solidFill>
            </a:endParaRPr>
          </a:p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363771" y="5449822"/>
            <a:ext cx="6990030" cy="559061"/>
          </a:xfrm>
          <a:prstGeom prst="rect">
            <a:avLst/>
          </a:prstGeom>
          <a:solidFill>
            <a:srgbClr val="FFF6DF"/>
          </a:solidFill>
          <a:ln w="5080">
            <a:solidFill>
              <a:srgbClr val="F5D481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bs-Latn-BA" sz="1150" b="1" dirty="0">
                <a:solidFill>
                  <a:srgbClr val="17365D"/>
                </a:solidFill>
              </a:rPr>
              <a:t> </a:t>
            </a:r>
            <a:r>
              <a:rPr lang="en-US" sz="1150" b="1" dirty="0" err="1">
                <a:solidFill>
                  <a:srgbClr val="17365D"/>
                </a:solidFill>
              </a:rPr>
              <a:t>Osiguranje</a:t>
            </a:r>
            <a:r>
              <a:rPr lang="en-US" sz="1150" b="1" dirty="0">
                <a:solidFill>
                  <a:srgbClr val="17365D"/>
                </a:solidFill>
              </a:rPr>
              <a:t> ne sprečava šok, ali smanjuje vjerovatnoću da pojedinačni gubitak postane makroekonomski problem.</a:t>
            </a:r>
            <a:r>
              <a:rPr lang="bs-Latn-BA" sz="1150" b="1" dirty="0">
                <a:solidFill>
                  <a:srgbClr val="17365D"/>
                </a:solidFill>
              </a:rPr>
              <a:t>      Time je makroekonomska funkcija osiguranja je šira od finansijske usluge</a:t>
            </a:r>
          </a:p>
          <a:p>
            <a:pPr marL="0" indent="0">
              <a:buNone/>
            </a:pP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914400" y="1691640"/>
            <a:ext cx="996696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1325880" y="3246120"/>
            <a:ext cx="9144000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6B7280"/>
              </a:solidFill>
              <a:effectLst/>
              <a:uLnTx/>
              <a:uFillTx/>
              <a:latin typeface="Apto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87AF37-DBCD-6B45-B6E4-2BCBE0229831}"/>
              </a:ext>
            </a:extLst>
          </p:cNvPr>
          <p:cNvSpPr txBox="1"/>
          <p:nvPr/>
        </p:nvSpPr>
        <p:spPr>
          <a:xfrm>
            <a:off x="2145671" y="479834"/>
            <a:ext cx="8324209" cy="7201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BA" sz="2400" b="1" dirty="0">
                <a:solidFill>
                  <a:srgbClr val="002060"/>
                </a:solidFill>
              </a:rPr>
              <a:t> BiH ekonomija u 2026.</a:t>
            </a:r>
          </a:p>
          <a:p>
            <a:endParaRPr lang="hr-BA" sz="2400" dirty="0"/>
          </a:p>
          <a:p>
            <a:r>
              <a:rPr lang="hr-BA" sz="2000" b="1" dirty="0">
                <a:solidFill>
                  <a:srgbClr val="0070C0"/>
                </a:solidFill>
              </a:rPr>
              <a:t>	</a:t>
            </a:r>
          </a:p>
          <a:p>
            <a:r>
              <a:rPr lang="hr-BA" sz="2400" b="1" dirty="0">
                <a:solidFill>
                  <a:srgbClr val="0070C0"/>
                </a:solidFill>
              </a:rPr>
              <a:t>Rejting zemlje</a:t>
            </a:r>
          </a:p>
          <a:p>
            <a:r>
              <a:rPr lang="hr-BA" sz="2000" dirty="0"/>
              <a:t>S&amp;P „B+ uz stabilne izglede”</a:t>
            </a:r>
          </a:p>
          <a:p>
            <a:r>
              <a:rPr lang="hr-BA" sz="2000" dirty="0"/>
              <a:t>Moody’s „B3 uz stabilne izglede”</a:t>
            </a:r>
          </a:p>
          <a:p>
            <a:r>
              <a:rPr lang="hr-BA" sz="1600" dirty="0">
                <a:solidFill>
                  <a:schemeClr val="bg1">
                    <a:lumMod val="50000"/>
                  </a:schemeClr>
                </a:solidFill>
              </a:rPr>
              <a:t>      (august 2026.)</a:t>
            </a:r>
          </a:p>
          <a:p>
            <a:pPr algn="ctr"/>
            <a:endParaRPr lang="hr-BA" sz="2000" b="1" dirty="0">
              <a:solidFill>
                <a:srgbClr val="0070C0"/>
              </a:solidFill>
            </a:endParaRPr>
          </a:p>
          <a:p>
            <a:r>
              <a:rPr lang="hr-BA" sz="2400" b="1" dirty="0">
                <a:solidFill>
                  <a:srgbClr val="0070C0"/>
                </a:solidFill>
              </a:rPr>
              <a:t>Inflacija</a:t>
            </a:r>
          </a:p>
          <a:p>
            <a:r>
              <a:rPr lang="bs-Latn-BA" sz="2000" dirty="0"/>
              <a:t>5,3% ukupna</a:t>
            </a:r>
          </a:p>
          <a:p>
            <a:r>
              <a:rPr lang="bs-Latn-BA" sz="2000" dirty="0"/>
              <a:t>4,5% temeljna</a:t>
            </a:r>
          </a:p>
          <a:p>
            <a:pPr marL="0" indent="0">
              <a:buNone/>
            </a:pPr>
            <a:r>
              <a:rPr lang="bs-Latn-BA" sz="1400" dirty="0">
                <a:solidFill>
                  <a:schemeClr val="bg1">
                    <a:lumMod val="50000"/>
                  </a:schemeClr>
                </a:solidFill>
              </a:rPr>
              <a:t>(projekcije </a:t>
            </a:r>
            <a:r>
              <a:rPr lang="bs-Latn-BA" sz="1400" dirty="0" err="1">
                <a:solidFill>
                  <a:schemeClr val="bg1">
                    <a:lumMod val="50000"/>
                  </a:schemeClr>
                </a:solidFill>
              </a:rPr>
              <a:t>CBBiH</a:t>
            </a:r>
            <a:r>
              <a:rPr lang="bs-Latn-BA" sz="1400" dirty="0">
                <a:solidFill>
                  <a:schemeClr val="bg1">
                    <a:lumMod val="50000"/>
                  </a:schemeClr>
                </a:solidFill>
              </a:rPr>
              <a:t> januar-juni 2026.)</a:t>
            </a:r>
          </a:p>
          <a:p>
            <a:pPr marL="0" indent="0">
              <a:buNone/>
            </a:pPr>
            <a:endParaRPr lang="bs-Latn-BA" sz="14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bs-Latn-BA" sz="1400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B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BDP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B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2,1% (Q1)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B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2,0% (Q2) </a:t>
            </a:r>
          </a:p>
          <a:p>
            <a:pPr marL="0" indent="0">
              <a:buNone/>
            </a:pPr>
            <a:endParaRPr lang="bs-Latn-BA" sz="14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bs-Latn-BA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hr-BA" sz="1600" b="1" dirty="0">
              <a:solidFill>
                <a:srgbClr val="0070C0"/>
              </a:solidFill>
            </a:endParaRPr>
          </a:p>
          <a:p>
            <a:endParaRPr lang="hr-BA" sz="20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hr-BA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hr-BA" dirty="0"/>
          </a:p>
          <a:p>
            <a:pPr algn="r"/>
            <a:endParaRPr lang="hr-BA" sz="2000" dirty="0"/>
          </a:p>
        </p:txBody>
      </p:sp>
    </p:spTree>
    <p:extLst>
      <p:ext uri="{BB962C8B-B14F-4D97-AF65-F5344CB8AC3E}">
        <p14:creationId xmlns:p14="http://schemas.microsoft.com/office/powerpoint/2010/main" val="85138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23271-CCD9-B48F-1585-E2E712AC0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9169" y="347023"/>
            <a:ext cx="9217182" cy="974784"/>
          </a:xfrm>
        </p:spPr>
        <p:txBody>
          <a:bodyPr>
            <a:normAutofit fontScale="90000"/>
          </a:bodyPr>
          <a:lstStyle/>
          <a:p>
            <a:br>
              <a:rPr lang="bs-Latn-BA" b="1" dirty="0"/>
            </a:br>
            <a:br>
              <a:rPr lang="bs-Latn-BA" b="1" dirty="0"/>
            </a:br>
            <a:r>
              <a:rPr lang="hr-BA" sz="3600" b="1" dirty="0">
                <a:solidFill>
                  <a:srgbClr val="002060"/>
                </a:solidFill>
              </a:rPr>
              <a:t>Šta je obilježilo BiH u 2026?</a:t>
            </a:r>
            <a:br>
              <a:rPr lang="hr-BA" sz="3600" b="1" dirty="0">
                <a:solidFill>
                  <a:srgbClr val="002060"/>
                </a:solidFill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6FFD8C-7F92-5D52-05B4-B6121D6B1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039131" cy="4330731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sz="2000" b="1" dirty="0">
                <a:solidFill>
                  <a:srgbClr val="0070C0"/>
                </a:solidFill>
              </a:rPr>
              <a:t>Mart</a:t>
            </a:r>
            <a:r>
              <a:rPr lang="hr-BA" sz="2000" dirty="0"/>
              <a:t> – plasman na Svjetsko prvenstvo u fudbalu</a:t>
            </a:r>
          </a:p>
          <a:p>
            <a:pPr marL="0" indent="0">
              <a:buNone/>
            </a:pPr>
            <a:endParaRPr lang="hr-BA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sz="2000" b="1" dirty="0">
                <a:solidFill>
                  <a:srgbClr val="0070C0"/>
                </a:solidFill>
              </a:rPr>
              <a:t>Juni</a:t>
            </a:r>
            <a:r>
              <a:rPr lang="hr-BA" sz="2000" dirty="0">
                <a:solidFill>
                  <a:srgbClr val="0070C0"/>
                </a:solidFill>
              </a:rPr>
              <a:t> </a:t>
            </a:r>
            <a:r>
              <a:rPr lang="hr-BA" sz="2000" dirty="0"/>
              <a:t> – BiH stavljena na sivu listu Money vala</a:t>
            </a:r>
          </a:p>
          <a:p>
            <a:pPr marL="0" indent="0">
              <a:buNone/>
            </a:pPr>
            <a:endParaRPr lang="hr-BA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sz="2000" b="1" dirty="0">
                <a:solidFill>
                  <a:srgbClr val="0070C0"/>
                </a:solidFill>
              </a:rPr>
              <a:t>Juli</a:t>
            </a:r>
            <a:r>
              <a:rPr lang="hr-BA" sz="2000" b="1" dirty="0"/>
              <a:t> </a:t>
            </a:r>
            <a:r>
              <a:rPr lang="hr-BA" sz="2000" dirty="0"/>
              <a:t>–  </a:t>
            </a:r>
            <a:r>
              <a:rPr lang="hr-BA" sz="2000" dirty="0" err="1"/>
              <a:t>CBBiH</a:t>
            </a:r>
            <a:r>
              <a:rPr lang="hr-BA" sz="2000" dirty="0"/>
              <a:t> u funkciju pustila IPS BIH </a:t>
            </a:r>
          </a:p>
          <a:p>
            <a:pPr marL="342900" lvl="1" indent="0">
              <a:buNone/>
            </a:pPr>
            <a:r>
              <a:rPr lang="hr-BA" sz="2000" dirty="0"/>
              <a:t>     –  entiteti usvojili setove </a:t>
            </a:r>
            <a:r>
              <a:rPr lang="hr-BA" sz="2000" dirty="0" err="1"/>
              <a:t>finansijskih</a:t>
            </a:r>
            <a:r>
              <a:rPr lang="hr-BA" sz="2000" dirty="0"/>
              <a:t> zakona - </a:t>
            </a:r>
            <a:r>
              <a:rPr lang="hr-BA" sz="2000" dirty="0" err="1"/>
              <a:t>uslov</a:t>
            </a:r>
            <a:r>
              <a:rPr lang="hr-BA" sz="2000" dirty="0"/>
              <a:t> za SEPA-u</a:t>
            </a:r>
          </a:p>
          <a:p>
            <a:pPr marL="0" indent="0">
              <a:buNone/>
            </a:pPr>
            <a:endParaRPr lang="hr-BA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sz="2000" b="1" dirty="0">
                <a:solidFill>
                  <a:srgbClr val="0070C0"/>
                </a:solidFill>
              </a:rPr>
              <a:t>August</a:t>
            </a:r>
            <a:r>
              <a:rPr lang="hr-BA" sz="2000" dirty="0"/>
              <a:t> – aplicirali za pristup Jedinstvenom području plaćanja u eurima</a:t>
            </a:r>
          </a:p>
          <a:p>
            <a:endParaRPr lang="hr-BA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sz="2000" b="1" dirty="0">
                <a:solidFill>
                  <a:srgbClr val="0070C0"/>
                </a:solidFill>
              </a:rPr>
              <a:t>Oktobar</a:t>
            </a:r>
            <a:r>
              <a:rPr lang="hr-BA" sz="2000" dirty="0"/>
              <a:t> – Opšti izbori </a:t>
            </a:r>
          </a:p>
          <a:p>
            <a:pPr marL="0" indent="0">
              <a:buNone/>
            </a:pPr>
            <a:endParaRPr lang="hr-BA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sz="2000" b="1" dirty="0">
                <a:solidFill>
                  <a:srgbClr val="0070C0"/>
                </a:solidFill>
              </a:rPr>
              <a:t>Plan rasta </a:t>
            </a:r>
            <a:r>
              <a:rPr lang="hr-BA" sz="2000" dirty="0"/>
              <a:t>– sporazumi sa EU nisu potpisani, rizik od gubitka dodatnih 373,9 miliona eura (više od trećine odobrenih sredstava EU)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7470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66394C-1D8A-A07A-099D-431CD6087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634" y="365130"/>
            <a:ext cx="9045166" cy="965730"/>
          </a:xfrm>
        </p:spPr>
        <p:txBody>
          <a:bodyPr>
            <a:normAutofit fontScale="90000"/>
          </a:bodyPr>
          <a:lstStyle/>
          <a:p>
            <a:br>
              <a:rPr lang="hr-BA" sz="3600" b="1" dirty="0">
                <a:solidFill>
                  <a:srgbClr val="002060"/>
                </a:solidFill>
              </a:rPr>
            </a:br>
            <a:r>
              <a:rPr lang="hr-BA" sz="3600" b="1" dirty="0">
                <a:solidFill>
                  <a:srgbClr val="002060"/>
                </a:solidFill>
              </a:rPr>
              <a:t>BiH izazovi u 2026.</a:t>
            </a:r>
            <a:br>
              <a:rPr lang="hr-BA" sz="3600" b="1" dirty="0">
                <a:solidFill>
                  <a:srgbClr val="002060"/>
                </a:solidFill>
              </a:rPr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03A272-BF74-E0A6-4B02-AD807146B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1394"/>
            <a:ext cx="10515600" cy="5071476"/>
          </a:xfrm>
        </p:spPr>
        <p:txBody>
          <a:bodyPr>
            <a:normAutofit fontScale="40000" lnSpcReduction="20000"/>
          </a:bodyPr>
          <a:lstStyle/>
          <a:p>
            <a:pPr marL="285750" indent="-285750">
              <a:lnSpc>
                <a:spcPct val="150000"/>
              </a:lnSpc>
              <a:spcAft>
                <a:spcPts val="115"/>
              </a:spcAft>
              <a:buFont typeface="Arial" panose="020B0604020202020204" pitchFamily="34" charset="0"/>
              <a:buChar char="•"/>
            </a:pPr>
            <a:r>
              <a:rPr lang="pl-PL" sz="5000" dirty="0"/>
              <a:t>Politička situacija</a:t>
            </a:r>
          </a:p>
          <a:p>
            <a:pPr marL="285750" indent="-285750">
              <a:lnSpc>
                <a:spcPct val="150000"/>
              </a:lnSpc>
              <a:spcAft>
                <a:spcPts val="115"/>
              </a:spcAft>
              <a:buFont typeface="Arial" panose="020B0604020202020204" pitchFamily="34" charset="0"/>
              <a:buChar char="•"/>
            </a:pPr>
            <a:r>
              <a:rPr lang="pl-PL" sz="5000" dirty="0"/>
              <a:t>Geopolitički rizici </a:t>
            </a:r>
          </a:p>
          <a:p>
            <a:pPr marL="285750" indent="-285750">
              <a:lnSpc>
                <a:spcPct val="150000"/>
              </a:lnSpc>
              <a:spcAft>
                <a:spcPts val="115"/>
              </a:spcAft>
              <a:buFont typeface="Arial" panose="020B0604020202020204" pitchFamily="34" charset="0"/>
              <a:buChar char="•"/>
            </a:pPr>
            <a:r>
              <a:rPr lang="pl-PL" sz="5000" dirty="0"/>
              <a:t>Ekonomski pritisci domaći i vanjski koji utiču na pad BDP-a i rast inflacije (cijene energenata, hrane, rast plata)</a:t>
            </a:r>
          </a:p>
          <a:p>
            <a:pPr marL="285750" indent="-285750">
              <a:lnSpc>
                <a:spcPct val="150000"/>
              </a:lnSpc>
              <a:spcAft>
                <a:spcPts val="115"/>
              </a:spcAft>
              <a:buFont typeface="Arial" panose="020B0604020202020204" pitchFamily="34" charset="0"/>
              <a:buChar char="•"/>
            </a:pPr>
            <a:r>
              <a:rPr lang="pl-PL" sz="5000" dirty="0"/>
              <a:t>Pritisci na budžete uvođenjem novih socijalnih davanja</a:t>
            </a:r>
          </a:p>
          <a:p>
            <a:pPr marL="285750" indent="-285750">
              <a:lnSpc>
                <a:spcPct val="150000"/>
              </a:lnSpc>
              <a:spcAft>
                <a:spcPts val="115"/>
              </a:spcAft>
              <a:buFont typeface="Arial" panose="020B0604020202020204" pitchFamily="34" charset="0"/>
              <a:buChar char="•"/>
            </a:pPr>
            <a:r>
              <a:rPr lang="hr-BA" sz="5000" dirty="0"/>
              <a:t>Fiskalni rizici zbog zaduživanja entiteta</a:t>
            </a:r>
            <a:endParaRPr lang="pl-PL" sz="5000" dirty="0"/>
          </a:p>
          <a:p>
            <a:pPr marL="285750" indent="-285750">
              <a:lnSpc>
                <a:spcPct val="150000"/>
              </a:lnSpc>
              <a:spcAft>
                <a:spcPts val="115"/>
              </a:spcAft>
              <a:buFont typeface="Arial" panose="020B0604020202020204" pitchFamily="34" charset="0"/>
              <a:buChar char="•"/>
            </a:pPr>
            <a:r>
              <a:rPr lang="hr-BA" sz="5000" dirty="0"/>
              <a:t>Sporost nužnih reformi u oblasti ekonomije, digitalizacije, zdravstva, obrazovanja, </a:t>
            </a:r>
            <a:r>
              <a:rPr lang="hr-BA" sz="5000" dirty="0" err="1"/>
              <a:t>SDGs</a:t>
            </a:r>
            <a:endParaRPr lang="hr-BA" sz="5000" dirty="0"/>
          </a:p>
          <a:p>
            <a:pPr marL="285750" indent="-285750">
              <a:lnSpc>
                <a:spcPct val="150000"/>
              </a:lnSpc>
              <a:spcAft>
                <a:spcPts val="115"/>
              </a:spcAft>
              <a:buFont typeface="Arial" panose="020B0604020202020204" pitchFamily="34" charset="0"/>
              <a:buChar char="•"/>
            </a:pPr>
            <a:r>
              <a:rPr lang="hr-BA" sz="5000" dirty="0"/>
              <a:t>Zastoj u evropskim integracijama</a:t>
            </a:r>
          </a:p>
          <a:p>
            <a:pPr marL="285750" indent="-285750">
              <a:lnSpc>
                <a:spcPct val="150000"/>
              </a:lnSpc>
              <a:spcAft>
                <a:spcPts val="115"/>
              </a:spcAft>
              <a:buFont typeface="Arial" panose="020B0604020202020204" pitchFamily="34" charset="0"/>
              <a:buChar char="•"/>
            </a:pPr>
            <a:r>
              <a:rPr lang="pl-PL" sz="5000" dirty="0"/>
              <a:t>Klimatske promjene</a:t>
            </a:r>
            <a:endParaRPr lang="hr-BA" sz="5000" dirty="0"/>
          </a:p>
          <a:p>
            <a:pPr marL="285750" indent="-285750">
              <a:lnSpc>
                <a:spcPct val="150000"/>
              </a:lnSpc>
              <a:spcAft>
                <a:spcPts val="115"/>
              </a:spcAft>
              <a:buFont typeface="Arial" panose="020B0604020202020204" pitchFamily="34" charset="0"/>
              <a:buChar char="•"/>
            </a:pPr>
            <a:r>
              <a:rPr lang="pl-PL" sz="5000" dirty="0"/>
              <a:t>Brži razvoj okruženja u odnosu na BiH</a:t>
            </a:r>
            <a:endParaRPr lang="hr-BA" sz="5000" dirty="0"/>
          </a:p>
          <a:p>
            <a:pPr marL="0" indent="0">
              <a:buNone/>
            </a:pPr>
            <a:endParaRPr lang="hr-BA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126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36206" y="310896"/>
            <a:ext cx="646888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365D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Šta nam slijedi?</a:t>
            </a:r>
            <a:endParaRPr lang="en-US" sz="2400" dirty="0">
              <a:latin typeface="+mj-lt"/>
            </a:endParaRPr>
          </a:p>
        </p:txBody>
      </p:sp>
      <p:sp>
        <p:nvSpPr>
          <p:cNvPr id="3" name="Text 1"/>
          <p:cNvSpPr/>
          <p:nvPr/>
        </p:nvSpPr>
        <p:spPr>
          <a:xfrm>
            <a:off x="2236206" y="758952"/>
            <a:ext cx="60391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B5563"/>
                </a:solidFill>
              </a:rPr>
              <a:t>Tri poruke za finansijski sektor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77240" y="1700784"/>
            <a:ext cx="530352" cy="530352"/>
          </a:xfrm>
          <a:prstGeom prst="rect">
            <a:avLst/>
          </a:prstGeom>
          <a:solidFill>
            <a:srgbClr val="2563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508760" y="1700784"/>
            <a:ext cx="5212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</a:rPr>
              <a:t>Povišena neizvjesnost ostaje novo okruženje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508760" y="1819656"/>
            <a:ext cx="7132320" cy="6247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11827"/>
                </a:solidFill>
              </a:rPr>
              <a:t>Scenario analize, stres testiranje i upravljanje rizicima postaju važniji.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777241" y="3049113"/>
            <a:ext cx="530352" cy="530352"/>
          </a:xfrm>
          <a:prstGeom prst="rect">
            <a:avLst/>
          </a:prstGeom>
          <a:solidFill>
            <a:srgbClr val="2563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508760" y="3046666"/>
            <a:ext cx="5212080" cy="3640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</a:rPr>
              <a:t>Rizici su sve povezaniji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508760" y="3395412"/>
            <a:ext cx="7132320" cy="3432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11827"/>
                </a:solidFill>
              </a:rPr>
              <a:t>Geopolitika može postati energetski, zatim inflatorni i finansijski šok.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77240" y="4379976"/>
            <a:ext cx="530352" cy="530352"/>
          </a:xfrm>
          <a:prstGeom prst="rect">
            <a:avLst/>
          </a:prstGeom>
          <a:solidFill>
            <a:srgbClr val="2563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8760" y="4361688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</a:rPr>
              <a:t>Otpornost uključuje i prevenciju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508760" y="4379976"/>
            <a:ext cx="7132320" cy="85826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11827"/>
                </a:solidFill>
              </a:rPr>
              <a:t>Osiguranje prenosi posljedice rizika, ali kroz cijenu rizika podstiče odgovornije ponašanje.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960120" y="5256526"/>
            <a:ext cx="9016799" cy="54991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620" b="1" dirty="0">
                <a:solidFill>
                  <a:srgbClr val="17365D"/>
                </a:solidFill>
              </a:rPr>
              <a:t>Zajednički cilj: finansijski sistem dovoljno otporan da podrži realnu ekonomiju onda kada je podrška najpotrebnija.</a:t>
            </a:r>
            <a:endParaRPr lang="en-US" sz="16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74479" y="2562130"/>
            <a:ext cx="8057584" cy="1466143"/>
          </a:xfrm>
        </p:spPr>
        <p:txBody>
          <a:bodyPr/>
          <a:lstStyle/>
          <a:p>
            <a:pPr marL="0" indent="0">
              <a:buNone/>
            </a:pPr>
            <a:endParaRPr lang="hr-BA" dirty="0"/>
          </a:p>
          <a:p>
            <a:pPr marL="0" indent="0" algn="ctr">
              <a:buNone/>
            </a:pPr>
            <a:r>
              <a:rPr lang="hr-BA" sz="5400" b="1" dirty="0">
                <a:latin typeface="+mj-lt"/>
              </a:rPr>
              <a:t>HVALA NA PAŽNJI</a:t>
            </a:r>
          </a:p>
        </p:txBody>
      </p:sp>
    </p:spTree>
    <p:extLst>
      <p:ext uri="{BB962C8B-B14F-4D97-AF65-F5344CB8AC3E}">
        <p14:creationId xmlns:p14="http://schemas.microsoft.com/office/powerpoint/2010/main" val="327207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sz="1600" b="1" dirty="0" smtClean="0"/>
        </a:defPPr>
      </a:lstStyle>
    </a:spDef>
  </a:objectDefaults>
  <a:extraClrSchemeLst/>
  <a:extLst>
    <a:ext uri="{05A4C25C-085E-4340-85A3-A5531E510DB2}">
      <thm15:themeFamily xmlns:thm15="http://schemas.microsoft.com/office/thememl/2012/main" name="Template UDO FBiH 1" id="{49AF1D10-2285-479F-A536-28C7DF05C99A}" vid="{B7968A30-9C31-4E0F-9682-9B18D0747E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</TotalTime>
  <Words>1225</Words>
  <Application>Microsoft Office PowerPoint</Application>
  <PresentationFormat>Widescreen</PresentationFormat>
  <Paragraphs>196</Paragraphs>
  <Slides>25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Calibri Light</vt:lpstr>
      <vt:lpstr>Cambria</vt:lpstr>
      <vt:lpstr>Office Theme</vt:lpstr>
      <vt:lpstr>                      Geopolitička i ekonomska kretanja u svijetu i njihov uticaj na tržište osiguranja n prof. dr. Jasmina Selimović,  guvernerka Centralne banke Bosne i Hercegovine   Sarajevo, 17.09. i 18.09.2026. </vt:lpstr>
      <vt:lpstr>Prognoze MMF-a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"Which of the following best characterizes your outlook for the world over the following time periods?"</vt:lpstr>
      <vt:lpstr> Čega se (najviše) plašimo?! </vt:lpstr>
      <vt:lpstr>Čega se (najviše) plašimo?!</vt:lpstr>
      <vt:lpstr>PowerPoint Presentation</vt:lpstr>
      <vt:lpstr> Svjetska ekonomija: rast u uslovima povećane neizvjesnosti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Šta je obilježilo BiH u 2026?  </vt:lpstr>
      <vt:lpstr> BiH izazovi u 2026.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Ermin Cengic</dc:creator>
  <cp:lastModifiedBy>Dijana Mujanovic</cp:lastModifiedBy>
  <cp:revision>471</cp:revision>
  <cp:lastPrinted>2021-07-05T11:39:21Z</cp:lastPrinted>
  <dcterms:created xsi:type="dcterms:W3CDTF">2019-02-06T09:38:29Z</dcterms:created>
  <dcterms:modified xsi:type="dcterms:W3CDTF">2026-09-16T15:18:45Z</dcterms:modified>
</cp:coreProperties>
</file>